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9"/>
  </p:notesMasterIdLst>
  <p:handoutMasterIdLst>
    <p:handoutMasterId r:id="rId70"/>
  </p:handoutMasterIdLst>
  <p:sldIdLst>
    <p:sldId id="256" r:id="rId2"/>
    <p:sldId id="406" r:id="rId3"/>
    <p:sldId id="460" r:id="rId4"/>
    <p:sldId id="461" r:id="rId5"/>
    <p:sldId id="462" r:id="rId6"/>
    <p:sldId id="466" r:id="rId7"/>
    <p:sldId id="467" r:id="rId8"/>
    <p:sldId id="514" r:id="rId9"/>
    <p:sldId id="359" r:id="rId10"/>
    <p:sldId id="470" r:id="rId11"/>
    <p:sldId id="511" r:id="rId12"/>
    <p:sldId id="469" r:id="rId13"/>
    <p:sldId id="512" r:id="rId14"/>
    <p:sldId id="513" r:id="rId15"/>
    <p:sldId id="463" r:id="rId16"/>
    <p:sldId id="515" r:id="rId17"/>
    <p:sldId id="476" r:id="rId18"/>
    <p:sldId id="473" r:id="rId19"/>
    <p:sldId id="468" r:id="rId20"/>
    <p:sldId id="516" r:id="rId21"/>
    <p:sldId id="474" r:id="rId22"/>
    <p:sldId id="475" r:id="rId23"/>
    <p:sldId id="472" r:id="rId24"/>
    <p:sldId id="477" r:id="rId25"/>
    <p:sldId id="517" r:id="rId26"/>
    <p:sldId id="479" r:id="rId27"/>
    <p:sldId id="480" r:id="rId28"/>
    <p:sldId id="518" r:id="rId29"/>
    <p:sldId id="481" r:id="rId30"/>
    <p:sldId id="478" r:id="rId31"/>
    <p:sldId id="485" r:id="rId32"/>
    <p:sldId id="486" r:id="rId33"/>
    <p:sldId id="520" r:id="rId34"/>
    <p:sldId id="487" r:id="rId35"/>
    <p:sldId id="488" r:id="rId36"/>
    <p:sldId id="521" r:id="rId37"/>
    <p:sldId id="489" r:id="rId38"/>
    <p:sldId id="491" r:id="rId39"/>
    <p:sldId id="492" r:id="rId40"/>
    <p:sldId id="494" r:id="rId41"/>
    <p:sldId id="497" r:id="rId42"/>
    <p:sldId id="499" r:id="rId43"/>
    <p:sldId id="500" r:id="rId44"/>
    <p:sldId id="503" r:id="rId45"/>
    <p:sldId id="522" r:id="rId46"/>
    <p:sldId id="501" r:id="rId47"/>
    <p:sldId id="504" r:id="rId48"/>
    <p:sldId id="505" r:id="rId49"/>
    <p:sldId id="523" r:id="rId50"/>
    <p:sldId id="508" r:id="rId51"/>
    <p:sldId id="506" r:id="rId52"/>
    <p:sldId id="507" r:id="rId53"/>
    <p:sldId id="502" r:id="rId54"/>
    <p:sldId id="509" r:id="rId55"/>
    <p:sldId id="524" r:id="rId56"/>
    <p:sldId id="426" r:id="rId57"/>
    <p:sldId id="405" r:id="rId58"/>
    <p:sldId id="293" r:id="rId59"/>
    <p:sldId id="306" r:id="rId60"/>
    <p:sldId id="484" r:id="rId61"/>
    <p:sldId id="464" r:id="rId62"/>
    <p:sldId id="510" r:id="rId63"/>
    <p:sldId id="465" r:id="rId64"/>
    <p:sldId id="471" r:id="rId65"/>
    <p:sldId id="483" r:id="rId66"/>
    <p:sldId id="496" r:id="rId67"/>
    <p:sldId id="498" r:id="rId68"/>
  </p:sldIdLst>
  <p:sldSz cx="12192000" cy="6858000"/>
  <p:notesSz cx="7315200" cy="96012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F1F5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3FCA41B-7398-400B-83DC-FDE8722EB923}" v="79" dt="2020-02-09T01:28:39.66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352" autoAdjust="0"/>
    <p:restoredTop sz="87651" autoAdjust="0"/>
  </p:normalViewPr>
  <p:slideViewPr>
    <p:cSldViewPr snapToGrid="0">
      <p:cViewPr varScale="1">
        <p:scale>
          <a:sx n="97" d="100"/>
          <a:sy n="97" d="100"/>
        </p:scale>
        <p:origin x="1434" y="78"/>
      </p:cViewPr>
      <p:guideLst/>
    </p:cSldViewPr>
  </p:slideViewPr>
  <p:outlineViewPr>
    <p:cViewPr>
      <p:scale>
        <a:sx n="33" d="100"/>
        <a:sy n="33" d="100"/>
      </p:scale>
      <p:origin x="0" y="-8862"/>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handoutMaster" Target="handoutMasters/handoutMaster1.xml"/><Relationship Id="rId75"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microsoft.com/office/2015/10/relationships/revisionInfo" Target="revisionInfo.xml"/><Relationship Id="rId7" Type="http://schemas.openxmlformats.org/officeDocument/2006/relationships/slide" Target="slides/slide6.xml"/><Relationship Id="rId71"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elipe Augusto Pereira de Figueiredo" userId="e1771b70d906f94b" providerId="Windows Live" clId="Web-{B3FCA41B-7398-400B-83DC-FDE8722EB923}"/>
    <pc:docChg chg="modSld">
      <pc:chgData name="Felipe Augusto Pereira de Figueiredo" userId="e1771b70d906f94b" providerId="Windows Live" clId="Web-{B3FCA41B-7398-400B-83DC-FDE8722EB923}" dt="2020-02-09T01:40:38.055" v="257"/>
      <pc:docMkLst>
        <pc:docMk/>
      </pc:docMkLst>
      <pc:sldChg chg="modSp modNotes">
        <pc:chgData name="Felipe Augusto Pereira de Figueiredo" userId="e1771b70d906f94b" providerId="Windows Live" clId="Web-{B3FCA41B-7398-400B-83DC-FDE8722EB923}" dt="2020-02-09T01:26:20.191" v="45"/>
        <pc:sldMkLst>
          <pc:docMk/>
          <pc:sldMk cId="636059476" sldId="259"/>
        </pc:sldMkLst>
        <pc:spChg chg="mod">
          <ac:chgData name="Felipe Augusto Pereira de Figueiredo" userId="e1771b70d906f94b" providerId="Windows Live" clId="Web-{B3FCA41B-7398-400B-83DC-FDE8722EB923}" dt="2020-02-09T01:22:23.081" v="18" actId="1076"/>
          <ac:spMkLst>
            <pc:docMk/>
            <pc:sldMk cId="636059476" sldId="259"/>
            <ac:spMk id="3" creationId="{979D29AC-E01B-406F-AC75-55866B75A7CC}"/>
          </ac:spMkLst>
        </pc:spChg>
      </pc:sldChg>
      <pc:sldChg chg="modNotes">
        <pc:chgData name="Felipe Augusto Pereira de Figueiredo" userId="e1771b70d906f94b" providerId="Windows Live" clId="Web-{B3FCA41B-7398-400B-83DC-FDE8722EB923}" dt="2020-02-09T01:21:46.721" v="16"/>
        <pc:sldMkLst>
          <pc:docMk/>
          <pc:sldMk cId="248504461" sldId="267"/>
        </pc:sldMkLst>
      </pc:sldChg>
      <pc:sldChg chg="modSp modNotes">
        <pc:chgData name="Felipe Augusto Pereira de Figueiredo" userId="e1771b70d906f94b" providerId="Windows Live" clId="Web-{B3FCA41B-7398-400B-83DC-FDE8722EB923}" dt="2020-02-09T01:40:38.055" v="257"/>
        <pc:sldMkLst>
          <pc:docMk/>
          <pc:sldMk cId="2076219387" sldId="277"/>
        </pc:sldMkLst>
        <pc:spChg chg="mod">
          <ac:chgData name="Felipe Augusto Pereira de Figueiredo" userId="e1771b70d906f94b" providerId="Windows Live" clId="Web-{B3FCA41B-7398-400B-83DC-FDE8722EB923}" dt="2020-02-09T01:28:39.664" v="120" actId="14100"/>
          <ac:spMkLst>
            <pc:docMk/>
            <pc:sldMk cId="2076219387" sldId="277"/>
            <ac:spMk id="3" creationId="{5E0262E2-3A0F-4805-BCCB-6745237D1574}"/>
          </ac:spMkLst>
        </pc:spChg>
      </pc:sldChg>
    </pc:docChg>
  </pc:docChgLst>
  <pc:docChgLst>
    <pc:chgData name="Felipe Augusto Pereira de Figueiredo" userId="e1771b70d906f94b" providerId="Windows Live" clId="Web-{1FA475AF-6444-47C2-89B1-9776BABC0E66}"/>
    <pc:docChg chg="modSld">
      <pc:chgData name="Felipe Augusto Pereira de Figueiredo" userId="e1771b70d906f94b" providerId="Windows Live" clId="Web-{1FA475AF-6444-47C2-89B1-9776BABC0E66}" dt="2020-02-09T18:53:52.767" v="85"/>
      <pc:docMkLst>
        <pc:docMk/>
      </pc:docMkLst>
      <pc:sldChg chg="modNotes">
        <pc:chgData name="Felipe Augusto Pereira de Figueiredo" userId="e1771b70d906f94b" providerId="Windows Live" clId="Web-{1FA475AF-6444-47C2-89B1-9776BABC0E66}" dt="2020-02-09T18:53:52.767" v="85"/>
        <pc:sldMkLst>
          <pc:docMk/>
          <pc:sldMk cId="248504461" sldId="267"/>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3169922" cy="480722"/>
          </a:xfrm>
          <a:prstGeom prst="rect">
            <a:avLst/>
          </a:prstGeom>
        </p:spPr>
        <p:txBody>
          <a:bodyPr vert="horz" lIns="168634" tIns="84317" rIns="168634" bIns="84317" rtlCol="0"/>
          <a:lstStyle>
            <a:lvl1pPr algn="l">
              <a:defRPr sz="2200"/>
            </a:lvl1pPr>
          </a:lstStyle>
          <a:p>
            <a:endParaRPr lang="nl-BE"/>
          </a:p>
        </p:txBody>
      </p:sp>
      <p:sp>
        <p:nvSpPr>
          <p:cNvPr id="3" name="Date Placeholder 2"/>
          <p:cNvSpPr>
            <a:spLocks noGrp="1"/>
          </p:cNvSpPr>
          <p:nvPr>
            <p:ph type="dt" sz="quarter" idx="1"/>
          </p:nvPr>
        </p:nvSpPr>
        <p:spPr>
          <a:xfrm>
            <a:off x="4143589" y="0"/>
            <a:ext cx="3169922" cy="480722"/>
          </a:xfrm>
          <a:prstGeom prst="rect">
            <a:avLst/>
          </a:prstGeom>
        </p:spPr>
        <p:txBody>
          <a:bodyPr vert="horz" lIns="168634" tIns="84317" rIns="168634" bIns="84317" rtlCol="0"/>
          <a:lstStyle>
            <a:lvl1pPr algn="r">
              <a:defRPr sz="2200"/>
            </a:lvl1pPr>
          </a:lstStyle>
          <a:p>
            <a:fld id="{144F1436-6906-4D93-B7A2-786C327BFA14}" type="datetimeFigureOut">
              <a:rPr lang="nl-BE" smtClean="0"/>
              <a:t>13/09/2023</a:t>
            </a:fld>
            <a:endParaRPr lang="nl-BE"/>
          </a:p>
        </p:txBody>
      </p:sp>
      <p:sp>
        <p:nvSpPr>
          <p:cNvPr id="4" name="Footer Placeholder 3"/>
          <p:cNvSpPr>
            <a:spLocks noGrp="1"/>
          </p:cNvSpPr>
          <p:nvPr>
            <p:ph type="ftr" sz="quarter" idx="2"/>
          </p:nvPr>
        </p:nvSpPr>
        <p:spPr>
          <a:xfrm>
            <a:off x="1" y="9120488"/>
            <a:ext cx="3169922" cy="480718"/>
          </a:xfrm>
          <a:prstGeom prst="rect">
            <a:avLst/>
          </a:prstGeom>
        </p:spPr>
        <p:txBody>
          <a:bodyPr vert="horz" lIns="168634" tIns="84317" rIns="168634" bIns="84317" rtlCol="0" anchor="b"/>
          <a:lstStyle>
            <a:lvl1pPr algn="l">
              <a:defRPr sz="2200"/>
            </a:lvl1pPr>
          </a:lstStyle>
          <a:p>
            <a:endParaRPr lang="nl-BE"/>
          </a:p>
        </p:txBody>
      </p:sp>
      <p:sp>
        <p:nvSpPr>
          <p:cNvPr id="5" name="Slide Number Placeholder 4"/>
          <p:cNvSpPr>
            <a:spLocks noGrp="1"/>
          </p:cNvSpPr>
          <p:nvPr>
            <p:ph type="sldNum" sz="quarter" idx="3"/>
          </p:nvPr>
        </p:nvSpPr>
        <p:spPr>
          <a:xfrm>
            <a:off x="4143589" y="9120488"/>
            <a:ext cx="3169922" cy="480718"/>
          </a:xfrm>
          <a:prstGeom prst="rect">
            <a:avLst/>
          </a:prstGeom>
        </p:spPr>
        <p:txBody>
          <a:bodyPr vert="horz" lIns="168634" tIns="84317" rIns="168634" bIns="84317" rtlCol="0" anchor="b"/>
          <a:lstStyle>
            <a:lvl1pPr algn="r">
              <a:defRPr sz="2200"/>
            </a:lvl1pPr>
          </a:lstStyle>
          <a:p>
            <a:fld id="{F7E56D9B-79AD-444A-AFED-DEC23408F8B4}" type="slidenum">
              <a:rPr lang="nl-BE" smtClean="0"/>
              <a:t>‹nº›</a:t>
            </a:fld>
            <a:endParaRPr lang="nl-BE"/>
          </a:p>
        </p:txBody>
      </p:sp>
    </p:spTree>
    <p:extLst>
      <p:ext uri="{BB962C8B-B14F-4D97-AF65-F5344CB8AC3E}">
        <p14:creationId xmlns:p14="http://schemas.microsoft.com/office/powerpoint/2010/main" val="31635331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5" y="1"/>
            <a:ext cx="3169922" cy="1903121"/>
          </a:xfrm>
          <a:prstGeom prst="rect">
            <a:avLst/>
          </a:prstGeom>
        </p:spPr>
        <p:txBody>
          <a:bodyPr vert="horz" lIns="168634" tIns="84317" rIns="168634" bIns="84317" rtlCol="0"/>
          <a:lstStyle>
            <a:lvl1pPr algn="l">
              <a:defRPr sz="2200"/>
            </a:lvl1pPr>
          </a:lstStyle>
          <a:p>
            <a:endParaRPr lang="pt-BR"/>
          </a:p>
        </p:txBody>
      </p:sp>
      <p:sp>
        <p:nvSpPr>
          <p:cNvPr id="3" name="Espaço Reservado para Data 2"/>
          <p:cNvSpPr>
            <a:spLocks noGrp="1"/>
          </p:cNvSpPr>
          <p:nvPr>
            <p:ph type="dt" idx="1"/>
          </p:nvPr>
        </p:nvSpPr>
        <p:spPr>
          <a:xfrm>
            <a:off x="4143592" y="1"/>
            <a:ext cx="3169922" cy="1903121"/>
          </a:xfrm>
          <a:prstGeom prst="rect">
            <a:avLst/>
          </a:prstGeom>
        </p:spPr>
        <p:txBody>
          <a:bodyPr vert="horz" lIns="168634" tIns="84317" rIns="168634" bIns="84317" rtlCol="0"/>
          <a:lstStyle>
            <a:lvl1pPr algn="r">
              <a:defRPr sz="2200"/>
            </a:lvl1pPr>
          </a:lstStyle>
          <a:p>
            <a:fld id="{AA8CD09E-2914-4F47-B6C1-51B2C31814C9}" type="datetimeFigureOut">
              <a:rPr lang="pt-BR" smtClean="0"/>
              <a:t>13/09/2023</a:t>
            </a:fld>
            <a:endParaRPr lang="pt-BR"/>
          </a:p>
        </p:txBody>
      </p:sp>
      <p:sp>
        <p:nvSpPr>
          <p:cNvPr id="4" name="Espaço Reservado para Imagem de Slide 3"/>
          <p:cNvSpPr>
            <a:spLocks noGrp="1" noRot="1" noChangeAspect="1"/>
          </p:cNvSpPr>
          <p:nvPr>
            <p:ph type="sldImg" idx="2"/>
          </p:nvPr>
        </p:nvSpPr>
        <p:spPr>
          <a:xfrm>
            <a:off x="-7721600" y="4740275"/>
            <a:ext cx="22758400" cy="12801600"/>
          </a:xfrm>
          <a:prstGeom prst="rect">
            <a:avLst/>
          </a:prstGeom>
          <a:noFill/>
          <a:ln w="12700">
            <a:solidFill>
              <a:prstClr val="black"/>
            </a:solidFill>
          </a:ln>
        </p:spPr>
        <p:txBody>
          <a:bodyPr vert="horz" lIns="168634" tIns="84317" rIns="168634" bIns="84317" rtlCol="0" anchor="ctr"/>
          <a:lstStyle/>
          <a:p>
            <a:endParaRPr lang="pt-BR"/>
          </a:p>
        </p:txBody>
      </p:sp>
      <p:sp>
        <p:nvSpPr>
          <p:cNvPr id="5" name="Espaço Reservado para Anotações 4"/>
          <p:cNvSpPr>
            <a:spLocks noGrp="1"/>
          </p:cNvSpPr>
          <p:nvPr>
            <p:ph type="body" sz="quarter" idx="3"/>
          </p:nvPr>
        </p:nvSpPr>
        <p:spPr>
          <a:xfrm>
            <a:off x="731522" y="18254135"/>
            <a:ext cx="5852160" cy="14935200"/>
          </a:xfrm>
          <a:prstGeom prst="rect">
            <a:avLst/>
          </a:prstGeom>
        </p:spPr>
        <p:txBody>
          <a:bodyPr vert="horz" lIns="168634" tIns="84317" rIns="168634" bIns="84317" rtlCol="0"/>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5" y="36027558"/>
            <a:ext cx="3169922" cy="1903117"/>
          </a:xfrm>
          <a:prstGeom prst="rect">
            <a:avLst/>
          </a:prstGeom>
        </p:spPr>
        <p:txBody>
          <a:bodyPr vert="horz" lIns="168634" tIns="84317" rIns="168634" bIns="84317" rtlCol="0" anchor="b"/>
          <a:lstStyle>
            <a:lvl1pPr algn="l">
              <a:defRPr sz="2200"/>
            </a:lvl1pPr>
          </a:lstStyle>
          <a:p>
            <a:endParaRPr lang="pt-BR"/>
          </a:p>
        </p:txBody>
      </p:sp>
      <p:sp>
        <p:nvSpPr>
          <p:cNvPr id="7" name="Espaço Reservado para Número de Slide 6"/>
          <p:cNvSpPr>
            <a:spLocks noGrp="1"/>
          </p:cNvSpPr>
          <p:nvPr>
            <p:ph type="sldNum" sz="quarter" idx="5"/>
          </p:nvPr>
        </p:nvSpPr>
        <p:spPr>
          <a:xfrm>
            <a:off x="4143592" y="36027558"/>
            <a:ext cx="3169922" cy="1903117"/>
          </a:xfrm>
          <a:prstGeom prst="rect">
            <a:avLst/>
          </a:prstGeom>
        </p:spPr>
        <p:txBody>
          <a:bodyPr vert="horz" lIns="168634" tIns="84317" rIns="168634" bIns="84317" rtlCol="0" anchor="b"/>
          <a:lstStyle>
            <a:lvl1pPr algn="r">
              <a:defRPr sz="2200"/>
            </a:lvl1pPr>
          </a:lstStyle>
          <a:p>
            <a:fld id="{6FC8D850-966F-45A6-8DE7-15B891E7D40D}" type="slidenum">
              <a:rPr lang="pt-BR" smtClean="0"/>
              <a:t>‹nº›</a:t>
            </a:fld>
            <a:endParaRPr lang="pt-BR"/>
          </a:p>
        </p:txBody>
      </p:sp>
    </p:spTree>
    <p:extLst>
      <p:ext uri="{BB962C8B-B14F-4D97-AF65-F5344CB8AC3E}">
        <p14:creationId xmlns:p14="http://schemas.microsoft.com/office/powerpoint/2010/main" val="35418147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baseline="0"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a:t>
            </a:fld>
            <a:endParaRPr lang="pt-BR"/>
          </a:p>
        </p:txBody>
      </p:sp>
    </p:spTree>
    <p:extLst>
      <p:ext uri="{BB962C8B-B14F-4D97-AF65-F5344CB8AC3E}">
        <p14:creationId xmlns:p14="http://schemas.microsoft.com/office/powerpoint/2010/main" val="16607474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Até este ponto, olhamos para um único neurônio e o usamos para obter o valor de y para x, quando há uma relação linear entre y e x. Mas as redes neurais podem ser mais sofisticadas do que isso.</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11</a:t>
            </a:fld>
            <a:endParaRPr lang="pt-BR"/>
          </a:p>
        </p:txBody>
      </p:sp>
    </p:spTree>
    <p:extLst>
      <p:ext uri="{BB962C8B-B14F-4D97-AF65-F5344CB8AC3E}">
        <p14:creationId xmlns:p14="http://schemas.microsoft.com/office/powerpoint/2010/main" val="15896369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Até este ponto, olhamos para um único neurônio e o usamos para obter o valor de y para x, quando há uma relação linear entre y e x. Mas as redes neurais podem ser mais sofisticadas do que isso.</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12</a:t>
            </a:fld>
            <a:endParaRPr lang="pt-BR"/>
          </a:p>
        </p:txBody>
      </p:sp>
    </p:spTree>
    <p:extLst>
      <p:ext uri="{BB962C8B-B14F-4D97-AF65-F5344CB8AC3E}">
        <p14:creationId xmlns:p14="http://schemas.microsoft.com/office/powerpoint/2010/main" val="13898126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Até este ponto, olhamos para um único neurônio e o usamos para obter o valor de y para x, quando há uma relação linear entre y e x. Mas as redes neurais podem ser mais sofisticadas do que isso.</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13</a:t>
            </a:fld>
            <a:endParaRPr lang="pt-BR"/>
          </a:p>
        </p:txBody>
      </p:sp>
    </p:spTree>
    <p:extLst>
      <p:ext uri="{BB962C8B-B14F-4D97-AF65-F5344CB8AC3E}">
        <p14:creationId xmlns:p14="http://schemas.microsoft.com/office/powerpoint/2010/main" val="7484806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E, da mesma forma, se alimentarmos a imagem de um cachorro, o neurônio que representa um cachorro deve ter uma probabilidade alta e o que representa um gato deve ter uma probabilidade baixa.</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18</a:t>
            </a:fld>
            <a:endParaRPr lang="pt-BR"/>
          </a:p>
        </p:txBody>
      </p:sp>
    </p:spTree>
    <p:extLst>
      <p:ext uri="{BB962C8B-B14F-4D97-AF65-F5344CB8AC3E}">
        <p14:creationId xmlns:p14="http://schemas.microsoft.com/office/powerpoint/2010/main" val="19229914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A primeira coisa que precisamos fazer é baixar a base de dados.</a:t>
            </a:r>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23</a:t>
            </a:fld>
            <a:endParaRPr lang="pt-BR"/>
          </a:p>
        </p:txBody>
      </p:sp>
    </p:spTree>
    <p:extLst>
      <p:ext uri="{BB962C8B-B14F-4D97-AF65-F5344CB8AC3E}">
        <p14:creationId xmlns:p14="http://schemas.microsoft.com/office/powerpoint/2010/main" val="5247255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fontAlgn="base"/>
            <a:r>
              <a:rPr lang="en-US" b="1" i="0" dirty="0">
                <a:solidFill>
                  <a:srgbClr val="232629"/>
                </a:solidFill>
                <a:effectLst/>
                <a:latin typeface="inherit"/>
              </a:rPr>
              <a:t>Does Normalization always increase the accuracy?</a:t>
            </a:r>
            <a:endParaRPr lang="en-US" b="0" i="0" dirty="0">
              <a:solidFill>
                <a:srgbClr val="232629"/>
              </a:solidFill>
              <a:effectLst/>
              <a:latin typeface="-apple-system"/>
            </a:endParaRPr>
          </a:p>
          <a:p>
            <a:pPr algn="l" fontAlgn="base"/>
            <a:r>
              <a:rPr lang="en-US" b="0" i="0" dirty="0">
                <a:solidFill>
                  <a:srgbClr val="232629"/>
                </a:solidFill>
                <a:effectLst/>
                <a:latin typeface="-apple-system"/>
              </a:rPr>
              <a:t>Apparently, No. It is not necessary that normalization always increases accuracy. It may or might not, you never really know until you implement.</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26</a:t>
            </a:fld>
            <a:endParaRPr lang="pt-BR"/>
          </a:p>
        </p:txBody>
      </p:sp>
    </p:spTree>
    <p:extLst>
      <p:ext uri="{BB962C8B-B14F-4D97-AF65-F5344CB8AC3E}">
        <p14:creationId xmlns:p14="http://schemas.microsoft.com/office/powerpoint/2010/main" val="14201861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fontAlgn="base"/>
            <a:r>
              <a:rPr lang="en-US" b="1" i="0" dirty="0">
                <a:solidFill>
                  <a:srgbClr val="232629"/>
                </a:solidFill>
                <a:effectLst/>
                <a:latin typeface="inherit"/>
              </a:rPr>
              <a:t>Does Normalization always increase the accuracy?</a:t>
            </a:r>
            <a:endParaRPr lang="en-US" b="0" i="0" dirty="0">
              <a:solidFill>
                <a:srgbClr val="232629"/>
              </a:solidFill>
              <a:effectLst/>
              <a:latin typeface="-apple-system"/>
            </a:endParaRPr>
          </a:p>
          <a:p>
            <a:pPr algn="l" fontAlgn="base"/>
            <a:r>
              <a:rPr lang="en-US" b="0" i="0" dirty="0">
                <a:solidFill>
                  <a:srgbClr val="232629"/>
                </a:solidFill>
                <a:effectLst/>
                <a:latin typeface="-apple-system"/>
              </a:rPr>
              <a:t>Apparently, No. It is not necessary that normalization always increases accuracy. It may or might not, you never really know until you implement.</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27</a:t>
            </a:fld>
            <a:endParaRPr lang="pt-BR"/>
          </a:p>
        </p:txBody>
      </p:sp>
    </p:spTree>
    <p:extLst>
      <p:ext uri="{BB962C8B-B14F-4D97-AF65-F5344CB8AC3E}">
        <p14:creationId xmlns:p14="http://schemas.microsoft.com/office/powerpoint/2010/main" val="16301578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fontAlgn="base"/>
            <a:r>
              <a:rPr lang="en-US" b="1" i="0" dirty="0">
                <a:solidFill>
                  <a:srgbClr val="232629"/>
                </a:solidFill>
                <a:effectLst/>
                <a:latin typeface="inherit"/>
              </a:rPr>
              <a:t>Does Normalization always increase the accuracy?</a:t>
            </a:r>
            <a:endParaRPr lang="en-US" b="0" i="0" dirty="0">
              <a:solidFill>
                <a:srgbClr val="232629"/>
              </a:solidFill>
              <a:effectLst/>
              <a:latin typeface="-apple-system"/>
            </a:endParaRPr>
          </a:p>
          <a:p>
            <a:pPr algn="l" fontAlgn="base"/>
            <a:r>
              <a:rPr lang="en-US" b="0" i="0" dirty="0">
                <a:solidFill>
                  <a:srgbClr val="232629"/>
                </a:solidFill>
                <a:effectLst/>
                <a:latin typeface="-apple-system"/>
              </a:rPr>
              <a:t>Apparently, No. It is not necessary that normalization always increases accuracy. It may or might not, you never really know until you implement.</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28</a:t>
            </a:fld>
            <a:endParaRPr lang="pt-BR"/>
          </a:p>
        </p:txBody>
      </p:sp>
    </p:spTree>
    <p:extLst>
      <p:ext uri="{BB962C8B-B14F-4D97-AF65-F5344CB8AC3E}">
        <p14:creationId xmlns:p14="http://schemas.microsoft.com/office/powerpoint/2010/main" val="11518897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fontAlgn="base"/>
            <a:r>
              <a:rPr lang="en-US" b="1" i="0" dirty="0">
                <a:solidFill>
                  <a:srgbClr val="232629"/>
                </a:solidFill>
                <a:effectLst/>
                <a:latin typeface="inherit"/>
              </a:rPr>
              <a:t>Does Normalization always increase the accuracy?</a:t>
            </a:r>
            <a:endParaRPr lang="en-US" b="0" i="0" dirty="0">
              <a:solidFill>
                <a:srgbClr val="232629"/>
              </a:solidFill>
              <a:effectLst/>
              <a:latin typeface="-apple-system"/>
            </a:endParaRPr>
          </a:p>
          <a:p>
            <a:pPr algn="l" fontAlgn="base"/>
            <a:r>
              <a:rPr lang="en-US" b="0" i="0" dirty="0">
                <a:solidFill>
                  <a:srgbClr val="232629"/>
                </a:solidFill>
                <a:effectLst/>
                <a:latin typeface="-apple-system"/>
              </a:rPr>
              <a:t>Apparently, No. It is not necessary that normalization always increases accuracy. It may or might not, you never really know until you implement.</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29</a:t>
            </a:fld>
            <a:endParaRPr lang="pt-BR"/>
          </a:p>
        </p:txBody>
      </p:sp>
    </p:spTree>
    <p:extLst>
      <p:ext uri="{BB962C8B-B14F-4D97-AF65-F5344CB8AC3E}">
        <p14:creationId xmlns:p14="http://schemas.microsoft.com/office/powerpoint/2010/main" val="16335812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A próxima camada tem 20 neurônios, então precisamos que nossas imagens estejam na mesma dimensão dessa camada, considerada 20 por 1, então nossas imagens também precisarão ser algo por 1, para caber.</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30</a:t>
            </a:fld>
            <a:endParaRPr lang="pt-BR"/>
          </a:p>
        </p:txBody>
      </p:sp>
    </p:spTree>
    <p:extLst>
      <p:ext uri="{BB962C8B-B14F-4D97-AF65-F5344CB8AC3E}">
        <p14:creationId xmlns:p14="http://schemas.microsoft.com/office/powerpoint/2010/main" val="13318141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a:t>
            </a:fld>
            <a:endParaRPr lang="pt-BR"/>
          </a:p>
        </p:txBody>
      </p:sp>
    </p:spTree>
    <p:extLst>
      <p:ext uri="{BB962C8B-B14F-4D97-AF65-F5344CB8AC3E}">
        <p14:creationId xmlns:p14="http://schemas.microsoft.com/office/powerpoint/2010/main" val="387423865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fontAlgn="base"/>
            <a:r>
              <a:rPr lang="en-US" b="1" i="0" dirty="0">
                <a:solidFill>
                  <a:srgbClr val="232629"/>
                </a:solidFill>
                <a:effectLst/>
                <a:latin typeface="inherit"/>
              </a:rPr>
              <a:t>Does Normalization always increase the accuracy?</a:t>
            </a:r>
            <a:endParaRPr lang="en-US" b="0" i="0" dirty="0">
              <a:solidFill>
                <a:srgbClr val="232629"/>
              </a:solidFill>
              <a:effectLst/>
              <a:latin typeface="-apple-system"/>
            </a:endParaRPr>
          </a:p>
          <a:p>
            <a:pPr algn="l" fontAlgn="base"/>
            <a:r>
              <a:rPr lang="en-US" b="0" i="0" dirty="0">
                <a:solidFill>
                  <a:srgbClr val="232629"/>
                </a:solidFill>
                <a:effectLst/>
                <a:latin typeface="-apple-system"/>
              </a:rPr>
              <a:t>Apparently, No. It is not necessary that normalization always increases accuracy. It may or might not, you never really know until you implement.</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31</a:t>
            </a:fld>
            <a:endParaRPr lang="pt-BR"/>
          </a:p>
        </p:txBody>
      </p:sp>
    </p:spTree>
    <p:extLst>
      <p:ext uri="{BB962C8B-B14F-4D97-AF65-F5344CB8AC3E}">
        <p14:creationId xmlns:p14="http://schemas.microsoft.com/office/powerpoint/2010/main" val="29356289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fontAlgn="base"/>
            <a:r>
              <a:rPr lang="en-US" b="1" i="0" dirty="0">
                <a:solidFill>
                  <a:srgbClr val="232629"/>
                </a:solidFill>
                <a:effectLst/>
                <a:latin typeface="inherit"/>
              </a:rPr>
              <a:t>Does Normalization always increase the accuracy?</a:t>
            </a:r>
            <a:endParaRPr lang="en-US" b="0" i="0" dirty="0">
              <a:solidFill>
                <a:srgbClr val="232629"/>
              </a:solidFill>
              <a:effectLst/>
              <a:latin typeface="-apple-system"/>
            </a:endParaRPr>
          </a:p>
          <a:p>
            <a:pPr algn="l" fontAlgn="base"/>
            <a:r>
              <a:rPr lang="en-US" b="0" i="0" dirty="0">
                <a:solidFill>
                  <a:srgbClr val="232629"/>
                </a:solidFill>
                <a:effectLst/>
                <a:latin typeface="-apple-system"/>
              </a:rPr>
              <a:t>Apparently, No. It is not necessary that normalization always increases accuracy. It may or might not, you never really know until you implement.</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32</a:t>
            </a:fld>
            <a:endParaRPr lang="pt-BR"/>
          </a:p>
        </p:txBody>
      </p:sp>
    </p:spTree>
    <p:extLst>
      <p:ext uri="{BB962C8B-B14F-4D97-AF65-F5344CB8AC3E}">
        <p14:creationId xmlns:p14="http://schemas.microsoft.com/office/powerpoint/2010/main" val="53205487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fontAlgn="base"/>
            <a:r>
              <a:rPr lang="en-US" b="1" i="0" dirty="0">
                <a:solidFill>
                  <a:srgbClr val="232629"/>
                </a:solidFill>
                <a:effectLst/>
                <a:latin typeface="inherit"/>
              </a:rPr>
              <a:t>Does Normalization always increase the accuracy?</a:t>
            </a:r>
            <a:endParaRPr lang="en-US" b="0" i="0" dirty="0">
              <a:solidFill>
                <a:srgbClr val="232629"/>
              </a:solidFill>
              <a:effectLst/>
              <a:latin typeface="-apple-system"/>
            </a:endParaRPr>
          </a:p>
          <a:p>
            <a:pPr algn="l" fontAlgn="base"/>
            <a:r>
              <a:rPr lang="en-US" b="0" i="0" dirty="0">
                <a:solidFill>
                  <a:srgbClr val="232629"/>
                </a:solidFill>
                <a:effectLst/>
                <a:latin typeface="-apple-system"/>
              </a:rPr>
              <a:t>Apparently, No. It is not necessary that normalization always increases accuracy. It may or might not, you never really know until you implement.</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33</a:t>
            </a:fld>
            <a:endParaRPr lang="pt-BR"/>
          </a:p>
        </p:txBody>
      </p:sp>
    </p:spTree>
    <p:extLst>
      <p:ext uri="{BB962C8B-B14F-4D97-AF65-F5344CB8AC3E}">
        <p14:creationId xmlns:p14="http://schemas.microsoft.com/office/powerpoint/2010/main" val="402114406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fontAlgn="base"/>
            <a:r>
              <a:rPr lang="en-US" b="1" i="0" dirty="0">
                <a:solidFill>
                  <a:srgbClr val="232629"/>
                </a:solidFill>
                <a:effectLst/>
                <a:latin typeface="inherit"/>
              </a:rPr>
              <a:t>Does Normalization always increase the accuracy?</a:t>
            </a:r>
            <a:endParaRPr lang="en-US" b="0" i="0" dirty="0">
              <a:solidFill>
                <a:srgbClr val="232629"/>
              </a:solidFill>
              <a:effectLst/>
              <a:latin typeface="-apple-system"/>
            </a:endParaRPr>
          </a:p>
          <a:p>
            <a:pPr algn="l" fontAlgn="base"/>
            <a:r>
              <a:rPr lang="en-US" b="0" i="0" dirty="0">
                <a:solidFill>
                  <a:srgbClr val="232629"/>
                </a:solidFill>
                <a:effectLst/>
                <a:latin typeface="-apple-system"/>
              </a:rPr>
              <a:t>Apparently, No. It is not necessary that normalization always increases accuracy. It may or might not, you never really know until you implement.</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34</a:t>
            </a:fld>
            <a:endParaRPr lang="pt-BR"/>
          </a:p>
        </p:txBody>
      </p:sp>
    </p:spTree>
    <p:extLst>
      <p:ext uri="{BB962C8B-B14F-4D97-AF65-F5344CB8AC3E}">
        <p14:creationId xmlns:p14="http://schemas.microsoft.com/office/powerpoint/2010/main" val="197925186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br>
              <a:rPr lang="pt-BR" b="0" i="0" dirty="0">
                <a:solidFill>
                  <a:srgbClr val="374151"/>
                </a:solidFill>
                <a:effectLst/>
                <a:latin typeface="Söhne"/>
              </a:rPr>
            </a:br>
            <a:r>
              <a:rPr lang="pt-BR" b="0" i="0" dirty="0">
                <a:solidFill>
                  <a:srgbClr val="374151"/>
                </a:solidFill>
                <a:effectLst/>
                <a:latin typeface="Söhne"/>
              </a:rPr>
              <a:t>O problema da "</a:t>
            </a:r>
            <a:r>
              <a:rPr lang="pt-BR" b="0" i="0" dirty="0" err="1">
                <a:solidFill>
                  <a:srgbClr val="374151"/>
                </a:solidFill>
                <a:effectLst/>
                <a:latin typeface="Söhne"/>
              </a:rPr>
              <a:t>ReLU</a:t>
            </a:r>
            <a:r>
              <a:rPr lang="pt-BR" b="0" i="0" dirty="0">
                <a:solidFill>
                  <a:srgbClr val="374151"/>
                </a:solidFill>
                <a:effectLst/>
                <a:latin typeface="Söhne"/>
              </a:rPr>
              <a:t> agonizante", conhecido como "</a:t>
            </a:r>
            <a:r>
              <a:rPr lang="pt-BR" b="0" i="0" dirty="0" err="1">
                <a:solidFill>
                  <a:srgbClr val="374151"/>
                </a:solidFill>
                <a:effectLst/>
                <a:latin typeface="Söhne"/>
              </a:rPr>
              <a:t>dying</a:t>
            </a:r>
            <a:r>
              <a:rPr lang="pt-BR" b="0" i="0" dirty="0">
                <a:solidFill>
                  <a:srgbClr val="374151"/>
                </a:solidFill>
                <a:effectLst/>
                <a:latin typeface="Söhne"/>
              </a:rPr>
              <a:t> </a:t>
            </a:r>
            <a:r>
              <a:rPr lang="pt-BR" b="0" i="0" dirty="0" err="1">
                <a:solidFill>
                  <a:srgbClr val="374151"/>
                </a:solidFill>
                <a:effectLst/>
                <a:latin typeface="Söhne"/>
              </a:rPr>
              <a:t>ReLU</a:t>
            </a:r>
            <a:r>
              <a:rPr lang="pt-BR" b="0" i="0" dirty="0">
                <a:solidFill>
                  <a:srgbClr val="374151"/>
                </a:solidFill>
                <a:effectLst/>
                <a:latin typeface="Söhne"/>
              </a:rPr>
              <a:t> </a:t>
            </a:r>
            <a:r>
              <a:rPr lang="pt-BR" b="0" i="0" dirty="0" err="1">
                <a:solidFill>
                  <a:srgbClr val="374151"/>
                </a:solidFill>
                <a:effectLst/>
                <a:latin typeface="Söhne"/>
              </a:rPr>
              <a:t>problem</a:t>
            </a:r>
            <a:r>
              <a:rPr lang="pt-BR" b="0" i="0" dirty="0">
                <a:solidFill>
                  <a:srgbClr val="374151"/>
                </a:solidFill>
                <a:effectLst/>
                <a:latin typeface="Söhne"/>
              </a:rPr>
              <a:t>" em inglês, é uma desvantagem associada à função de ativação </a:t>
            </a:r>
            <a:r>
              <a:rPr lang="pt-BR" b="0" i="0" dirty="0" err="1">
                <a:solidFill>
                  <a:srgbClr val="374151"/>
                </a:solidFill>
                <a:effectLst/>
                <a:latin typeface="Söhne"/>
              </a:rPr>
              <a:t>ReLU</a:t>
            </a:r>
            <a:r>
              <a:rPr lang="pt-BR" b="0" i="0" dirty="0">
                <a:solidFill>
                  <a:srgbClr val="374151"/>
                </a:solidFill>
                <a:effectLst/>
                <a:latin typeface="Söhne"/>
              </a:rPr>
              <a:t> (</a:t>
            </a:r>
            <a:r>
              <a:rPr lang="pt-BR" b="0" i="0" dirty="0" err="1">
                <a:solidFill>
                  <a:srgbClr val="374151"/>
                </a:solidFill>
                <a:effectLst/>
                <a:latin typeface="Söhne"/>
              </a:rPr>
              <a:t>Rectified</a:t>
            </a:r>
            <a:r>
              <a:rPr lang="pt-BR" b="0" i="0" dirty="0">
                <a:solidFill>
                  <a:srgbClr val="374151"/>
                </a:solidFill>
                <a:effectLst/>
                <a:latin typeface="Söhne"/>
              </a:rPr>
              <a:t> Linear </a:t>
            </a:r>
            <a:r>
              <a:rPr lang="pt-BR" b="0" i="0" dirty="0" err="1">
                <a:solidFill>
                  <a:srgbClr val="374151"/>
                </a:solidFill>
                <a:effectLst/>
                <a:latin typeface="Söhne"/>
              </a:rPr>
              <a:t>Activation</a:t>
            </a:r>
            <a:r>
              <a:rPr lang="pt-BR" b="0" i="0" dirty="0">
                <a:solidFill>
                  <a:srgbClr val="374151"/>
                </a:solidFill>
                <a:effectLst/>
                <a:latin typeface="Söhne"/>
              </a:rPr>
              <a:t>) em redes neurais. Esse problema ocorre quando um grande número de neurônios em uma rede neural ativam para zero durante o treinamento e não conseguem atualizar seus pesos durante a retropropagação.</a:t>
            </a:r>
          </a:p>
          <a:p>
            <a:pPr algn="l"/>
            <a:endParaRPr lang="pt-BR" b="0" i="0" dirty="0">
              <a:solidFill>
                <a:srgbClr val="374151"/>
              </a:solidFill>
              <a:effectLst/>
              <a:latin typeface="Söhne"/>
            </a:endParaRPr>
          </a:p>
          <a:p>
            <a:pPr algn="l"/>
            <a:r>
              <a:rPr lang="pt-BR" b="0" i="0" dirty="0">
                <a:solidFill>
                  <a:srgbClr val="374151"/>
                </a:solidFill>
                <a:effectLst/>
                <a:latin typeface="Söhne"/>
              </a:rPr>
              <a:t>Quando a saída de um neurônio </a:t>
            </a:r>
            <a:r>
              <a:rPr lang="pt-BR" b="0" i="0" dirty="0" err="1">
                <a:solidFill>
                  <a:srgbClr val="374151"/>
                </a:solidFill>
                <a:effectLst/>
                <a:latin typeface="Söhne"/>
              </a:rPr>
              <a:t>ReLU</a:t>
            </a:r>
            <a:r>
              <a:rPr lang="pt-BR" b="0" i="0" dirty="0">
                <a:solidFill>
                  <a:srgbClr val="374151"/>
                </a:solidFill>
                <a:effectLst/>
                <a:latin typeface="Söhne"/>
              </a:rPr>
              <a:t> é sempre zero (ou quase zero) para todos os exemplos do conjunto de dados, isso resulta em uma falta de atualização dos pesos desse neurônio durante o processo de otimização. Como resultado, o neurônio permanece inativo e não contribui para o aprendizado da rede.</a:t>
            </a:r>
          </a:p>
          <a:p>
            <a:pPr algn="l"/>
            <a:endParaRPr lang="pt-BR" b="0" i="0" dirty="0">
              <a:solidFill>
                <a:srgbClr val="374151"/>
              </a:solidFill>
              <a:effectLst/>
              <a:latin typeface="Söhne"/>
            </a:endParaRPr>
          </a:p>
          <a:p>
            <a:pPr algn="l"/>
            <a:r>
              <a:rPr lang="pt-BR" b="0" i="0" dirty="0">
                <a:solidFill>
                  <a:srgbClr val="374151"/>
                </a:solidFill>
                <a:effectLst/>
                <a:latin typeface="Söhne"/>
              </a:rPr>
              <a:t>Isso pode levar a uma redução na capacidade da rede de aprender padrões complexos e representações úteis dos dados. A rede pode não ser capaz de modelar relações importantes nos dados e pode levar a um desempenho </a:t>
            </a:r>
            <a:r>
              <a:rPr lang="pt-BR" b="0" i="0" dirty="0" err="1">
                <a:solidFill>
                  <a:srgbClr val="374151"/>
                </a:solidFill>
                <a:effectLst/>
                <a:latin typeface="Söhne"/>
              </a:rPr>
              <a:t>subótimo</a:t>
            </a:r>
            <a:r>
              <a:rPr lang="pt-BR" b="0" i="0" dirty="0">
                <a:solidFill>
                  <a:srgbClr val="374151"/>
                </a:solidFill>
                <a:effectLst/>
                <a:latin typeface="Söhne"/>
              </a:rPr>
              <a:t>.</a:t>
            </a:r>
          </a:p>
          <a:p>
            <a:pPr algn="l"/>
            <a:endParaRPr lang="pt-BR" b="0" i="0" dirty="0">
              <a:solidFill>
                <a:srgbClr val="374151"/>
              </a:solidFill>
              <a:effectLst/>
              <a:latin typeface="Söhne"/>
            </a:endParaRPr>
          </a:p>
          <a:p>
            <a:pPr algn="l"/>
            <a:r>
              <a:rPr lang="pt-BR" b="0" i="0" dirty="0">
                <a:solidFill>
                  <a:srgbClr val="374151"/>
                </a:solidFill>
                <a:effectLst/>
                <a:latin typeface="Söhne"/>
              </a:rPr>
              <a:t>Para mitigar o problema da </a:t>
            </a:r>
            <a:r>
              <a:rPr lang="pt-BR" b="0" i="0" dirty="0" err="1">
                <a:solidFill>
                  <a:srgbClr val="374151"/>
                </a:solidFill>
                <a:effectLst/>
                <a:latin typeface="Söhne"/>
              </a:rPr>
              <a:t>ReLU</a:t>
            </a:r>
            <a:r>
              <a:rPr lang="pt-BR" b="0" i="0" dirty="0">
                <a:solidFill>
                  <a:srgbClr val="374151"/>
                </a:solidFill>
                <a:effectLst/>
                <a:latin typeface="Söhne"/>
              </a:rPr>
              <a:t> agonizante, variantes da </a:t>
            </a:r>
            <a:r>
              <a:rPr lang="pt-BR" b="0" i="0" dirty="0" err="1">
                <a:solidFill>
                  <a:srgbClr val="374151"/>
                </a:solidFill>
                <a:effectLst/>
                <a:latin typeface="Söhne"/>
              </a:rPr>
              <a:t>ReLU</a:t>
            </a:r>
            <a:r>
              <a:rPr lang="pt-BR" b="0" i="0" dirty="0">
                <a:solidFill>
                  <a:srgbClr val="374151"/>
                </a:solidFill>
                <a:effectLst/>
                <a:latin typeface="Söhne"/>
              </a:rPr>
              <a:t>, como a </a:t>
            </a:r>
            <a:r>
              <a:rPr lang="pt-BR" b="0" i="0" dirty="0" err="1">
                <a:solidFill>
                  <a:srgbClr val="374151"/>
                </a:solidFill>
                <a:effectLst/>
                <a:latin typeface="Söhne"/>
              </a:rPr>
              <a:t>Leaky</a:t>
            </a:r>
            <a:r>
              <a:rPr lang="pt-BR" b="0" i="0" dirty="0">
                <a:solidFill>
                  <a:srgbClr val="374151"/>
                </a:solidFill>
                <a:effectLst/>
                <a:latin typeface="Söhne"/>
              </a:rPr>
              <a:t> </a:t>
            </a:r>
            <a:r>
              <a:rPr lang="pt-BR" b="0" i="0" dirty="0" err="1">
                <a:solidFill>
                  <a:srgbClr val="374151"/>
                </a:solidFill>
                <a:effectLst/>
                <a:latin typeface="Söhne"/>
              </a:rPr>
              <a:t>ReLU</a:t>
            </a:r>
            <a:r>
              <a:rPr lang="pt-BR" b="0" i="0" dirty="0">
                <a:solidFill>
                  <a:srgbClr val="374151"/>
                </a:solidFill>
                <a:effectLst/>
                <a:latin typeface="Söhne"/>
              </a:rPr>
              <a:t>, </a:t>
            </a:r>
            <a:r>
              <a:rPr lang="pt-BR" b="0" i="0" dirty="0" err="1">
                <a:solidFill>
                  <a:srgbClr val="374151"/>
                </a:solidFill>
                <a:effectLst/>
                <a:latin typeface="Söhne"/>
              </a:rPr>
              <a:t>Parametric</a:t>
            </a:r>
            <a:r>
              <a:rPr lang="pt-BR" b="0" i="0" dirty="0">
                <a:solidFill>
                  <a:srgbClr val="374151"/>
                </a:solidFill>
                <a:effectLst/>
                <a:latin typeface="Söhne"/>
              </a:rPr>
              <a:t> </a:t>
            </a:r>
            <a:r>
              <a:rPr lang="pt-BR" b="0" i="0" dirty="0" err="1">
                <a:solidFill>
                  <a:srgbClr val="374151"/>
                </a:solidFill>
                <a:effectLst/>
                <a:latin typeface="Söhne"/>
              </a:rPr>
              <a:t>ReLU</a:t>
            </a:r>
            <a:r>
              <a:rPr lang="pt-BR" b="0" i="0" dirty="0">
                <a:solidFill>
                  <a:srgbClr val="374151"/>
                </a:solidFill>
                <a:effectLst/>
                <a:latin typeface="Söhne"/>
              </a:rPr>
              <a:t> e </a:t>
            </a:r>
            <a:r>
              <a:rPr lang="pt-BR" b="0" i="0" dirty="0" err="1">
                <a:solidFill>
                  <a:srgbClr val="374151"/>
                </a:solidFill>
                <a:effectLst/>
                <a:latin typeface="Söhne"/>
              </a:rPr>
              <a:t>Exponential</a:t>
            </a:r>
            <a:r>
              <a:rPr lang="pt-BR" b="0" i="0" dirty="0">
                <a:solidFill>
                  <a:srgbClr val="374151"/>
                </a:solidFill>
                <a:effectLst/>
                <a:latin typeface="Söhne"/>
              </a:rPr>
              <a:t> Linear </a:t>
            </a:r>
            <a:r>
              <a:rPr lang="pt-BR" b="0" i="0" dirty="0" err="1">
                <a:solidFill>
                  <a:srgbClr val="374151"/>
                </a:solidFill>
                <a:effectLst/>
                <a:latin typeface="Söhne"/>
              </a:rPr>
              <a:t>Units</a:t>
            </a:r>
            <a:r>
              <a:rPr lang="pt-BR" b="0" i="0" dirty="0">
                <a:solidFill>
                  <a:srgbClr val="374151"/>
                </a:solidFill>
                <a:effectLst/>
                <a:latin typeface="Söhne"/>
              </a:rPr>
              <a:t> (ELU), foram propostas. Essas variantes buscam resolver o problema de ativação constante igual a zero, permitindo que os neurônios continuem aprendendo mesmo quando estão desativados para algumas entradas.</a:t>
            </a:r>
          </a:p>
          <a:p>
            <a:pPr algn="l"/>
            <a:endParaRPr lang="pt-BR" b="0" i="0" dirty="0">
              <a:solidFill>
                <a:srgbClr val="374151"/>
              </a:solidFill>
              <a:effectLst/>
              <a:latin typeface="Söhne"/>
            </a:endParaRPr>
          </a:p>
          <a:p>
            <a:pPr algn="l"/>
            <a:r>
              <a:rPr lang="pt-BR" b="0" i="0" dirty="0">
                <a:solidFill>
                  <a:srgbClr val="374151"/>
                </a:solidFill>
                <a:effectLst/>
                <a:latin typeface="Söhne"/>
              </a:rPr>
              <a:t>Em resumo, o problema da </a:t>
            </a:r>
            <a:r>
              <a:rPr lang="pt-BR" b="0" i="0" dirty="0" err="1">
                <a:solidFill>
                  <a:srgbClr val="374151"/>
                </a:solidFill>
                <a:effectLst/>
                <a:latin typeface="Söhne"/>
              </a:rPr>
              <a:t>ReLU</a:t>
            </a:r>
            <a:r>
              <a:rPr lang="pt-BR" b="0" i="0" dirty="0">
                <a:solidFill>
                  <a:srgbClr val="374151"/>
                </a:solidFill>
                <a:effectLst/>
                <a:latin typeface="Söhne"/>
              </a:rPr>
              <a:t> agonizante refere-se à inatividade permanente de neurônios </a:t>
            </a:r>
            <a:r>
              <a:rPr lang="pt-BR" b="0" i="0" dirty="0" err="1">
                <a:solidFill>
                  <a:srgbClr val="374151"/>
                </a:solidFill>
                <a:effectLst/>
                <a:latin typeface="Söhne"/>
              </a:rPr>
              <a:t>ReLU</a:t>
            </a:r>
            <a:r>
              <a:rPr lang="pt-BR" b="0" i="0" dirty="0">
                <a:solidFill>
                  <a:srgbClr val="374151"/>
                </a:solidFill>
                <a:effectLst/>
                <a:latin typeface="Söhne"/>
              </a:rPr>
              <a:t> durante o treinamento, o que pode prejudicar o desempenho da rede neural. Variantes da </a:t>
            </a:r>
            <a:r>
              <a:rPr lang="pt-BR" b="0" i="0" dirty="0" err="1">
                <a:solidFill>
                  <a:srgbClr val="374151"/>
                </a:solidFill>
                <a:effectLst/>
                <a:latin typeface="Söhne"/>
              </a:rPr>
              <a:t>ReLU</a:t>
            </a:r>
            <a:r>
              <a:rPr lang="pt-BR" b="0" i="0" dirty="0">
                <a:solidFill>
                  <a:srgbClr val="374151"/>
                </a:solidFill>
                <a:effectLst/>
                <a:latin typeface="Söhne"/>
              </a:rPr>
              <a:t> foram desenvolvidas para contornar esse problema e permitir uma aprendizagem mais eficaz.</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38</a:t>
            </a:fld>
            <a:endParaRPr lang="pt-BR"/>
          </a:p>
        </p:txBody>
      </p:sp>
    </p:spTree>
    <p:extLst>
      <p:ext uri="{BB962C8B-B14F-4D97-AF65-F5344CB8AC3E}">
        <p14:creationId xmlns:p14="http://schemas.microsoft.com/office/powerpoint/2010/main" val="41315797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br>
              <a:rPr lang="pt-BR" b="0" i="0" dirty="0">
                <a:solidFill>
                  <a:srgbClr val="374151"/>
                </a:solidFill>
                <a:effectLst/>
                <a:latin typeface="Söhne"/>
              </a:rPr>
            </a:br>
            <a:r>
              <a:rPr lang="pt-BR" b="0" i="0" dirty="0">
                <a:solidFill>
                  <a:srgbClr val="374151"/>
                </a:solidFill>
                <a:effectLst/>
                <a:latin typeface="Söhne"/>
              </a:rPr>
              <a:t>O problema da "</a:t>
            </a:r>
            <a:r>
              <a:rPr lang="pt-BR" b="0" i="0" dirty="0" err="1">
                <a:solidFill>
                  <a:srgbClr val="374151"/>
                </a:solidFill>
                <a:effectLst/>
                <a:latin typeface="Söhne"/>
              </a:rPr>
              <a:t>ReLU</a:t>
            </a:r>
            <a:r>
              <a:rPr lang="pt-BR" b="0" i="0" dirty="0">
                <a:solidFill>
                  <a:srgbClr val="374151"/>
                </a:solidFill>
                <a:effectLst/>
                <a:latin typeface="Söhne"/>
              </a:rPr>
              <a:t> agonizante", conhecido como "</a:t>
            </a:r>
            <a:r>
              <a:rPr lang="pt-BR" b="0" i="0" dirty="0" err="1">
                <a:solidFill>
                  <a:srgbClr val="374151"/>
                </a:solidFill>
                <a:effectLst/>
                <a:latin typeface="Söhne"/>
              </a:rPr>
              <a:t>dying</a:t>
            </a:r>
            <a:r>
              <a:rPr lang="pt-BR" b="0" i="0" dirty="0">
                <a:solidFill>
                  <a:srgbClr val="374151"/>
                </a:solidFill>
                <a:effectLst/>
                <a:latin typeface="Söhne"/>
              </a:rPr>
              <a:t> </a:t>
            </a:r>
            <a:r>
              <a:rPr lang="pt-BR" b="0" i="0" dirty="0" err="1">
                <a:solidFill>
                  <a:srgbClr val="374151"/>
                </a:solidFill>
                <a:effectLst/>
                <a:latin typeface="Söhne"/>
              </a:rPr>
              <a:t>ReLU</a:t>
            </a:r>
            <a:r>
              <a:rPr lang="pt-BR" b="0" i="0" dirty="0">
                <a:solidFill>
                  <a:srgbClr val="374151"/>
                </a:solidFill>
                <a:effectLst/>
                <a:latin typeface="Söhne"/>
              </a:rPr>
              <a:t> </a:t>
            </a:r>
            <a:r>
              <a:rPr lang="pt-BR" b="0" i="0" dirty="0" err="1">
                <a:solidFill>
                  <a:srgbClr val="374151"/>
                </a:solidFill>
                <a:effectLst/>
                <a:latin typeface="Söhne"/>
              </a:rPr>
              <a:t>problem</a:t>
            </a:r>
            <a:r>
              <a:rPr lang="pt-BR" b="0" i="0" dirty="0">
                <a:solidFill>
                  <a:srgbClr val="374151"/>
                </a:solidFill>
                <a:effectLst/>
                <a:latin typeface="Söhne"/>
              </a:rPr>
              <a:t>" em inglês, é uma desvantagem associada à função de ativação </a:t>
            </a:r>
            <a:r>
              <a:rPr lang="pt-BR" b="0" i="0" dirty="0" err="1">
                <a:solidFill>
                  <a:srgbClr val="374151"/>
                </a:solidFill>
                <a:effectLst/>
                <a:latin typeface="Söhne"/>
              </a:rPr>
              <a:t>ReLU</a:t>
            </a:r>
            <a:r>
              <a:rPr lang="pt-BR" b="0" i="0" dirty="0">
                <a:solidFill>
                  <a:srgbClr val="374151"/>
                </a:solidFill>
                <a:effectLst/>
                <a:latin typeface="Söhne"/>
              </a:rPr>
              <a:t> (</a:t>
            </a:r>
            <a:r>
              <a:rPr lang="pt-BR" b="0" i="0" dirty="0" err="1">
                <a:solidFill>
                  <a:srgbClr val="374151"/>
                </a:solidFill>
                <a:effectLst/>
                <a:latin typeface="Söhne"/>
              </a:rPr>
              <a:t>Rectified</a:t>
            </a:r>
            <a:r>
              <a:rPr lang="pt-BR" b="0" i="0" dirty="0">
                <a:solidFill>
                  <a:srgbClr val="374151"/>
                </a:solidFill>
                <a:effectLst/>
                <a:latin typeface="Söhne"/>
              </a:rPr>
              <a:t> Linear </a:t>
            </a:r>
            <a:r>
              <a:rPr lang="pt-BR" b="0" i="0" dirty="0" err="1">
                <a:solidFill>
                  <a:srgbClr val="374151"/>
                </a:solidFill>
                <a:effectLst/>
                <a:latin typeface="Söhne"/>
              </a:rPr>
              <a:t>Activation</a:t>
            </a:r>
            <a:r>
              <a:rPr lang="pt-BR" b="0" i="0" dirty="0">
                <a:solidFill>
                  <a:srgbClr val="374151"/>
                </a:solidFill>
                <a:effectLst/>
                <a:latin typeface="Söhne"/>
              </a:rPr>
              <a:t>) em redes neurais. Esse problema ocorre quando um grande número de neurônios em uma rede neural ativam para zero durante o treinamento e não conseguem atualizar seus pesos durante a retropropagação.</a:t>
            </a:r>
          </a:p>
          <a:p>
            <a:pPr algn="l"/>
            <a:endParaRPr lang="pt-BR" b="0" i="0" dirty="0">
              <a:solidFill>
                <a:srgbClr val="374151"/>
              </a:solidFill>
              <a:effectLst/>
              <a:latin typeface="Söhne"/>
            </a:endParaRPr>
          </a:p>
          <a:p>
            <a:pPr algn="l"/>
            <a:r>
              <a:rPr lang="pt-BR" b="0" i="0" dirty="0">
                <a:solidFill>
                  <a:srgbClr val="374151"/>
                </a:solidFill>
                <a:effectLst/>
                <a:latin typeface="Söhne"/>
              </a:rPr>
              <a:t>Quando a saída de um neurônio </a:t>
            </a:r>
            <a:r>
              <a:rPr lang="pt-BR" b="0" i="0" dirty="0" err="1">
                <a:solidFill>
                  <a:srgbClr val="374151"/>
                </a:solidFill>
                <a:effectLst/>
                <a:latin typeface="Söhne"/>
              </a:rPr>
              <a:t>ReLU</a:t>
            </a:r>
            <a:r>
              <a:rPr lang="pt-BR" b="0" i="0" dirty="0">
                <a:solidFill>
                  <a:srgbClr val="374151"/>
                </a:solidFill>
                <a:effectLst/>
                <a:latin typeface="Söhne"/>
              </a:rPr>
              <a:t> é sempre zero (ou quase zero) para todos os exemplos do conjunto de dados, isso resulta em uma falta de atualização dos pesos desse neurônio durante o processo de otimização. Como resultado, o neurônio permanece inativo e não contribui para o aprendizado da rede.</a:t>
            </a:r>
          </a:p>
          <a:p>
            <a:pPr algn="l"/>
            <a:endParaRPr lang="pt-BR" b="0" i="0" dirty="0">
              <a:solidFill>
                <a:srgbClr val="374151"/>
              </a:solidFill>
              <a:effectLst/>
              <a:latin typeface="Söhne"/>
            </a:endParaRPr>
          </a:p>
          <a:p>
            <a:pPr algn="l"/>
            <a:r>
              <a:rPr lang="pt-BR" b="0" i="0" dirty="0">
                <a:solidFill>
                  <a:srgbClr val="374151"/>
                </a:solidFill>
                <a:effectLst/>
                <a:latin typeface="Söhne"/>
              </a:rPr>
              <a:t>Isso pode levar a uma redução na capacidade da rede de aprender padrões complexos e representações úteis dos dados. A rede pode não ser capaz de modelar relações importantes nos dados e pode levar a um desempenho </a:t>
            </a:r>
            <a:r>
              <a:rPr lang="pt-BR" b="0" i="0" dirty="0" err="1">
                <a:solidFill>
                  <a:srgbClr val="374151"/>
                </a:solidFill>
                <a:effectLst/>
                <a:latin typeface="Söhne"/>
              </a:rPr>
              <a:t>subótimo</a:t>
            </a:r>
            <a:r>
              <a:rPr lang="pt-BR" b="0" i="0" dirty="0">
                <a:solidFill>
                  <a:srgbClr val="374151"/>
                </a:solidFill>
                <a:effectLst/>
                <a:latin typeface="Söhne"/>
              </a:rPr>
              <a:t>.</a:t>
            </a:r>
          </a:p>
          <a:p>
            <a:pPr algn="l"/>
            <a:endParaRPr lang="pt-BR" b="0" i="0" dirty="0">
              <a:solidFill>
                <a:srgbClr val="374151"/>
              </a:solidFill>
              <a:effectLst/>
              <a:latin typeface="Söhne"/>
            </a:endParaRPr>
          </a:p>
          <a:p>
            <a:pPr algn="l"/>
            <a:r>
              <a:rPr lang="pt-BR" b="0" i="0" dirty="0">
                <a:solidFill>
                  <a:srgbClr val="374151"/>
                </a:solidFill>
                <a:effectLst/>
                <a:latin typeface="Söhne"/>
              </a:rPr>
              <a:t>Para mitigar o problema da </a:t>
            </a:r>
            <a:r>
              <a:rPr lang="pt-BR" b="0" i="0" dirty="0" err="1">
                <a:solidFill>
                  <a:srgbClr val="374151"/>
                </a:solidFill>
                <a:effectLst/>
                <a:latin typeface="Söhne"/>
              </a:rPr>
              <a:t>ReLU</a:t>
            </a:r>
            <a:r>
              <a:rPr lang="pt-BR" b="0" i="0" dirty="0">
                <a:solidFill>
                  <a:srgbClr val="374151"/>
                </a:solidFill>
                <a:effectLst/>
                <a:latin typeface="Söhne"/>
              </a:rPr>
              <a:t> agonizante, variantes da </a:t>
            </a:r>
            <a:r>
              <a:rPr lang="pt-BR" b="0" i="0" dirty="0" err="1">
                <a:solidFill>
                  <a:srgbClr val="374151"/>
                </a:solidFill>
                <a:effectLst/>
                <a:latin typeface="Söhne"/>
              </a:rPr>
              <a:t>ReLU</a:t>
            </a:r>
            <a:r>
              <a:rPr lang="pt-BR" b="0" i="0" dirty="0">
                <a:solidFill>
                  <a:srgbClr val="374151"/>
                </a:solidFill>
                <a:effectLst/>
                <a:latin typeface="Söhne"/>
              </a:rPr>
              <a:t>, como a </a:t>
            </a:r>
            <a:r>
              <a:rPr lang="pt-BR" b="0" i="0" dirty="0" err="1">
                <a:solidFill>
                  <a:srgbClr val="374151"/>
                </a:solidFill>
                <a:effectLst/>
                <a:latin typeface="Söhne"/>
              </a:rPr>
              <a:t>Leaky</a:t>
            </a:r>
            <a:r>
              <a:rPr lang="pt-BR" b="0" i="0" dirty="0">
                <a:solidFill>
                  <a:srgbClr val="374151"/>
                </a:solidFill>
                <a:effectLst/>
                <a:latin typeface="Söhne"/>
              </a:rPr>
              <a:t> </a:t>
            </a:r>
            <a:r>
              <a:rPr lang="pt-BR" b="0" i="0" dirty="0" err="1">
                <a:solidFill>
                  <a:srgbClr val="374151"/>
                </a:solidFill>
                <a:effectLst/>
                <a:latin typeface="Söhne"/>
              </a:rPr>
              <a:t>ReLU</a:t>
            </a:r>
            <a:r>
              <a:rPr lang="pt-BR" b="0" i="0" dirty="0">
                <a:solidFill>
                  <a:srgbClr val="374151"/>
                </a:solidFill>
                <a:effectLst/>
                <a:latin typeface="Söhne"/>
              </a:rPr>
              <a:t>, </a:t>
            </a:r>
            <a:r>
              <a:rPr lang="pt-BR" b="0" i="0" dirty="0" err="1">
                <a:solidFill>
                  <a:srgbClr val="374151"/>
                </a:solidFill>
                <a:effectLst/>
                <a:latin typeface="Söhne"/>
              </a:rPr>
              <a:t>Parametric</a:t>
            </a:r>
            <a:r>
              <a:rPr lang="pt-BR" b="0" i="0" dirty="0">
                <a:solidFill>
                  <a:srgbClr val="374151"/>
                </a:solidFill>
                <a:effectLst/>
                <a:latin typeface="Söhne"/>
              </a:rPr>
              <a:t> </a:t>
            </a:r>
            <a:r>
              <a:rPr lang="pt-BR" b="0" i="0" dirty="0" err="1">
                <a:solidFill>
                  <a:srgbClr val="374151"/>
                </a:solidFill>
                <a:effectLst/>
                <a:latin typeface="Söhne"/>
              </a:rPr>
              <a:t>ReLU</a:t>
            </a:r>
            <a:r>
              <a:rPr lang="pt-BR" b="0" i="0" dirty="0">
                <a:solidFill>
                  <a:srgbClr val="374151"/>
                </a:solidFill>
                <a:effectLst/>
                <a:latin typeface="Söhne"/>
              </a:rPr>
              <a:t> e </a:t>
            </a:r>
            <a:r>
              <a:rPr lang="pt-BR" b="0" i="0" dirty="0" err="1">
                <a:solidFill>
                  <a:srgbClr val="374151"/>
                </a:solidFill>
                <a:effectLst/>
                <a:latin typeface="Söhne"/>
              </a:rPr>
              <a:t>Exponential</a:t>
            </a:r>
            <a:r>
              <a:rPr lang="pt-BR" b="0" i="0" dirty="0">
                <a:solidFill>
                  <a:srgbClr val="374151"/>
                </a:solidFill>
                <a:effectLst/>
                <a:latin typeface="Söhne"/>
              </a:rPr>
              <a:t> Linear </a:t>
            </a:r>
            <a:r>
              <a:rPr lang="pt-BR" b="0" i="0" dirty="0" err="1">
                <a:solidFill>
                  <a:srgbClr val="374151"/>
                </a:solidFill>
                <a:effectLst/>
                <a:latin typeface="Söhne"/>
              </a:rPr>
              <a:t>Units</a:t>
            </a:r>
            <a:r>
              <a:rPr lang="pt-BR" b="0" i="0" dirty="0">
                <a:solidFill>
                  <a:srgbClr val="374151"/>
                </a:solidFill>
                <a:effectLst/>
                <a:latin typeface="Söhne"/>
              </a:rPr>
              <a:t> (ELU), foram propostas. Essas variantes buscam resolver o problema de ativação constante igual a zero, permitindo que os neurônios continuem aprendendo mesmo quando estão desativados para algumas entradas.</a:t>
            </a:r>
          </a:p>
          <a:p>
            <a:pPr algn="l"/>
            <a:endParaRPr lang="pt-BR" b="0" i="0" dirty="0">
              <a:solidFill>
                <a:srgbClr val="374151"/>
              </a:solidFill>
              <a:effectLst/>
              <a:latin typeface="Söhne"/>
            </a:endParaRPr>
          </a:p>
          <a:p>
            <a:pPr algn="l"/>
            <a:r>
              <a:rPr lang="pt-BR" b="0" i="0" dirty="0">
                <a:solidFill>
                  <a:srgbClr val="374151"/>
                </a:solidFill>
                <a:effectLst/>
                <a:latin typeface="Söhne"/>
              </a:rPr>
              <a:t>Em resumo, o problema da </a:t>
            </a:r>
            <a:r>
              <a:rPr lang="pt-BR" b="0" i="0" dirty="0" err="1">
                <a:solidFill>
                  <a:srgbClr val="374151"/>
                </a:solidFill>
                <a:effectLst/>
                <a:latin typeface="Söhne"/>
              </a:rPr>
              <a:t>ReLU</a:t>
            </a:r>
            <a:r>
              <a:rPr lang="pt-BR" b="0" i="0" dirty="0">
                <a:solidFill>
                  <a:srgbClr val="374151"/>
                </a:solidFill>
                <a:effectLst/>
                <a:latin typeface="Söhne"/>
              </a:rPr>
              <a:t> agonizante refere-se à inatividade permanente de neurônios </a:t>
            </a:r>
            <a:r>
              <a:rPr lang="pt-BR" b="0" i="0" dirty="0" err="1">
                <a:solidFill>
                  <a:srgbClr val="374151"/>
                </a:solidFill>
                <a:effectLst/>
                <a:latin typeface="Söhne"/>
              </a:rPr>
              <a:t>ReLU</a:t>
            </a:r>
            <a:r>
              <a:rPr lang="pt-BR" b="0" i="0" dirty="0">
                <a:solidFill>
                  <a:srgbClr val="374151"/>
                </a:solidFill>
                <a:effectLst/>
                <a:latin typeface="Söhne"/>
              </a:rPr>
              <a:t> durante o treinamento, o que pode prejudicar o desempenho da rede neural. Variantes da </a:t>
            </a:r>
            <a:r>
              <a:rPr lang="pt-BR" b="0" i="0" dirty="0" err="1">
                <a:solidFill>
                  <a:srgbClr val="374151"/>
                </a:solidFill>
                <a:effectLst/>
                <a:latin typeface="Söhne"/>
              </a:rPr>
              <a:t>ReLU</a:t>
            </a:r>
            <a:r>
              <a:rPr lang="pt-BR" b="0" i="0" dirty="0">
                <a:solidFill>
                  <a:srgbClr val="374151"/>
                </a:solidFill>
                <a:effectLst/>
                <a:latin typeface="Söhne"/>
              </a:rPr>
              <a:t> foram desenvolvidas para contornar esse problema e permitir uma aprendizagem mais eficaz.</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39</a:t>
            </a:fld>
            <a:endParaRPr lang="pt-BR"/>
          </a:p>
        </p:txBody>
      </p:sp>
    </p:spTree>
    <p:extLst>
      <p:ext uri="{BB962C8B-B14F-4D97-AF65-F5344CB8AC3E}">
        <p14:creationId xmlns:p14="http://schemas.microsoft.com/office/powerpoint/2010/main" val="379254348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br>
              <a:rPr lang="pt-BR" b="0" i="0" dirty="0">
                <a:solidFill>
                  <a:srgbClr val="374151"/>
                </a:solidFill>
                <a:effectLst/>
                <a:latin typeface="Söhne"/>
              </a:rPr>
            </a:br>
            <a:r>
              <a:rPr lang="pt-BR" b="0" i="0" dirty="0">
                <a:solidFill>
                  <a:srgbClr val="374151"/>
                </a:solidFill>
                <a:effectLst/>
                <a:latin typeface="Söhne"/>
              </a:rPr>
              <a:t>O problema da "</a:t>
            </a:r>
            <a:r>
              <a:rPr lang="pt-BR" b="0" i="0" dirty="0" err="1">
                <a:solidFill>
                  <a:srgbClr val="374151"/>
                </a:solidFill>
                <a:effectLst/>
                <a:latin typeface="Söhne"/>
              </a:rPr>
              <a:t>ReLU</a:t>
            </a:r>
            <a:r>
              <a:rPr lang="pt-BR" b="0" i="0" dirty="0">
                <a:solidFill>
                  <a:srgbClr val="374151"/>
                </a:solidFill>
                <a:effectLst/>
                <a:latin typeface="Söhne"/>
              </a:rPr>
              <a:t> agonizante", conhecido como "</a:t>
            </a:r>
            <a:r>
              <a:rPr lang="pt-BR" b="0" i="0" dirty="0" err="1">
                <a:solidFill>
                  <a:srgbClr val="374151"/>
                </a:solidFill>
                <a:effectLst/>
                <a:latin typeface="Söhne"/>
              </a:rPr>
              <a:t>dying</a:t>
            </a:r>
            <a:r>
              <a:rPr lang="pt-BR" b="0" i="0" dirty="0">
                <a:solidFill>
                  <a:srgbClr val="374151"/>
                </a:solidFill>
                <a:effectLst/>
                <a:latin typeface="Söhne"/>
              </a:rPr>
              <a:t> </a:t>
            </a:r>
            <a:r>
              <a:rPr lang="pt-BR" b="0" i="0" dirty="0" err="1">
                <a:solidFill>
                  <a:srgbClr val="374151"/>
                </a:solidFill>
                <a:effectLst/>
                <a:latin typeface="Söhne"/>
              </a:rPr>
              <a:t>ReLU</a:t>
            </a:r>
            <a:r>
              <a:rPr lang="pt-BR" b="0" i="0" dirty="0">
                <a:solidFill>
                  <a:srgbClr val="374151"/>
                </a:solidFill>
                <a:effectLst/>
                <a:latin typeface="Söhne"/>
              </a:rPr>
              <a:t> </a:t>
            </a:r>
            <a:r>
              <a:rPr lang="pt-BR" b="0" i="0" dirty="0" err="1">
                <a:solidFill>
                  <a:srgbClr val="374151"/>
                </a:solidFill>
                <a:effectLst/>
                <a:latin typeface="Söhne"/>
              </a:rPr>
              <a:t>problem</a:t>
            </a:r>
            <a:r>
              <a:rPr lang="pt-BR" b="0" i="0" dirty="0">
                <a:solidFill>
                  <a:srgbClr val="374151"/>
                </a:solidFill>
                <a:effectLst/>
                <a:latin typeface="Söhne"/>
              </a:rPr>
              <a:t>" em inglês, é uma desvantagem associada à função de ativação </a:t>
            </a:r>
            <a:r>
              <a:rPr lang="pt-BR" b="0" i="0" dirty="0" err="1">
                <a:solidFill>
                  <a:srgbClr val="374151"/>
                </a:solidFill>
                <a:effectLst/>
                <a:latin typeface="Söhne"/>
              </a:rPr>
              <a:t>ReLU</a:t>
            </a:r>
            <a:r>
              <a:rPr lang="pt-BR" b="0" i="0" dirty="0">
                <a:solidFill>
                  <a:srgbClr val="374151"/>
                </a:solidFill>
                <a:effectLst/>
                <a:latin typeface="Söhne"/>
              </a:rPr>
              <a:t> (</a:t>
            </a:r>
            <a:r>
              <a:rPr lang="pt-BR" b="0" i="0" dirty="0" err="1">
                <a:solidFill>
                  <a:srgbClr val="374151"/>
                </a:solidFill>
                <a:effectLst/>
                <a:latin typeface="Söhne"/>
              </a:rPr>
              <a:t>Rectified</a:t>
            </a:r>
            <a:r>
              <a:rPr lang="pt-BR" b="0" i="0" dirty="0">
                <a:solidFill>
                  <a:srgbClr val="374151"/>
                </a:solidFill>
                <a:effectLst/>
                <a:latin typeface="Söhne"/>
              </a:rPr>
              <a:t> Linear </a:t>
            </a:r>
            <a:r>
              <a:rPr lang="pt-BR" b="0" i="0" dirty="0" err="1">
                <a:solidFill>
                  <a:srgbClr val="374151"/>
                </a:solidFill>
                <a:effectLst/>
                <a:latin typeface="Söhne"/>
              </a:rPr>
              <a:t>Activation</a:t>
            </a:r>
            <a:r>
              <a:rPr lang="pt-BR" b="0" i="0" dirty="0">
                <a:solidFill>
                  <a:srgbClr val="374151"/>
                </a:solidFill>
                <a:effectLst/>
                <a:latin typeface="Söhne"/>
              </a:rPr>
              <a:t>) em redes neurais. Esse problema ocorre quando um grande número de neurônios em uma rede neural ativam para zero durante o treinamento e não conseguem atualizar seus pesos durante a retropropagação.</a:t>
            </a:r>
          </a:p>
          <a:p>
            <a:pPr algn="l"/>
            <a:endParaRPr lang="pt-BR" b="0" i="0" dirty="0">
              <a:solidFill>
                <a:srgbClr val="374151"/>
              </a:solidFill>
              <a:effectLst/>
              <a:latin typeface="Söhne"/>
            </a:endParaRPr>
          </a:p>
          <a:p>
            <a:pPr algn="l"/>
            <a:r>
              <a:rPr lang="pt-BR" b="0" i="0" dirty="0">
                <a:solidFill>
                  <a:srgbClr val="374151"/>
                </a:solidFill>
                <a:effectLst/>
                <a:latin typeface="Söhne"/>
              </a:rPr>
              <a:t>Quando a saída de um neurônio </a:t>
            </a:r>
            <a:r>
              <a:rPr lang="pt-BR" b="0" i="0" dirty="0" err="1">
                <a:solidFill>
                  <a:srgbClr val="374151"/>
                </a:solidFill>
                <a:effectLst/>
                <a:latin typeface="Söhne"/>
              </a:rPr>
              <a:t>ReLU</a:t>
            </a:r>
            <a:r>
              <a:rPr lang="pt-BR" b="0" i="0" dirty="0">
                <a:solidFill>
                  <a:srgbClr val="374151"/>
                </a:solidFill>
                <a:effectLst/>
                <a:latin typeface="Söhne"/>
              </a:rPr>
              <a:t> é sempre zero (ou quase zero) para todos os exemplos do conjunto de dados, isso resulta em uma falta de atualização dos pesos desse neurônio durante o processo de otimização. Como resultado, o neurônio permanece inativo e não contribui para o aprendizado da rede.</a:t>
            </a:r>
          </a:p>
          <a:p>
            <a:pPr algn="l"/>
            <a:endParaRPr lang="pt-BR" b="0" i="0" dirty="0">
              <a:solidFill>
                <a:srgbClr val="374151"/>
              </a:solidFill>
              <a:effectLst/>
              <a:latin typeface="Söhne"/>
            </a:endParaRPr>
          </a:p>
          <a:p>
            <a:pPr algn="l"/>
            <a:r>
              <a:rPr lang="pt-BR" b="0" i="0" dirty="0">
                <a:solidFill>
                  <a:srgbClr val="374151"/>
                </a:solidFill>
                <a:effectLst/>
                <a:latin typeface="Söhne"/>
              </a:rPr>
              <a:t>Isso pode levar a uma redução na capacidade da rede de aprender padrões complexos e representações úteis dos dados. A rede pode não ser capaz de modelar relações importantes nos dados e pode levar a um desempenho </a:t>
            </a:r>
            <a:r>
              <a:rPr lang="pt-BR" b="0" i="0" dirty="0" err="1">
                <a:solidFill>
                  <a:srgbClr val="374151"/>
                </a:solidFill>
                <a:effectLst/>
                <a:latin typeface="Söhne"/>
              </a:rPr>
              <a:t>subótimo</a:t>
            </a:r>
            <a:r>
              <a:rPr lang="pt-BR" b="0" i="0" dirty="0">
                <a:solidFill>
                  <a:srgbClr val="374151"/>
                </a:solidFill>
                <a:effectLst/>
                <a:latin typeface="Söhne"/>
              </a:rPr>
              <a:t>.</a:t>
            </a:r>
          </a:p>
          <a:p>
            <a:pPr algn="l"/>
            <a:endParaRPr lang="pt-BR" b="0" i="0" dirty="0">
              <a:solidFill>
                <a:srgbClr val="374151"/>
              </a:solidFill>
              <a:effectLst/>
              <a:latin typeface="Söhne"/>
            </a:endParaRPr>
          </a:p>
          <a:p>
            <a:pPr algn="l"/>
            <a:r>
              <a:rPr lang="pt-BR" b="0" i="0" dirty="0">
                <a:solidFill>
                  <a:srgbClr val="374151"/>
                </a:solidFill>
                <a:effectLst/>
                <a:latin typeface="Söhne"/>
              </a:rPr>
              <a:t>Para mitigar o problema da </a:t>
            </a:r>
            <a:r>
              <a:rPr lang="pt-BR" b="0" i="0" dirty="0" err="1">
                <a:solidFill>
                  <a:srgbClr val="374151"/>
                </a:solidFill>
                <a:effectLst/>
                <a:latin typeface="Söhne"/>
              </a:rPr>
              <a:t>ReLU</a:t>
            </a:r>
            <a:r>
              <a:rPr lang="pt-BR" b="0" i="0" dirty="0">
                <a:solidFill>
                  <a:srgbClr val="374151"/>
                </a:solidFill>
                <a:effectLst/>
                <a:latin typeface="Söhne"/>
              </a:rPr>
              <a:t> agonizante, variantes da </a:t>
            </a:r>
            <a:r>
              <a:rPr lang="pt-BR" b="0" i="0" dirty="0" err="1">
                <a:solidFill>
                  <a:srgbClr val="374151"/>
                </a:solidFill>
                <a:effectLst/>
                <a:latin typeface="Söhne"/>
              </a:rPr>
              <a:t>ReLU</a:t>
            </a:r>
            <a:r>
              <a:rPr lang="pt-BR" b="0" i="0" dirty="0">
                <a:solidFill>
                  <a:srgbClr val="374151"/>
                </a:solidFill>
                <a:effectLst/>
                <a:latin typeface="Söhne"/>
              </a:rPr>
              <a:t>, como a </a:t>
            </a:r>
            <a:r>
              <a:rPr lang="pt-BR" b="0" i="0" dirty="0" err="1">
                <a:solidFill>
                  <a:srgbClr val="374151"/>
                </a:solidFill>
                <a:effectLst/>
                <a:latin typeface="Söhne"/>
              </a:rPr>
              <a:t>Leaky</a:t>
            </a:r>
            <a:r>
              <a:rPr lang="pt-BR" b="0" i="0" dirty="0">
                <a:solidFill>
                  <a:srgbClr val="374151"/>
                </a:solidFill>
                <a:effectLst/>
                <a:latin typeface="Söhne"/>
              </a:rPr>
              <a:t> </a:t>
            </a:r>
            <a:r>
              <a:rPr lang="pt-BR" b="0" i="0" dirty="0" err="1">
                <a:solidFill>
                  <a:srgbClr val="374151"/>
                </a:solidFill>
                <a:effectLst/>
                <a:latin typeface="Söhne"/>
              </a:rPr>
              <a:t>ReLU</a:t>
            </a:r>
            <a:r>
              <a:rPr lang="pt-BR" b="0" i="0" dirty="0">
                <a:solidFill>
                  <a:srgbClr val="374151"/>
                </a:solidFill>
                <a:effectLst/>
                <a:latin typeface="Söhne"/>
              </a:rPr>
              <a:t>, </a:t>
            </a:r>
            <a:r>
              <a:rPr lang="pt-BR" b="0" i="0" dirty="0" err="1">
                <a:solidFill>
                  <a:srgbClr val="374151"/>
                </a:solidFill>
                <a:effectLst/>
                <a:latin typeface="Söhne"/>
              </a:rPr>
              <a:t>Parametric</a:t>
            </a:r>
            <a:r>
              <a:rPr lang="pt-BR" b="0" i="0" dirty="0">
                <a:solidFill>
                  <a:srgbClr val="374151"/>
                </a:solidFill>
                <a:effectLst/>
                <a:latin typeface="Söhne"/>
              </a:rPr>
              <a:t> </a:t>
            </a:r>
            <a:r>
              <a:rPr lang="pt-BR" b="0" i="0" dirty="0" err="1">
                <a:solidFill>
                  <a:srgbClr val="374151"/>
                </a:solidFill>
                <a:effectLst/>
                <a:latin typeface="Söhne"/>
              </a:rPr>
              <a:t>ReLU</a:t>
            </a:r>
            <a:r>
              <a:rPr lang="pt-BR" b="0" i="0" dirty="0">
                <a:solidFill>
                  <a:srgbClr val="374151"/>
                </a:solidFill>
                <a:effectLst/>
                <a:latin typeface="Söhne"/>
              </a:rPr>
              <a:t> e </a:t>
            </a:r>
            <a:r>
              <a:rPr lang="pt-BR" b="0" i="0" dirty="0" err="1">
                <a:solidFill>
                  <a:srgbClr val="374151"/>
                </a:solidFill>
                <a:effectLst/>
                <a:latin typeface="Söhne"/>
              </a:rPr>
              <a:t>Exponential</a:t>
            </a:r>
            <a:r>
              <a:rPr lang="pt-BR" b="0" i="0" dirty="0">
                <a:solidFill>
                  <a:srgbClr val="374151"/>
                </a:solidFill>
                <a:effectLst/>
                <a:latin typeface="Söhne"/>
              </a:rPr>
              <a:t> Linear </a:t>
            </a:r>
            <a:r>
              <a:rPr lang="pt-BR" b="0" i="0" dirty="0" err="1">
                <a:solidFill>
                  <a:srgbClr val="374151"/>
                </a:solidFill>
                <a:effectLst/>
                <a:latin typeface="Söhne"/>
              </a:rPr>
              <a:t>Units</a:t>
            </a:r>
            <a:r>
              <a:rPr lang="pt-BR" b="0" i="0" dirty="0">
                <a:solidFill>
                  <a:srgbClr val="374151"/>
                </a:solidFill>
                <a:effectLst/>
                <a:latin typeface="Söhne"/>
              </a:rPr>
              <a:t> (ELU), foram propostas. Essas variantes buscam resolver o problema de ativação constante igual a zero, permitindo que os neurônios continuem aprendendo mesmo quando estão desativados para algumas entradas.</a:t>
            </a:r>
          </a:p>
          <a:p>
            <a:pPr algn="l"/>
            <a:endParaRPr lang="pt-BR" b="0" i="0" dirty="0">
              <a:solidFill>
                <a:srgbClr val="374151"/>
              </a:solidFill>
              <a:effectLst/>
              <a:latin typeface="Söhne"/>
            </a:endParaRPr>
          </a:p>
          <a:p>
            <a:pPr algn="l"/>
            <a:r>
              <a:rPr lang="pt-BR" b="0" i="0" dirty="0">
                <a:solidFill>
                  <a:srgbClr val="374151"/>
                </a:solidFill>
                <a:effectLst/>
                <a:latin typeface="Söhne"/>
              </a:rPr>
              <a:t>Em resumo, o problema da </a:t>
            </a:r>
            <a:r>
              <a:rPr lang="pt-BR" b="0" i="0" dirty="0" err="1">
                <a:solidFill>
                  <a:srgbClr val="374151"/>
                </a:solidFill>
                <a:effectLst/>
                <a:latin typeface="Söhne"/>
              </a:rPr>
              <a:t>ReLU</a:t>
            </a:r>
            <a:r>
              <a:rPr lang="pt-BR" b="0" i="0" dirty="0">
                <a:solidFill>
                  <a:srgbClr val="374151"/>
                </a:solidFill>
                <a:effectLst/>
                <a:latin typeface="Söhne"/>
              </a:rPr>
              <a:t> agonizante refere-se à inatividade permanente de neurônios </a:t>
            </a:r>
            <a:r>
              <a:rPr lang="pt-BR" b="0" i="0" dirty="0" err="1">
                <a:solidFill>
                  <a:srgbClr val="374151"/>
                </a:solidFill>
                <a:effectLst/>
                <a:latin typeface="Söhne"/>
              </a:rPr>
              <a:t>ReLU</a:t>
            </a:r>
            <a:r>
              <a:rPr lang="pt-BR" b="0" i="0" dirty="0">
                <a:solidFill>
                  <a:srgbClr val="374151"/>
                </a:solidFill>
                <a:effectLst/>
                <a:latin typeface="Söhne"/>
              </a:rPr>
              <a:t> durante o treinamento, o que pode prejudicar o desempenho da rede neural. Variantes da </a:t>
            </a:r>
            <a:r>
              <a:rPr lang="pt-BR" b="0" i="0" dirty="0" err="1">
                <a:solidFill>
                  <a:srgbClr val="374151"/>
                </a:solidFill>
                <a:effectLst/>
                <a:latin typeface="Söhne"/>
              </a:rPr>
              <a:t>ReLU</a:t>
            </a:r>
            <a:r>
              <a:rPr lang="pt-BR" b="0" i="0" dirty="0">
                <a:solidFill>
                  <a:srgbClr val="374151"/>
                </a:solidFill>
                <a:effectLst/>
                <a:latin typeface="Söhne"/>
              </a:rPr>
              <a:t> foram desenvolvidas para contornar esse problema e permitir uma aprendizagem mais eficaz.</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40</a:t>
            </a:fld>
            <a:endParaRPr lang="pt-BR"/>
          </a:p>
        </p:txBody>
      </p:sp>
    </p:spTree>
    <p:extLst>
      <p:ext uri="{BB962C8B-B14F-4D97-AF65-F5344CB8AC3E}">
        <p14:creationId xmlns:p14="http://schemas.microsoft.com/office/powerpoint/2010/main" val="297658737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r>
              <a:rPr lang="pt-BR" b="0" i="0" dirty="0">
                <a:solidFill>
                  <a:srgbClr val="374151"/>
                </a:solidFill>
                <a:effectLst/>
                <a:latin typeface="Söhne"/>
              </a:rPr>
              <a:t>A classificação </a:t>
            </a:r>
            <a:r>
              <a:rPr lang="pt-BR" b="0" i="0" dirty="0" err="1">
                <a:solidFill>
                  <a:srgbClr val="374151"/>
                </a:solidFill>
                <a:effectLst/>
                <a:latin typeface="Söhne"/>
              </a:rPr>
              <a:t>multilabel</a:t>
            </a:r>
            <a:r>
              <a:rPr lang="pt-BR" b="0" i="0" dirty="0">
                <a:solidFill>
                  <a:srgbClr val="374151"/>
                </a:solidFill>
                <a:effectLst/>
                <a:latin typeface="Söhne"/>
              </a:rPr>
              <a:t> é uma tarefa de aprendizado de máquina em que um modelo é treinado para atribuir múltiplas etiquetas a uma única instância de dados. Em outras palavras, cada exemplo de entrada pode ser associado a mais de uma classe ou categoria ao mesmo tempo. Isso difere da classificação </a:t>
            </a:r>
            <a:r>
              <a:rPr lang="pt-BR" b="0" i="0" dirty="0" err="1">
                <a:solidFill>
                  <a:srgbClr val="374151"/>
                </a:solidFill>
                <a:effectLst/>
                <a:latin typeface="Söhne"/>
              </a:rPr>
              <a:t>multiclasse</a:t>
            </a:r>
            <a:r>
              <a:rPr lang="pt-BR" b="0" i="0" dirty="0">
                <a:solidFill>
                  <a:srgbClr val="374151"/>
                </a:solidFill>
                <a:effectLst/>
                <a:latin typeface="Söhne"/>
              </a:rPr>
              <a:t>, onde cada exemplo é atribuído a uma única classe exclusiva.</a:t>
            </a:r>
          </a:p>
          <a:p>
            <a:pPr algn="l"/>
            <a:endParaRPr lang="pt-BR" b="0" i="0" dirty="0">
              <a:solidFill>
                <a:srgbClr val="374151"/>
              </a:solidFill>
              <a:effectLst/>
              <a:latin typeface="Söhne"/>
            </a:endParaRPr>
          </a:p>
          <a:p>
            <a:pPr algn="l"/>
            <a:r>
              <a:rPr lang="pt-BR" b="0" i="0" dirty="0">
                <a:solidFill>
                  <a:srgbClr val="374151"/>
                </a:solidFill>
                <a:effectLst/>
                <a:latin typeface="Söhne"/>
              </a:rPr>
              <a:t>A classificação </a:t>
            </a:r>
            <a:r>
              <a:rPr lang="pt-BR" b="0" i="0" dirty="0" err="1">
                <a:solidFill>
                  <a:srgbClr val="374151"/>
                </a:solidFill>
                <a:effectLst/>
                <a:latin typeface="Söhne"/>
              </a:rPr>
              <a:t>multilabel</a:t>
            </a:r>
            <a:r>
              <a:rPr lang="pt-BR" b="0" i="0" dirty="0">
                <a:solidFill>
                  <a:srgbClr val="374151"/>
                </a:solidFill>
                <a:effectLst/>
                <a:latin typeface="Söhne"/>
              </a:rPr>
              <a:t> é frequentemente usada em situações em que os dados podem pertencer a várias categorias simultaneamente. Por exemplo, na análise de texto, um modelo pode ser treinado para categorizar um artigo em tópicos múltiplos, como "tecnologia", "ciência" e "saúde", tudo ao mesmo tempo.</a:t>
            </a:r>
          </a:p>
          <a:p>
            <a:pPr algn="l"/>
            <a:endParaRPr lang="pt-BR" b="0" i="0" dirty="0">
              <a:solidFill>
                <a:srgbClr val="374151"/>
              </a:solidFill>
              <a:effectLst/>
              <a:latin typeface="Söhne"/>
            </a:endParaRPr>
          </a:p>
          <a:p>
            <a:pPr algn="l"/>
            <a:r>
              <a:rPr lang="pt-BR" b="0" i="0" dirty="0">
                <a:solidFill>
                  <a:srgbClr val="374151"/>
                </a:solidFill>
                <a:effectLst/>
                <a:latin typeface="Söhne"/>
              </a:rPr>
              <a:t>Para lidar com a classificação </a:t>
            </a:r>
            <a:r>
              <a:rPr lang="pt-BR" b="0" i="0" dirty="0" err="1">
                <a:solidFill>
                  <a:srgbClr val="374151"/>
                </a:solidFill>
                <a:effectLst/>
                <a:latin typeface="Söhne"/>
              </a:rPr>
              <a:t>multilabel</a:t>
            </a:r>
            <a:r>
              <a:rPr lang="pt-BR" b="0" i="0" dirty="0">
                <a:solidFill>
                  <a:srgbClr val="374151"/>
                </a:solidFill>
                <a:effectLst/>
                <a:latin typeface="Söhne"/>
              </a:rPr>
              <a:t>, as funções de ativação na camada de saída da rede neural devem ser escolhidas de acordo com o problema. A função de ativação mais comum nesse contexto é a </a:t>
            </a:r>
            <a:r>
              <a:rPr lang="pt-BR" b="0" i="0" dirty="0" err="1">
                <a:solidFill>
                  <a:srgbClr val="374151"/>
                </a:solidFill>
                <a:effectLst/>
                <a:latin typeface="Söhne"/>
              </a:rPr>
              <a:t>sigmoid</a:t>
            </a:r>
            <a:r>
              <a:rPr lang="pt-BR" b="0" i="0" dirty="0">
                <a:solidFill>
                  <a:srgbClr val="374151"/>
                </a:solidFill>
                <a:effectLst/>
                <a:latin typeface="Söhne"/>
              </a:rPr>
              <a:t>, que produz saídas entre 0 e 1, representando as probabilidades de pertencer a cada classe individual.</a:t>
            </a:r>
          </a:p>
          <a:p>
            <a:pPr algn="l"/>
            <a:endParaRPr lang="pt-BR" b="0" i="0" dirty="0">
              <a:solidFill>
                <a:srgbClr val="374151"/>
              </a:solidFill>
              <a:effectLst/>
              <a:latin typeface="Söhne"/>
            </a:endParaRPr>
          </a:p>
          <a:p>
            <a:pPr algn="l"/>
            <a:r>
              <a:rPr lang="pt-BR" b="0" i="0" dirty="0">
                <a:solidFill>
                  <a:srgbClr val="374151"/>
                </a:solidFill>
                <a:effectLst/>
                <a:latin typeface="Söhne"/>
              </a:rPr>
              <a:t>No treinamento, uma abordagem comum é usar a função de perda de entropia cruzada binária (</a:t>
            </a:r>
            <a:r>
              <a:rPr lang="pt-BR" b="0" i="0" dirty="0" err="1">
                <a:solidFill>
                  <a:srgbClr val="374151"/>
                </a:solidFill>
                <a:effectLst/>
                <a:latin typeface="Söhne"/>
              </a:rPr>
              <a:t>Binary</a:t>
            </a:r>
            <a:r>
              <a:rPr lang="pt-BR" b="0" i="0" dirty="0">
                <a:solidFill>
                  <a:srgbClr val="374151"/>
                </a:solidFill>
                <a:effectLst/>
                <a:latin typeface="Söhne"/>
              </a:rPr>
              <a:t> Cross-</a:t>
            </a:r>
            <a:r>
              <a:rPr lang="pt-BR" b="0" i="0" dirty="0" err="1">
                <a:solidFill>
                  <a:srgbClr val="374151"/>
                </a:solidFill>
                <a:effectLst/>
                <a:latin typeface="Söhne"/>
              </a:rPr>
              <a:t>Entropy</a:t>
            </a:r>
            <a:r>
              <a:rPr lang="pt-BR" b="0" i="0" dirty="0">
                <a:solidFill>
                  <a:srgbClr val="374151"/>
                </a:solidFill>
                <a:effectLst/>
                <a:latin typeface="Söhne"/>
              </a:rPr>
              <a:t>) para cada etiqueta individual. Cada etiqueta é tratada como uma tarefa de classificação binária, onde a perda é calculada entre a saída prevista e o valor real (0 ou 1) para cada etiqueta.</a:t>
            </a:r>
          </a:p>
          <a:p>
            <a:pPr algn="l"/>
            <a:endParaRPr lang="pt-BR" b="0" i="0" dirty="0">
              <a:solidFill>
                <a:srgbClr val="374151"/>
              </a:solidFill>
              <a:effectLst/>
              <a:latin typeface="Söhne"/>
            </a:endParaRPr>
          </a:p>
          <a:p>
            <a:pPr algn="l"/>
            <a:r>
              <a:rPr lang="pt-BR" b="0" i="0" dirty="0">
                <a:solidFill>
                  <a:srgbClr val="374151"/>
                </a:solidFill>
                <a:effectLst/>
                <a:latin typeface="Söhne"/>
              </a:rPr>
              <a:t>A classificação </a:t>
            </a:r>
            <a:r>
              <a:rPr lang="pt-BR" b="0" i="0" dirty="0" err="1">
                <a:solidFill>
                  <a:srgbClr val="374151"/>
                </a:solidFill>
                <a:effectLst/>
                <a:latin typeface="Söhne"/>
              </a:rPr>
              <a:t>multilabel</a:t>
            </a:r>
            <a:r>
              <a:rPr lang="pt-BR" b="0" i="0" dirty="0">
                <a:solidFill>
                  <a:srgbClr val="374151"/>
                </a:solidFill>
                <a:effectLst/>
                <a:latin typeface="Söhne"/>
              </a:rPr>
              <a:t> é aplicada em várias áreas, como análise de texto, processamento de linguagem natural, bioinformática e sistemas de recomendação, onde os dados podem ser associados a múltiplas categorias simultaneamente.</a:t>
            </a:r>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42</a:t>
            </a:fld>
            <a:endParaRPr lang="pt-BR"/>
          </a:p>
        </p:txBody>
      </p:sp>
    </p:spTree>
    <p:extLst>
      <p:ext uri="{BB962C8B-B14F-4D97-AF65-F5344CB8AC3E}">
        <p14:creationId xmlns:p14="http://schemas.microsoft.com/office/powerpoint/2010/main" val="292909430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43</a:t>
            </a:fld>
            <a:endParaRPr lang="pt-BR"/>
          </a:p>
        </p:txBody>
      </p:sp>
    </p:spTree>
    <p:extLst>
      <p:ext uri="{BB962C8B-B14F-4D97-AF65-F5344CB8AC3E}">
        <p14:creationId xmlns:p14="http://schemas.microsoft.com/office/powerpoint/2010/main" val="200983178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44</a:t>
            </a:fld>
            <a:endParaRPr lang="pt-BR"/>
          </a:p>
        </p:txBody>
      </p:sp>
    </p:spTree>
    <p:extLst>
      <p:ext uri="{BB962C8B-B14F-4D97-AF65-F5344CB8AC3E}">
        <p14:creationId xmlns:p14="http://schemas.microsoft.com/office/powerpoint/2010/main" val="2225898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a:t>
            </a:fld>
            <a:endParaRPr lang="pt-BR"/>
          </a:p>
        </p:txBody>
      </p:sp>
    </p:spTree>
    <p:extLst>
      <p:ext uri="{BB962C8B-B14F-4D97-AF65-F5344CB8AC3E}">
        <p14:creationId xmlns:p14="http://schemas.microsoft.com/office/powerpoint/2010/main" val="175928742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45</a:t>
            </a:fld>
            <a:endParaRPr lang="pt-BR"/>
          </a:p>
        </p:txBody>
      </p:sp>
    </p:spTree>
    <p:extLst>
      <p:ext uri="{BB962C8B-B14F-4D97-AF65-F5344CB8AC3E}">
        <p14:creationId xmlns:p14="http://schemas.microsoft.com/office/powerpoint/2010/main" val="351887561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r>
              <a:rPr lang="en-US" b="0" i="0" dirty="0">
                <a:solidFill>
                  <a:srgbClr val="172B4D"/>
                </a:solidFill>
                <a:effectLst/>
                <a:latin typeface="-apple-system"/>
              </a:rPr>
              <a:t>Improvements</a:t>
            </a:r>
          </a:p>
          <a:p>
            <a:pPr algn="l"/>
            <a:r>
              <a:rPr lang="en-US" b="0" i="0" dirty="0">
                <a:solidFill>
                  <a:srgbClr val="172B4D"/>
                </a:solidFill>
                <a:effectLst/>
                <a:latin typeface="-apple-system"/>
              </a:rPr>
              <a:t>This saves memory when the label is sparse (the number of classes is very large). Now how we can improve the speed?</a:t>
            </a:r>
          </a:p>
          <a:p>
            <a:pPr algn="l"/>
            <a:r>
              <a:rPr lang="en-US" b="0" i="0" dirty="0">
                <a:solidFill>
                  <a:srgbClr val="172B4D"/>
                </a:solidFill>
                <a:effectLst/>
                <a:latin typeface="-apple-system"/>
              </a:rPr>
              <a:t>When labels are mutually exclusive, in normal cross-entropy calculation, there is a lot of log/dot/sum operations applied on </a:t>
            </a:r>
            <a:r>
              <a:rPr lang="en-US" b="0" i="0" dirty="0" err="1">
                <a:solidFill>
                  <a:srgbClr val="172B4D"/>
                </a:solidFill>
                <a:effectLst/>
                <a:latin typeface="-apple-system"/>
              </a:rPr>
              <a:t>y_pred</a:t>
            </a:r>
            <a:r>
              <a:rPr lang="en-US" b="0" i="0" dirty="0">
                <a:solidFill>
                  <a:srgbClr val="172B4D"/>
                </a:solidFill>
                <a:effectLst/>
                <a:latin typeface="-apple-system"/>
              </a:rPr>
              <a:t> probabilities that will eventually be 0s. We actually don't need those operations.</a:t>
            </a:r>
          </a:p>
          <a:p>
            <a:pPr algn="l"/>
            <a:r>
              <a:rPr lang="en-US" b="0" i="0" dirty="0">
                <a:solidFill>
                  <a:srgbClr val="172B4D"/>
                </a:solidFill>
                <a:effectLst/>
                <a:latin typeface="-apple-system"/>
              </a:rPr>
              <a:t>Instead of doing log operations on all </a:t>
            </a:r>
            <a:r>
              <a:rPr lang="en-US" b="0" i="0" dirty="0" err="1">
                <a:solidFill>
                  <a:srgbClr val="172B4D"/>
                </a:solidFill>
                <a:effectLst/>
                <a:latin typeface="-apple-system"/>
              </a:rPr>
              <a:t>y_pred</a:t>
            </a:r>
            <a:r>
              <a:rPr lang="en-US" b="0" i="0" dirty="0">
                <a:solidFill>
                  <a:srgbClr val="172B4D"/>
                </a:solidFill>
                <a:effectLst/>
                <a:latin typeface="-apple-system"/>
              </a:rPr>
              <a:t> and then dot with </a:t>
            </a:r>
            <a:r>
              <a:rPr lang="en-US" b="0" i="0" dirty="0" err="1">
                <a:solidFill>
                  <a:srgbClr val="172B4D"/>
                </a:solidFill>
                <a:effectLst/>
                <a:latin typeface="-apple-system"/>
              </a:rPr>
              <a:t>y_true</a:t>
            </a:r>
            <a:r>
              <a:rPr lang="en-US" b="0" i="0" dirty="0">
                <a:solidFill>
                  <a:srgbClr val="172B4D"/>
                </a:solidFill>
                <a:effectLst/>
                <a:latin typeface="-apple-system"/>
              </a:rPr>
              <a:t>, we can directly pick the probability from </a:t>
            </a:r>
            <a:r>
              <a:rPr lang="en-US" b="0" i="0" dirty="0" err="1">
                <a:solidFill>
                  <a:srgbClr val="172B4D"/>
                </a:solidFill>
                <a:effectLst/>
                <a:latin typeface="-apple-system"/>
              </a:rPr>
              <a:t>y_pred</a:t>
            </a:r>
            <a:r>
              <a:rPr lang="en-US" b="0" i="0" dirty="0">
                <a:solidFill>
                  <a:srgbClr val="172B4D"/>
                </a:solidFill>
                <a:effectLst/>
                <a:latin typeface="-apple-system"/>
              </a:rPr>
              <a:t> at the index provided by </a:t>
            </a:r>
            <a:r>
              <a:rPr lang="en-US" b="0" i="0" dirty="0" err="1">
                <a:solidFill>
                  <a:srgbClr val="172B4D"/>
                </a:solidFill>
                <a:effectLst/>
                <a:latin typeface="-apple-system"/>
              </a:rPr>
              <a:t>y_true</a:t>
            </a:r>
            <a:r>
              <a:rPr lang="en-US" b="0" i="0" dirty="0">
                <a:solidFill>
                  <a:srgbClr val="172B4D"/>
                </a:solidFill>
                <a:effectLst/>
                <a:latin typeface="-apple-system"/>
              </a:rPr>
              <a:t>. Then apply log operation. No dot and sum operation is needed.</a:t>
            </a:r>
          </a:p>
          <a:p>
            <a:pPr algn="l"/>
            <a:r>
              <a:rPr lang="en-US" b="0" i="0" dirty="0">
                <a:solidFill>
                  <a:srgbClr val="172B4D"/>
                </a:solidFill>
                <a:effectLst/>
                <a:latin typeface="-apple-system"/>
              </a:rPr>
              <a:t>Following is the pseudo code:</a:t>
            </a:r>
          </a:p>
          <a:p>
            <a:r>
              <a:rPr lang="en-US" dirty="0"/>
              <a:t>loss = </a:t>
            </a:r>
            <a:r>
              <a:rPr lang="en-US" dirty="0" err="1"/>
              <a:t>mx.sym.pick</a:t>
            </a:r>
            <a:r>
              <a:rPr lang="en-US" dirty="0"/>
              <a:t>(</a:t>
            </a:r>
            <a:r>
              <a:rPr lang="en-US" dirty="0" err="1"/>
              <a:t>y_pred</a:t>
            </a:r>
            <a:r>
              <a:rPr lang="en-US" dirty="0"/>
              <a:t>, </a:t>
            </a:r>
            <a:r>
              <a:rPr lang="en-US" dirty="0" err="1"/>
              <a:t>y_true</a:t>
            </a:r>
            <a:r>
              <a:rPr lang="en-US" dirty="0"/>
              <a:t>, axis=axis, </a:t>
            </a:r>
            <a:r>
              <a:rPr lang="en-US" dirty="0" err="1"/>
              <a:t>keepdims</a:t>
            </a:r>
            <a:r>
              <a:rPr lang="en-US" dirty="0"/>
              <a:t>=True) loss = - mx.sym.log(loss, axis=axis)</a:t>
            </a:r>
            <a:endParaRPr lang="pt-BR" dirty="0"/>
          </a:p>
          <a:p>
            <a:endParaRPr lang="pt-BR" dirty="0"/>
          </a:p>
          <a:p>
            <a:r>
              <a:rPr lang="pt-BR" dirty="0"/>
              <a:t>Referências</a:t>
            </a:r>
          </a:p>
          <a:p>
            <a:endParaRPr lang="pt-BR" dirty="0"/>
          </a:p>
          <a:p>
            <a:r>
              <a:rPr lang="pt-BR" dirty="0"/>
              <a:t>[1] https://cwiki.apache.org/confluence/display/MXNET/Multi-hot+Sparse+Categorical+Cross-entropy</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48</a:t>
            </a:fld>
            <a:endParaRPr lang="pt-BR"/>
          </a:p>
        </p:txBody>
      </p:sp>
    </p:spTree>
    <p:extLst>
      <p:ext uri="{BB962C8B-B14F-4D97-AF65-F5344CB8AC3E}">
        <p14:creationId xmlns:p14="http://schemas.microsoft.com/office/powerpoint/2010/main" val="90231393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r>
              <a:rPr lang="en-US" b="0" i="0" dirty="0">
                <a:solidFill>
                  <a:srgbClr val="172B4D"/>
                </a:solidFill>
                <a:effectLst/>
                <a:latin typeface="-apple-system"/>
              </a:rPr>
              <a:t>Improvements</a:t>
            </a:r>
          </a:p>
          <a:p>
            <a:pPr algn="l"/>
            <a:r>
              <a:rPr lang="en-US" b="0" i="0" dirty="0">
                <a:solidFill>
                  <a:srgbClr val="172B4D"/>
                </a:solidFill>
                <a:effectLst/>
                <a:latin typeface="-apple-system"/>
              </a:rPr>
              <a:t>This saves memory when the label is sparse (the number of classes is very large). Now how we can improve the speed?</a:t>
            </a:r>
          </a:p>
          <a:p>
            <a:pPr algn="l"/>
            <a:r>
              <a:rPr lang="en-US" b="0" i="0" dirty="0">
                <a:solidFill>
                  <a:srgbClr val="172B4D"/>
                </a:solidFill>
                <a:effectLst/>
                <a:latin typeface="-apple-system"/>
              </a:rPr>
              <a:t>When labels are mutually exclusive, in normal cross-entropy calculation, there is a lot of log/dot/sum operations applied on </a:t>
            </a:r>
            <a:r>
              <a:rPr lang="en-US" b="0" i="0" dirty="0" err="1">
                <a:solidFill>
                  <a:srgbClr val="172B4D"/>
                </a:solidFill>
                <a:effectLst/>
                <a:latin typeface="-apple-system"/>
              </a:rPr>
              <a:t>y_pred</a:t>
            </a:r>
            <a:r>
              <a:rPr lang="en-US" b="0" i="0" dirty="0">
                <a:solidFill>
                  <a:srgbClr val="172B4D"/>
                </a:solidFill>
                <a:effectLst/>
                <a:latin typeface="-apple-system"/>
              </a:rPr>
              <a:t> probabilities that will eventually be 0s. We actually don't need those operations.</a:t>
            </a:r>
          </a:p>
          <a:p>
            <a:pPr algn="l"/>
            <a:r>
              <a:rPr lang="en-US" b="0" i="0" dirty="0">
                <a:solidFill>
                  <a:srgbClr val="172B4D"/>
                </a:solidFill>
                <a:effectLst/>
                <a:latin typeface="-apple-system"/>
              </a:rPr>
              <a:t>Instead of doing log operations on all </a:t>
            </a:r>
            <a:r>
              <a:rPr lang="en-US" b="0" i="0" dirty="0" err="1">
                <a:solidFill>
                  <a:srgbClr val="172B4D"/>
                </a:solidFill>
                <a:effectLst/>
                <a:latin typeface="-apple-system"/>
              </a:rPr>
              <a:t>y_pred</a:t>
            </a:r>
            <a:r>
              <a:rPr lang="en-US" b="0" i="0" dirty="0">
                <a:solidFill>
                  <a:srgbClr val="172B4D"/>
                </a:solidFill>
                <a:effectLst/>
                <a:latin typeface="-apple-system"/>
              </a:rPr>
              <a:t> and then dot with </a:t>
            </a:r>
            <a:r>
              <a:rPr lang="en-US" b="0" i="0" dirty="0" err="1">
                <a:solidFill>
                  <a:srgbClr val="172B4D"/>
                </a:solidFill>
                <a:effectLst/>
                <a:latin typeface="-apple-system"/>
              </a:rPr>
              <a:t>y_true</a:t>
            </a:r>
            <a:r>
              <a:rPr lang="en-US" b="0" i="0" dirty="0">
                <a:solidFill>
                  <a:srgbClr val="172B4D"/>
                </a:solidFill>
                <a:effectLst/>
                <a:latin typeface="-apple-system"/>
              </a:rPr>
              <a:t>, we can directly pick the probability from </a:t>
            </a:r>
            <a:r>
              <a:rPr lang="en-US" b="0" i="0" dirty="0" err="1">
                <a:solidFill>
                  <a:srgbClr val="172B4D"/>
                </a:solidFill>
                <a:effectLst/>
                <a:latin typeface="-apple-system"/>
              </a:rPr>
              <a:t>y_pred</a:t>
            </a:r>
            <a:r>
              <a:rPr lang="en-US" b="0" i="0" dirty="0">
                <a:solidFill>
                  <a:srgbClr val="172B4D"/>
                </a:solidFill>
                <a:effectLst/>
                <a:latin typeface="-apple-system"/>
              </a:rPr>
              <a:t> at the index provided by </a:t>
            </a:r>
            <a:r>
              <a:rPr lang="en-US" b="0" i="0" dirty="0" err="1">
                <a:solidFill>
                  <a:srgbClr val="172B4D"/>
                </a:solidFill>
                <a:effectLst/>
                <a:latin typeface="-apple-system"/>
              </a:rPr>
              <a:t>y_true</a:t>
            </a:r>
            <a:r>
              <a:rPr lang="en-US" b="0" i="0" dirty="0">
                <a:solidFill>
                  <a:srgbClr val="172B4D"/>
                </a:solidFill>
                <a:effectLst/>
                <a:latin typeface="-apple-system"/>
              </a:rPr>
              <a:t>. Then apply log operation. No dot and sum operation is needed.</a:t>
            </a:r>
          </a:p>
          <a:p>
            <a:pPr algn="l"/>
            <a:r>
              <a:rPr lang="en-US" b="0" i="0" dirty="0">
                <a:solidFill>
                  <a:srgbClr val="172B4D"/>
                </a:solidFill>
                <a:effectLst/>
                <a:latin typeface="-apple-system"/>
              </a:rPr>
              <a:t>Following is the pseudo code:</a:t>
            </a:r>
          </a:p>
          <a:p>
            <a:r>
              <a:rPr lang="en-US" dirty="0"/>
              <a:t>loss = </a:t>
            </a:r>
            <a:r>
              <a:rPr lang="en-US" dirty="0" err="1"/>
              <a:t>mx.sym.pick</a:t>
            </a:r>
            <a:r>
              <a:rPr lang="en-US" dirty="0"/>
              <a:t>(</a:t>
            </a:r>
            <a:r>
              <a:rPr lang="en-US" dirty="0" err="1"/>
              <a:t>y_pred</a:t>
            </a:r>
            <a:r>
              <a:rPr lang="en-US" dirty="0"/>
              <a:t>, </a:t>
            </a:r>
            <a:r>
              <a:rPr lang="en-US" dirty="0" err="1"/>
              <a:t>y_true</a:t>
            </a:r>
            <a:r>
              <a:rPr lang="en-US" dirty="0"/>
              <a:t>, axis=axis, </a:t>
            </a:r>
            <a:r>
              <a:rPr lang="en-US" dirty="0" err="1"/>
              <a:t>keepdims</a:t>
            </a:r>
            <a:r>
              <a:rPr lang="en-US" dirty="0"/>
              <a:t>=True) loss = - mx.sym.log(loss, axis=axis)</a:t>
            </a:r>
            <a:endParaRPr lang="pt-BR" dirty="0"/>
          </a:p>
          <a:p>
            <a:endParaRPr lang="pt-BR" dirty="0"/>
          </a:p>
          <a:p>
            <a:r>
              <a:rPr lang="pt-BR" dirty="0"/>
              <a:t>Referências</a:t>
            </a:r>
          </a:p>
          <a:p>
            <a:endParaRPr lang="pt-BR" dirty="0"/>
          </a:p>
          <a:p>
            <a:r>
              <a:rPr lang="pt-BR" dirty="0"/>
              <a:t>[1] https://cwiki.apache.org/confluence/display/MXNET/Multi-hot+Sparse+Categorical+Cross-entropy</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49</a:t>
            </a:fld>
            <a:endParaRPr lang="pt-BR"/>
          </a:p>
        </p:txBody>
      </p:sp>
    </p:spTree>
    <p:extLst>
      <p:ext uri="{BB962C8B-B14F-4D97-AF65-F5344CB8AC3E}">
        <p14:creationId xmlns:p14="http://schemas.microsoft.com/office/powerpoint/2010/main" val="222943807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50</a:t>
            </a:fld>
            <a:endParaRPr lang="pt-BR"/>
          </a:p>
        </p:txBody>
      </p:sp>
    </p:spTree>
    <p:extLst>
      <p:ext uri="{BB962C8B-B14F-4D97-AF65-F5344CB8AC3E}">
        <p14:creationId xmlns:p14="http://schemas.microsoft.com/office/powerpoint/2010/main" val="314347968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51</a:t>
            </a:fld>
            <a:endParaRPr lang="pt-BR"/>
          </a:p>
        </p:txBody>
      </p:sp>
    </p:spTree>
    <p:extLst>
      <p:ext uri="{BB962C8B-B14F-4D97-AF65-F5344CB8AC3E}">
        <p14:creationId xmlns:p14="http://schemas.microsoft.com/office/powerpoint/2010/main" val="385345841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52</a:t>
            </a:fld>
            <a:endParaRPr lang="pt-BR"/>
          </a:p>
        </p:txBody>
      </p:sp>
    </p:spTree>
    <p:extLst>
      <p:ext uri="{BB962C8B-B14F-4D97-AF65-F5344CB8AC3E}">
        <p14:creationId xmlns:p14="http://schemas.microsoft.com/office/powerpoint/2010/main" val="31382971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https://colab.research.google.com/</a:t>
            </a:r>
            <a:r>
              <a:rPr lang="pt-BR" dirty="0" err="1"/>
              <a:t>github</a:t>
            </a:r>
            <a:r>
              <a:rPr lang="pt-BR" dirty="0"/>
              <a:t>/zz4fap/tp557-iot-ml/</a:t>
            </a:r>
            <a:r>
              <a:rPr lang="pt-BR" dirty="0" err="1"/>
              <a:t>blob</a:t>
            </a:r>
            <a:r>
              <a:rPr lang="pt-BR" dirty="0"/>
              <a:t>/master/</a:t>
            </a:r>
            <a:r>
              <a:rPr lang="pt-BR" dirty="0" err="1"/>
              <a:t>examples</a:t>
            </a:r>
            <a:r>
              <a:rPr lang="pt-BR" dirty="0"/>
              <a:t>/</a:t>
            </a:r>
            <a:r>
              <a:rPr lang="pt-BR" dirty="0" err="1"/>
              <a:t>Detecção_de_dígitos_escritos_à_mão.ipynb</a:t>
            </a: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56</a:t>
            </a:fld>
            <a:endParaRPr lang="pt-BR"/>
          </a:p>
        </p:txBody>
      </p:sp>
    </p:spTree>
    <p:extLst>
      <p:ext uri="{BB962C8B-B14F-4D97-AF65-F5344CB8AC3E}">
        <p14:creationId xmlns:p14="http://schemas.microsoft.com/office/powerpoint/2010/main" val="421312080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https://colab.research.google.com/</a:t>
            </a:r>
            <a:r>
              <a:rPr lang="pt-BR" dirty="0" err="1"/>
              <a:t>github</a:t>
            </a:r>
            <a:r>
              <a:rPr lang="pt-BR" dirty="0"/>
              <a:t>/zz4fap/tp557-iot-ml/</a:t>
            </a:r>
            <a:r>
              <a:rPr lang="pt-BR" dirty="0" err="1"/>
              <a:t>blob</a:t>
            </a:r>
            <a:r>
              <a:rPr lang="pt-BR" dirty="0"/>
              <a:t>/master/</a:t>
            </a:r>
            <a:r>
              <a:rPr lang="pt-BR" dirty="0" err="1"/>
              <a:t>exercises</a:t>
            </a:r>
            <a:r>
              <a:rPr lang="pt-BR" dirty="0"/>
              <a:t>/</a:t>
            </a:r>
            <a:r>
              <a:rPr lang="pt-BR" dirty="0" err="1"/>
              <a:t>Exercício_detecção_de_peças_de_roupa.ipynb</a:t>
            </a:r>
            <a:endParaRPr lang="pt-BR" dirty="0"/>
          </a:p>
          <a:p>
            <a:endParaRPr lang="pt-BR" dirty="0"/>
          </a:p>
          <a:p>
            <a:endParaRPr lang="pt-BR" dirty="0"/>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57</a:t>
            </a:fld>
            <a:endParaRPr lang="pt-BR"/>
          </a:p>
        </p:txBody>
      </p:sp>
    </p:spTree>
    <p:extLst>
      <p:ext uri="{BB962C8B-B14F-4D97-AF65-F5344CB8AC3E}">
        <p14:creationId xmlns:p14="http://schemas.microsoft.com/office/powerpoint/2010/main" val="42479224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Veremos agora como podemos passar de nosso exemplo de um único neurônio para uma rede de vários neurônios e várias camadas.</a:t>
            </a:r>
          </a:p>
          <a:p>
            <a:r>
              <a:rPr lang="pt-BR" dirty="0"/>
              <a:t>E então como isso pode funcionar para classificar o conteúdo.</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4</a:t>
            </a:fld>
            <a:endParaRPr lang="pt-BR"/>
          </a:p>
        </p:txBody>
      </p:sp>
    </p:spTree>
    <p:extLst>
      <p:ext uri="{BB962C8B-B14F-4D97-AF65-F5344CB8AC3E}">
        <p14:creationId xmlns:p14="http://schemas.microsoft.com/office/powerpoint/2010/main" val="26918369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Até este ponto, olhamos para um único neurônio e o usamos para obter o valor de y para x, quando há uma relação linear entre y e x. Mas as redes neurais podem ser mais sofisticadas do que isso.</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5</a:t>
            </a:fld>
            <a:endParaRPr lang="pt-BR"/>
          </a:p>
        </p:txBody>
      </p:sp>
    </p:spTree>
    <p:extLst>
      <p:ext uri="{BB962C8B-B14F-4D97-AF65-F5344CB8AC3E}">
        <p14:creationId xmlns:p14="http://schemas.microsoft.com/office/powerpoint/2010/main" val="18811104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Até este ponto, olhamos para um único neurônio e o usamos para obter o valor de y para x, quando há uma relação linear entre y e x. Mas as redes neurais podem ser mais sofisticadas do que isso.</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6</a:t>
            </a:fld>
            <a:endParaRPr lang="pt-BR"/>
          </a:p>
        </p:txBody>
      </p:sp>
    </p:spTree>
    <p:extLst>
      <p:ext uri="{BB962C8B-B14F-4D97-AF65-F5344CB8AC3E}">
        <p14:creationId xmlns:p14="http://schemas.microsoft.com/office/powerpoint/2010/main" val="8632555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Até este ponto, olhamos para um único neurônio e o usamos para obter o valor de y para x, quando há uma relação linear entre y e x. Mas as redes neurais podem ser mais sofisticadas do que isso.</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7</a:t>
            </a:fld>
            <a:endParaRPr lang="pt-BR"/>
          </a:p>
        </p:txBody>
      </p:sp>
    </p:spTree>
    <p:extLst>
      <p:ext uri="{BB962C8B-B14F-4D97-AF65-F5344CB8AC3E}">
        <p14:creationId xmlns:p14="http://schemas.microsoft.com/office/powerpoint/2010/main" val="23143605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Até este ponto, olhamos para um único neurônio e o usamos para obter o valor de y para x, quando há uma relação linear entre y e x. Mas as redes neurais podem ser mais sofisticadas do que isso.</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8</a:t>
            </a:fld>
            <a:endParaRPr lang="pt-BR"/>
          </a:p>
        </p:txBody>
      </p:sp>
    </p:spTree>
    <p:extLst>
      <p:ext uri="{BB962C8B-B14F-4D97-AF65-F5344CB8AC3E}">
        <p14:creationId xmlns:p14="http://schemas.microsoft.com/office/powerpoint/2010/main" val="80125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Até este ponto, olhamos para um único neurônio e o usamos para obter o valor de y para x, quando há uma relação linear entre y e x. Mas as redes neurais podem ser mais sofisticadas do que isso.</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10</a:t>
            </a:fld>
            <a:endParaRPr lang="pt-BR"/>
          </a:p>
        </p:txBody>
      </p:sp>
    </p:spTree>
    <p:extLst>
      <p:ext uri="{BB962C8B-B14F-4D97-AF65-F5344CB8AC3E}">
        <p14:creationId xmlns:p14="http://schemas.microsoft.com/office/powerpoint/2010/main" val="35385576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DB9B4FF-B06E-403C-A326-BDC64D8FF94E}"/>
              </a:ext>
            </a:extLst>
          </p:cNvPr>
          <p:cNvSpPr>
            <a:spLocks noGrp="1"/>
          </p:cNvSpPr>
          <p:nvPr>
            <p:ph type="ctrTitle"/>
          </p:nvPr>
        </p:nvSpPr>
        <p:spPr>
          <a:xfrm>
            <a:off x="1524000" y="1122363"/>
            <a:ext cx="9144000" cy="2387600"/>
          </a:xfrm>
        </p:spPr>
        <p:txBody>
          <a:bodyPr anchor="b"/>
          <a:lstStyle>
            <a:lvl1pPr algn="ctr">
              <a:defRPr sz="6000"/>
            </a:lvl1pPr>
          </a:lstStyle>
          <a:p>
            <a:r>
              <a:rPr lang="pt-BR"/>
              <a:t>Clique para editar o título Mestre</a:t>
            </a:r>
          </a:p>
        </p:txBody>
      </p:sp>
      <p:sp>
        <p:nvSpPr>
          <p:cNvPr id="3" name="Subtítulo 2">
            <a:extLst>
              <a:ext uri="{FF2B5EF4-FFF2-40B4-BE49-F238E27FC236}">
                <a16:creationId xmlns:a16="http://schemas.microsoft.com/office/drawing/2014/main" id="{247BDFCE-746E-45BF-A319-4733D58D163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p>
        </p:txBody>
      </p:sp>
      <p:sp>
        <p:nvSpPr>
          <p:cNvPr id="4" name="Espaço Reservado para Data 3">
            <a:extLst>
              <a:ext uri="{FF2B5EF4-FFF2-40B4-BE49-F238E27FC236}">
                <a16:creationId xmlns:a16="http://schemas.microsoft.com/office/drawing/2014/main" id="{9EDE2778-5372-4104-B96D-968184DA8288}"/>
              </a:ext>
            </a:extLst>
          </p:cNvPr>
          <p:cNvSpPr>
            <a:spLocks noGrp="1"/>
          </p:cNvSpPr>
          <p:nvPr>
            <p:ph type="dt" sz="half" idx="10"/>
          </p:nvPr>
        </p:nvSpPr>
        <p:spPr/>
        <p:txBody>
          <a:bodyPr/>
          <a:lstStyle/>
          <a:p>
            <a:fld id="{63289F7E-B80B-496E-81B4-D396C37C9454}" type="datetimeFigureOut">
              <a:rPr lang="pt-BR" smtClean="0"/>
              <a:t>13/09/2023</a:t>
            </a:fld>
            <a:endParaRPr lang="pt-BR"/>
          </a:p>
        </p:txBody>
      </p:sp>
      <p:sp>
        <p:nvSpPr>
          <p:cNvPr id="5" name="Espaço Reservado para Rodapé 4">
            <a:extLst>
              <a:ext uri="{FF2B5EF4-FFF2-40B4-BE49-F238E27FC236}">
                <a16:creationId xmlns:a16="http://schemas.microsoft.com/office/drawing/2014/main" id="{C1DD0F41-C861-4051-988D-3024A37A4B93}"/>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07E5967E-D980-431A-A5DB-3F0C5030A81E}"/>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6497542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036C49F-3E68-4175-81BA-3C3FEE44308A}"/>
              </a:ext>
            </a:extLst>
          </p:cNvPr>
          <p:cNvSpPr>
            <a:spLocks noGrp="1"/>
          </p:cNvSpPr>
          <p:nvPr>
            <p:ph type="title"/>
          </p:nvPr>
        </p:nvSpPr>
        <p:spPr/>
        <p:txBody>
          <a:bodyPr/>
          <a:lstStyle/>
          <a:p>
            <a:r>
              <a:rPr lang="pt-BR"/>
              <a:t>Clique para editar o título Mestre</a:t>
            </a:r>
          </a:p>
        </p:txBody>
      </p:sp>
      <p:sp>
        <p:nvSpPr>
          <p:cNvPr id="3" name="Espaço Reservado para Texto Vertical 2">
            <a:extLst>
              <a:ext uri="{FF2B5EF4-FFF2-40B4-BE49-F238E27FC236}">
                <a16:creationId xmlns:a16="http://schemas.microsoft.com/office/drawing/2014/main" id="{426FA736-3DD3-4D4E-B57B-BBE1D8F7D424}"/>
              </a:ext>
            </a:extLst>
          </p:cNvPr>
          <p:cNvSpPr>
            <a:spLocks noGrp="1"/>
          </p:cNvSpPr>
          <p:nvPr>
            <p:ph type="body" orient="vert" idx="1"/>
          </p:nvPr>
        </p:nvSpPr>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99E8855C-D8FD-48F6-B14E-861E0DE4D915}"/>
              </a:ext>
            </a:extLst>
          </p:cNvPr>
          <p:cNvSpPr>
            <a:spLocks noGrp="1"/>
          </p:cNvSpPr>
          <p:nvPr>
            <p:ph type="dt" sz="half" idx="10"/>
          </p:nvPr>
        </p:nvSpPr>
        <p:spPr/>
        <p:txBody>
          <a:bodyPr/>
          <a:lstStyle/>
          <a:p>
            <a:fld id="{63289F7E-B80B-496E-81B4-D396C37C9454}" type="datetimeFigureOut">
              <a:rPr lang="pt-BR" smtClean="0"/>
              <a:t>13/09/2023</a:t>
            </a:fld>
            <a:endParaRPr lang="pt-BR"/>
          </a:p>
        </p:txBody>
      </p:sp>
      <p:sp>
        <p:nvSpPr>
          <p:cNvPr id="5" name="Espaço Reservado para Rodapé 4">
            <a:extLst>
              <a:ext uri="{FF2B5EF4-FFF2-40B4-BE49-F238E27FC236}">
                <a16:creationId xmlns:a16="http://schemas.microsoft.com/office/drawing/2014/main" id="{97C0BB88-2F21-42A5-ACFF-83DA47F2D340}"/>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6CB462B3-1F22-4C05-B4B8-7A279FB7D5E9}"/>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5534815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EAEAB728-701C-4207-A9D5-23FF45C60502}"/>
              </a:ext>
            </a:extLst>
          </p:cNvPr>
          <p:cNvSpPr>
            <a:spLocks noGrp="1"/>
          </p:cNvSpPr>
          <p:nvPr>
            <p:ph type="title" orient="vert"/>
          </p:nvPr>
        </p:nvSpPr>
        <p:spPr>
          <a:xfrm>
            <a:off x="8724900" y="365125"/>
            <a:ext cx="2628900" cy="5811838"/>
          </a:xfrm>
        </p:spPr>
        <p:txBody>
          <a:bodyPr vert="eaVert"/>
          <a:lstStyle/>
          <a:p>
            <a:r>
              <a:rPr lang="pt-BR"/>
              <a:t>Clique para editar o título Mestre</a:t>
            </a:r>
          </a:p>
        </p:txBody>
      </p:sp>
      <p:sp>
        <p:nvSpPr>
          <p:cNvPr id="3" name="Espaço Reservado para Texto Vertical 2">
            <a:extLst>
              <a:ext uri="{FF2B5EF4-FFF2-40B4-BE49-F238E27FC236}">
                <a16:creationId xmlns:a16="http://schemas.microsoft.com/office/drawing/2014/main" id="{BA8C8CCF-7823-480A-9A19-0F664DD17E3B}"/>
              </a:ext>
            </a:extLst>
          </p:cNvPr>
          <p:cNvSpPr>
            <a:spLocks noGrp="1"/>
          </p:cNvSpPr>
          <p:nvPr>
            <p:ph type="body" orient="vert" idx="1"/>
          </p:nvPr>
        </p:nvSpPr>
        <p:spPr>
          <a:xfrm>
            <a:off x="838200" y="365125"/>
            <a:ext cx="7734300" cy="5811838"/>
          </a:xfrm>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721D5734-7B1F-425D-942F-6EB73344027C}"/>
              </a:ext>
            </a:extLst>
          </p:cNvPr>
          <p:cNvSpPr>
            <a:spLocks noGrp="1"/>
          </p:cNvSpPr>
          <p:nvPr>
            <p:ph type="dt" sz="half" idx="10"/>
          </p:nvPr>
        </p:nvSpPr>
        <p:spPr/>
        <p:txBody>
          <a:bodyPr/>
          <a:lstStyle/>
          <a:p>
            <a:fld id="{63289F7E-B80B-496E-81B4-D396C37C9454}" type="datetimeFigureOut">
              <a:rPr lang="pt-BR" smtClean="0"/>
              <a:t>13/09/2023</a:t>
            </a:fld>
            <a:endParaRPr lang="pt-BR"/>
          </a:p>
        </p:txBody>
      </p:sp>
      <p:sp>
        <p:nvSpPr>
          <p:cNvPr id="5" name="Espaço Reservado para Rodapé 4">
            <a:extLst>
              <a:ext uri="{FF2B5EF4-FFF2-40B4-BE49-F238E27FC236}">
                <a16:creationId xmlns:a16="http://schemas.microsoft.com/office/drawing/2014/main" id="{1E1AAEAC-F08D-45FE-89EC-B1B349A868C9}"/>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BAA44493-9911-47B2-87A6-C2141A972BC8}"/>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182454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1BD44A5-8F21-4626-A01D-48A1C874B1D5}"/>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B79E8085-65A9-48AA-951D-71D978BFF4ED}"/>
              </a:ext>
            </a:extLst>
          </p:cNvPr>
          <p:cNvSpPr>
            <a:spLocks noGrp="1"/>
          </p:cNvSpPr>
          <p:nvPr>
            <p:ph idx="1"/>
          </p:nvPr>
        </p:nvSpPr>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F05BE1AF-51EA-425D-B188-DE7BD675009F}"/>
              </a:ext>
            </a:extLst>
          </p:cNvPr>
          <p:cNvSpPr>
            <a:spLocks noGrp="1"/>
          </p:cNvSpPr>
          <p:nvPr>
            <p:ph type="dt" sz="half" idx="10"/>
          </p:nvPr>
        </p:nvSpPr>
        <p:spPr/>
        <p:txBody>
          <a:bodyPr/>
          <a:lstStyle/>
          <a:p>
            <a:fld id="{63289F7E-B80B-496E-81B4-D396C37C9454}" type="datetimeFigureOut">
              <a:rPr lang="pt-BR" smtClean="0"/>
              <a:t>13/09/2023</a:t>
            </a:fld>
            <a:endParaRPr lang="pt-BR"/>
          </a:p>
        </p:txBody>
      </p:sp>
      <p:sp>
        <p:nvSpPr>
          <p:cNvPr id="5" name="Espaço Reservado para Rodapé 4">
            <a:extLst>
              <a:ext uri="{FF2B5EF4-FFF2-40B4-BE49-F238E27FC236}">
                <a16:creationId xmlns:a16="http://schemas.microsoft.com/office/drawing/2014/main" id="{121BE632-29CF-4CB9-B365-C9EF38F89BE6}"/>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60CF3DD1-9AEC-4A57-B461-4E4DD86FAC18}"/>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6879079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4AB2FF0-A4D7-4E28-991D-FF26140D5988}"/>
              </a:ext>
            </a:extLst>
          </p:cNvPr>
          <p:cNvSpPr>
            <a:spLocks noGrp="1"/>
          </p:cNvSpPr>
          <p:nvPr>
            <p:ph type="title"/>
          </p:nvPr>
        </p:nvSpPr>
        <p:spPr>
          <a:xfrm>
            <a:off x="831850" y="1709738"/>
            <a:ext cx="10515600" cy="2852737"/>
          </a:xfrm>
        </p:spPr>
        <p:txBody>
          <a:bodyPr anchor="b"/>
          <a:lstStyle>
            <a:lvl1pPr>
              <a:defRPr sz="6000"/>
            </a:lvl1pPr>
          </a:lstStyle>
          <a:p>
            <a:r>
              <a:rPr lang="pt-BR"/>
              <a:t>Clique para editar o título Mestre</a:t>
            </a:r>
          </a:p>
        </p:txBody>
      </p:sp>
      <p:sp>
        <p:nvSpPr>
          <p:cNvPr id="3" name="Espaço Reservado para Texto 2">
            <a:extLst>
              <a:ext uri="{FF2B5EF4-FFF2-40B4-BE49-F238E27FC236}">
                <a16:creationId xmlns:a16="http://schemas.microsoft.com/office/drawing/2014/main" id="{E2AC45B0-4145-40DB-8E61-10546117060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a:t>Editar estilos de texto Mestre</a:t>
            </a:r>
          </a:p>
        </p:txBody>
      </p:sp>
      <p:sp>
        <p:nvSpPr>
          <p:cNvPr id="4" name="Espaço Reservado para Data 3">
            <a:extLst>
              <a:ext uri="{FF2B5EF4-FFF2-40B4-BE49-F238E27FC236}">
                <a16:creationId xmlns:a16="http://schemas.microsoft.com/office/drawing/2014/main" id="{50F1D3FB-740A-4EBA-A309-2CE71D12ECFB}"/>
              </a:ext>
            </a:extLst>
          </p:cNvPr>
          <p:cNvSpPr>
            <a:spLocks noGrp="1"/>
          </p:cNvSpPr>
          <p:nvPr>
            <p:ph type="dt" sz="half" idx="10"/>
          </p:nvPr>
        </p:nvSpPr>
        <p:spPr/>
        <p:txBody>
          <a:bodyPr/>
          <a:lstStyle/>
          <a:p>
            <a:fld id="{63289F7E-B80B-496E-81B4-D396C37C9454}" type="datetimeFigureOut">
              <a:rPr lang="pt-BR" smtClean="0"/>
              <a:t>13/09/2023</a:t>
            </a:fld>
            <a:endParaRPr lang="pt-BR"/>
          </a:p>
        </p:txBody>
      </p:sp>
      <p:sp>
        <p:nvSpPr>
          <p:cNvPr id="5" name="Espaço Reservado para Rodapé 4">
            <a:extLst>
              <a:ext uri="{FF2B5EF4-FFF2-40B4-BE49-F238E27FC236}">
                <a16:creationId xmlns:a16="http://schemas.microsoft.com/office/drawing/2014/main" id="{BDCAB18F-8715-4465-A940-F9C193A2ACE9}"/>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353466C6-8248-429F-8056-FF040BF509EB}"/>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4652279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C7BB9F0-F14B-4A91-B2B7-35BC47FE4DE7}"/>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EC1FC1C4-73DA-47A6-8496-B0B457F7D39A}"/>
              </a:ext>
            </a:extLst>
          </p:cNvPr>
          <p:cNvSpPr>
            <a:spLocks noGrp="1"/>
          </p:cNvSpPr>
          <p:nvPr>
            <p:ph sz="half" idx="1"/>
          </p:nvPr>
        </p:nvSpPr>
        <p:spPr>
          <a:xfrm>
            <a:off x="838200" y="1825625"/>
            <a:ext cx="5181600" cy="435133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a:extLst>
              <a:ext uri="{FF2B5EF4-FFF2-40B4-BE49-F238E27FC236}">
                <a16:creationId xmlns:a16="http://schemas.microsoft.com/office/drawing/2014/main" id="{E92F06A8-A449-4D92-9912-76873E529B38}"/>
              </a:ext>
            </a:extLst>
          </p:cNvPr>
          <p:cNvSpPr>
            <a:spLocks noGrp="1"/>
          </p:cNvSpPr>
          <p:nvPr>
            <p:ph sz="half" idx="2"/>
          </p:nvPr>
        </p:nvSpPr>
        <p:spPr>
          <a:xfrm>
            <a:off x="6172200" y="1825625"/>
            <a:ext cx="5181600" cy="435133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a:extLst>
              <a:ext uri="{FF2B5EF4-FFF2-40B4-BE49-F238E27FC236}">
                <a16:creationId xmlns:a16="http://schemas.microsoft.com/office/drawing/2014/main" id="{938070A4-BC2F-4D55-BD8D-DEAF11BB9EE9}"/>
              </a:ext>
            </a:extLst>
          </p:cNvPr>
          <p:cNvSpPr>
            <a:spLocks noGrp="1"/>
          </p:cNvSpPr>
          <p:nvPr>
            <p:ph type="dt" sz="half" idx="10"/>
          </p:nvPr>
        </p:nvSpPr>
        <p:spPr/>
        <p:txBody>
          <a:bodyPr/>
          <a:lstStyle/>
          <a:p>
            <a:fld id="{63289F7E-B80B-496E-81B4-D396C37C9454}" type="datetimeFigureOut">
              <a:rPr lang="pt-BR" smtClean="0"/>
              <a:t>13/09/2023</a:t>
            </a:fld>
            <a:endParaRPr lang="pt-BR"/>
          </a:p>
        </p:txBody>
      </p:sp>
      <p:sp>
        <p:nvSpPr>
          <p:cNvPr id="6" name="Espaço Reservado para Rodapé 5">
            <a:extLst>
              <a:ext uri="{FF2B5EF4-FFF2-40B4-BE49-F238E27FC236}">
                <a16:creationId xmlns:a16="http://schemas.microsoft.com/office/drawing/2014/main" id="{45CC2DB8-844A-465F-BA9A-7734C80C7F43}"/>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4CC606A8-097B-4040-94E0-CD8C88280D8F}"/>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8985444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6D66686-0143-4CB6-8C09-BA326F1E7ACA}"/>
              </a:ext>
            </a:extLst>
          </p:cNvPr>
          <p:cNvSpPr>
            <a:spLocks noGrp="1"/>
          </p:cNvSpPr>
          <p:nvPr>
            <p:ph type="title"/>
          </p:nvPr>
        </p:nvSpPr>
        <p:spPr>
          <a:xfrm>
            <a:off x="839788" y="365125"/>
            <a:ext cx="10515600" cy="1325563"/>
          </a:xfrm>
        </p:spPr>
        <p:txBody>
          <a:bodyPr/>
          <a:lstStyle/>
          <a:p>
            <a:r>
              <a:rPr lang="pt-BR"/>
              <a:t>Clique para editar o título Mestre</a:t>
            </a:r>
          </a:p>
        </p:txBody>
      </p:sp>
      <p:sp>
        <p:nvSpPr>
          <p:cNvPr id="3" name="Espaço Reservado para Texto 2">
            <a:extLst>
              <a:ext uri="{FF2B5EF4-FFF2-40B4-BE49-F238E27FC236}">
                <a16:creationId xmlns:a16="http://schemas.microsoft.com/office/drawing/2014/main" id="{0227AB85-F59E-4BCE-B846-4FA0992C2F2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4" name="Espaço Reservado para Conteúdo 3">
            <a:extLst>
              <a:ext uri="{FF2B5EF4-FFF2-40B4-BE49-F238E27FC236}">
                <a16:creationId xmlns:a16="http://schemas.microsoft.com/office/drawing/2014/main" id="{3373456C-7319-4D0A-827D-D29F6B083F5D}"/>
              </a:ext>
            </a:extLst>
          </p:cNvPr>
          <p:cNvSpPr>
            <a:spLocks noGrp="1"/>
          </p:cNvSpPr>
          <p:nvPr>
            <p:ph sz="half" idx="2"/>
          </p:nvPr>
        </p:nvSpPr>
        <p:spPr>
          <a:xfrm>
            <a:off x="839788" y="2505075"/>
            <a:ext cx="5157787" cy="368458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a:extLst>
              <a:ext uri="{FF2B5EF4-FFF2-40B4-BE49-F238E27FC236}">
                <a16:creationId xmlns:a16="http://schemas.microsoft.com/office/drawing/2014/main" id="{4CD109D0-2E83-4262-8029-A871CEC4740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6" name="Espaço Reservado para Conteúdo 5">
            <a:extLst>
              <a:ext uri="{FF2B5EF4-FFF2-40B4-BE49-F238E27FC236}">
                <a16:creationId xmlns:a16="http://schemas.microsoft.com/office/drawing/2014/main" id="{AD706E3A-CFBB-4A6C-A65F-D0360A9E74FE}"/>
              </a:ext>
            </a:extLst>
          </p:cNvPr>
          <p:cNvSpPr>
            <a:spLocks noGrp="1"/>
          </p:cNvSpPr>
          <p:nvPr>
            <p:ph sz="quarter" idx="4"/>
          </p:nvPr>
        </p:nvSpPr>
        <p:spPr>
          <a:xfrm>
            <a:off x="6172200" y="2505075"/>
            <a:ext cx="5183188" cy="368458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a:extLst>
              <a:ext uri="{FF2B5EF4-FFF2-40B4-BE49-F238E27FC236}">
                <a16:creationId xmlns:a16="http://schemas.microsoft.com/office/drawing/2014/main" id="{4172C0E5-5AF0-4805-BB51-443733CD2BD5}"/>
              </a:ext>
            </a:extLst>
          </p:cNvPr>
          <p:cNvSpPr>
            <a:spLocks noGrp="1"/>
          </p:cNvSpPr>
          <p:nvPr>
            <p:ph type="dt" sz="half" idx="10"/>
          </p:nvPr>
        </p:nvSpPr>
        <p:spPr/>
        <p:txBody>
          <a:bodyPr/>
          <a:lstStyle/>
          <a:p>
            <a:fld id="{63289F7E-B80B-496E-81B4-D396C37C9454}" type="datetimeFigureOut">
              <a:rPr lang="pt-BR" smtClean="0"/>
              <a:t>13/09/2023</a:t>
            </a:fld>
            <a:endParaRPr lang="pt-BR"/>
          </a:p>
        </p:txBody>
      </p:sp>
      <p:sp>
        <p:nvSpPr>
          <p:cNvPr id="8" name="Espaço Reservado para Rodapé 7">
            <a:extLst>
              <a:ext uri="{FF2B5EF4-FFF2-40B4-BE49-F238E27FC236}">
                <a16:creationId xmlns:a16="http://schemas.microsoft.com/office/drawing/2014/main" id="{0E801648-156F-497E-99CF-797DF48051E1}"/>
              </a:ext>
            </a:extLst>
          </p:cNvPr>
          <p:cNvSpPr>
            <a:spLocks noGrp="1"/>
          </p:cNvSpPr>
          <p:nvPr>
            <p:ph type="ftr" sz="quarter" idx="11"/>
          </p:nvPr>
        </p:nvSpPr>
        <p:spPr/>
        <p:txBody>
          <a:bodyPr/>
          <a:lstStyle/>
          <a:p>
            <a:endParaRPr lang="pt-BR"/>
          </a:p>
        </p:txBody>
      </p:sp>
      <p:sp>
        <p:nvSpPr>
          <p:cNvPr id="9" name="Espaço Reservado para Número de Slide 8">
            <a:extLst>
              <a:ext uri="{FF2B5EF4-FFF2-40B4-BE49-F238E27FC236}">
                <a16:creationId xmlns:a16="http://schemas.microsoft.com/office/drawing/2014/main" id="{EEE23D32-80E7-4796-A137-66BF842E4B53}"/>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722454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BCE2379-C78F-47E1-8CFC-B846E7AF148D}"/>
              </a:ext>
            </a:extLst>
          </p:cNvPr>
          <p:cNvSpPr>
            <a:spLocks noGrp="1"/>
          </p:cNvSpPr>
          <p:nvPr>
            <p:ph type="title"/>
          </p:nvPr>
        </p:nvSpPr>
        <p:spPr/>
        <p:txBody>
          <a:bodyPr/>
          <a:lstStyle/>
          <a:p>
            <a:r>
              <a:rPr lang="pt-BR"/>
              <a:t>Clique para editar o título Mestre</a:t>
            </a:r>
          </a:p>
        </p:txBody>
      </p:sp>
      <p:sp>
        <p:nvSpPr>
          <p:cNvPr id="3" name="Espaço Reservado para Data 2">
            <a:extLst>
              <a:ext uri="{FF2B5EF4-FFF2-40B4-BE49-F238E27FC236}">
                <a16:creationId xmlns:a16="http://schemas.microsoft.com/office/drawing/2014/main" id="{342600A9-7F92-4E22-9D94-E4717252A817}"/>
              </a:ext>
            </a:extLst>
          </p:cNvPr>
          <p:cNvSpPr>
            <a:spLocks noGrp="1"/>
          </p:cNvSpPr>
          <p:nvPr>
            <p:ph type="dt" sz="half" idx="10"/>
          </p:nvPr>
        </p:nvSpPr>
        <p:spPr/>
        <p:txBody>
          <a:bodyPr/>
          <a:lstStyle/>
          <a:p>
            <a:fld id="{63289F7E-B80B-496E-81B4-D396C37C9454}" type="datetimeFigureOut">
              <a:rPr lang="pt-BR" smtClean="0"/>
              <a:t>13/09/2023</a:t>
            </a:fld>
            <a:endParaRPr lang="pt-BR"/>
          </a:p>
        </p:txBody>
      </p:sp>
      <p:sp>
        <p:nvSpPr>
          <p:cNvPr id="4" name="Espaço Reservado para Rodapé 3">
            <a:extLst>
              <a:ext uri="{FF2B5EF4-FFF2-40B4-BE49-F238E27FC236}">
                <a16:creationId xmlns:a16="http://schemas.microsoft.com/office/drawing/2014/main" id="{192E6BED-F546-40CC-A2DF-99CBA853654E}"/>
              </a:ext>
            </a:extLst>
          </p:cNvPr>
          <p:cNvSpPr>
            <a:spLocks noGrp="1"/>
          </p:cNvSpPr>
          <p:nvPr>
            <p:ph type="ftr" sz="quarter" idx="11"/>
          </p:nvPr>
        </p:nvSpPr>
        <p:spPr/>
        <p:txBody>
          <a:bodyPr/>
          <a:lstStyle/>
          <a:p>
            <a:endParaRPr lang="pt-BR"/>
          </a:p>
        </p:txBody>
      </p:sp>
      <p:sp>
        <p:nvSpPr>
          <p:cNvPr id="5" name="Espaço Reservado para Número de Slide 4">
            <a:extLst>
              <a:ext uri="{FF2B5EF4-FFF2-40B4-BE49-F238E27FC236}">
                <a16:creationId xmlns:a16="http://schemas.microsoft.com/office/drawing/2014/main" id="{6091CC40-A8C4-4063-80EB-CC5099621678}"/>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24413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a:extLst>
              <a:ext uri="{FF2B5EF4-FFF2-40B4-BE49-F238E27FC236}">
                <a16:creationId xmlns:a16="http://schemas.microsoft.com/office/drawing/2014/main" id="{DD19515C-212C-4EAE-84A3-8FF4BC844F1B}"/>
              </a:ext>
            </a:extLst>
          </p:cNvPr>
          <p:cNvSpPr>
            <a:spLocks noGrp="1"/>
          </p:cNvSpPr>
          <p:nvPr>
            <p:ph type="dt" sz="half" idx="10"/>
          </p:nvPr>
        </p:nvSpPr>
        <p:spPr/>
        <p:txBody>
          <a:bodyPr/>
          <a:lstStyle/>
          <a:p>
            <a:fld id="{63289F7E-B80B-496E-81B4-D396C37C9454}" type="datetimeFigureOut">
              <a:rPr lang="pt-BR" smtClean="0"/>
              <a:t>13/09/2023</a:t>
            </a:fld>
            <a:endParaRPr lang="pt-BR"/>
          </a:p>
        </p:txBody>
      </p:sp>
      <p:sp>
        <p:nvSpPr>
          <p:cNvPr id="3" name="Espaço Reservado para Rodapé 2">
            <a:extLst>
              <a:ext uri="{FF2B5EF4-FFF2-40B4-BE49-F238E27FC236}">
                <a16:creationId xmlns:a16="http://schemas.microsoft.com/office/drawing/2014/main" id="{94D3D120-B3E8-4C96-861D-7A4F12F49B3A}"/>
              </a:ext>
            </a:extLst>
          </p:cNvPr>
          <p:cNvSpPr>
            <a:spLocks noGrp="1"/>
          </p:cNvSpPr>
          <p:nvPr>
            <p:ph type="ftr" sz="quarter" idx="11"/>
          </p:nvPr>
        </p:nvSpPr>
        <p:spPr/>
        <p:txBody>
          <a:bodyPr/>
          <a:lstStyle/>
          <a:p>
            <a:endParaRPr lang="pt-BR"/>
          </a:p>
        </p:txBody>
      </p:sp>
      <p:sp>
        <p:nvSpPr>
          <p:cNvPr id="4" name="Espaço Reservado para Número de Slide 3">
            <a:extLst>
              <a:ext uri="{FF2B5EF4-FFF2-40B4-BE49-F238E27FC236}">
                <a16:creationId xmlns:a16="http://schemas.microsoft.com/office/drawing/2014/main" id="{42E49B68-FA1B-468B-9F17-D5C09243D454}"/>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1812321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C17BCBE-A897-4319-85EC-D87909C24980}"/>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Conteúdo 2">
            <a:extLst>
              <a:ext uri="{FF2B5EF4-FFF2-40B4-BE49-F238E27FC236}">
                <a16:creationId xmlns:a16="http://schemas.microsoft.com/office/drawing/2014/main" id="{4226F885-0204-4913-868B-4B8B82576F1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a:extLst>
              <a:ext uri="{FF2B5EF4-FFF2-40B4-BE49-F238E27FC236}">
                <a16:creationId xmlns:a16="http://schemas.microsoft.com/office/drawing/2014/main" id="{00F9F784-A858-441B-8AB5-69709814175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Editar estilos de texto Mestre</a:t>
            </a:r>
          </a:p>
        </p:txBody>
      </p:sp>
      <p:sp>
        <p:nvSpPr>
          <p:cNvPr id="5" name="Espaço Reservado para Data 4">
            <a:extLst>
              <a:ext uri="{FF2B5EF4-FFF2-40B4-BE49-F238E27FC236}">
                <a16:creationId xmlns:a16="http://schemas.microsoft.com/office/drawing/2014/main" id="{A4DC363A-5000-472E-8B17-02E7DCB8840A}"/>
              </a:ext>
            </a:extLst>
          </p:cNvPr>
          <p:cNvSpPr>
            <a:spLocks noGrp="1"/>
          </p:cNvSpPr>
          <p:nvPr>
            <p:ph type="dt" sz="half" idx="10"/>
          </p:nvPr>
        </p:nvSpPr>
        <p:spPr/>
        <p:txBody>
          <a:bodyPr/>
          <a:lstStyle/>
          <a:p>
            <a:fld id="{63289F7E-B80B-496E-81B4-D396C37C9454}" type="datetimeFigureOut">
              <a:rPr lang="pt-BR" smtClean="0"/>
              <a:t>13/09/2023</a:t>
            </a:fld>
            <a:endParaRPr lang="pt-BR"/>
          </a:p>
        </p:txBody>
      </p:sp>
      <p:sp>
        <p:nvSpPr>
          <p:cNvPr id="6" name="Espaço Reservado para Rodapé 5">
            <a:extLst>
              <a:ext uri="{FF2B5EF4-FFF2-40B4-BE49-F238E27FC236}">
                <a16:creationId xmlns:a16="http://schemas.microsoft.com/office/drawing/2014/main" id="{5548425D-2C21-4C56-BAD4-662978775C28}"/>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C63E9726-E64C-42B2-AE8A-8C235A956B48}"/>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5886100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1086A78-3E74-450C-96A6-CA8AC37AF772}"/>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Imagem 2">
            <a:extLst>
              <a:ext uri="{FF2B5EF4-FFF2-40B4-BE49-F238E27FC236}">
                <a16:creationId xmlns:a16="http://schemas.microsoft.com/office/drawing/2014/main" id="{5F5B7312-975A-4DBC-9B2F-3652ADA006F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a:extLst>
              <a:ext uri="{FF2B5EF4-FFF2-40B4-BE49-F238E27FC236}">
                <a16:creationId xmlns:a16="http://schemas.microsoft.com/office/drawing/2014/main" id="{AAF805F5-1DFF-41C6-944C-7D79FE0D096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Editar estilos de texto Mestre</a:t>
            </a:r>
          </a:p>
        </p:txBody>
      </p:sp>
      <p:sp>
        <p:nvSpPr>
          <p:cNvPr id="5" name="Espaço Reservado para Data 4">
            <a:extLst>
              <a:ext uri="{FF2B5EF4-FFF2-40B4-BE49-F238E27FC236}">
                <a16:creationId xmlns:a16="http://schemas.microsoft.com/office/drawing/2014/main" id="{02113D81-8665-4516-BD81-C6A1F254EECD}"/>
              </a:ext>
            </a:extLst>
          </p:cNvPr>
          <p:cNvSpPr>
            <a:spLocks noGrp="1"/>
          </p:cNvSpPr>
          <p:nvPr>
            <p:ph type="dt" sz="half" idx="10"/>
          </p:nvPr>
        </p:nvSpPr>
        <p:spPr/>
        <p:txBody>
          <a:bodyPr/>
          <a:lstStyle/>
          <a:p>
            <a:fld id="{63289F7E-B80B-496E-81B4-D396C37C9454}" type="datetimeFigureOut">
              <a:rPr lang="pt-BR" smtClean="0"/>
              <a:t>13/09/2023</a:t>
            </a:fld>
            <a:endParaRPr lang="pt-BR"/>
          </a:p>
        </p:txBody>
      </p:sp>
      <p:sp>
        <p:nvSpPr>
          <p:cNvPr id="6" name="Espaço Reservado para Rodapé 5">
            <a:extLst>
              <a:ext uri="{FF2B5EF4-FFF2-40B4-BE49-F238E27FC236}">
                <a16:creationId xmlns:a16="http://schemas.microsoft.com/office/drawing/2014/main" id="{2B00C88B-FF32-40AA-A187-727D96FD7862}"/>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A04D1A2D-69F7-4B8F-A730-BC26DC340BA6}"/>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0346468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a:extLst>
              <a:ext uri="{FF2B5EF4-FFF2-40B4-BE49-F238E27FC236}">
                <a16:creationId xmlns:a16="http://schemas.microsoft.com/office/drawing/2014/main" id="{E69A0273-1966-4A1B-9370-4C1CE503637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BR"/>
              <a:t>Clique para editar o título Mestre</a:t>
            </a:r>
          </a:p>
        </p:txBody>
      </p:sp>
      <p:sp>
        <p:nvSpPr>
          <p:cNvPr id="3" name="Espaço Reservado para Texto 2">
            <a:extLst>
              <a:ext uri="{FF2B5EF4-FFF2-40B4-BE49-F238E27FC236}">
                <a16:creationId xmlns:a16="http://schemas.microsoft.com/office/drawing/2014/main" id="{3B9CF87A-0448-49A7-AB25-EBC1D56A40E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2EF7B1F2-BB5A-44D0-816D-16AD2C7143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289F7E-B80B-496E-81B4-D396C37C9454}" type="datetimeFigureOut">
              <a:rPr lang="pt-BR" smtClean="0"/>
              <a:t>13/09/2023</a:t>
            </a:fld>
            <a:endParaRPr lang="pt-BR"/>
          </a:p>
        </p:txBody>
      </p:sp>
      <p:sp>
        <p:nvSpPr>
          <p:cNvPr id="5" name="Espaço Reservado para Rodapé 4">
            <a:extLst>
              <a:ext uri="{FF2B5EF4-FFF2-40B4-BE49-F238E27FC236}">
                <a16:creationId xmlns:a16="http://schemas.microsoft.com/office/drawing/2014/main" id="{C703F94C-2CC8-4DAA-BC35-14FC3E841DC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Espaço Reservado para Número de Slide 5">
            <a:extLst>
              <a:ext uri="{FF2B5EF4-FFF2-40B4-BE49-F238E27FC236}">
                <a16:creationId xmlns:a16="http://schemas.microsoft.com/office/drawing/2014/main" id="{64051336-7048-457A-8B61-D94291D7164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A7E88B7-70CE-4035-AE73-13FA6FB985D4}" type="slidenum">
              <a:rPr lang="pt-BR" smtClean="0"/>
              <a:t>‹nº›</a:t>
            </a:fld>
            <a:endParaRPr lang="pt-BR"/>
          </a:p>
        </p:txBody>
      </p:sp>
    </p:spTree>
    <p:extLst>
      <p:ext uri="{BB962C8B-B14F-4D97-AF65-F5344CB8AC3E}">
        <p14:creationId xmlns:p14="http://schemas.microsoft.com/office/powerpoint/2010/main" val="28362929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410.png"/></Relationships>
</file>

<file path=ppt/slides/_rels/slide1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420.png"/></Relationships>
</file>

<file path=ppt/slides/_rels/slide12.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30.png"/><Relationship Id="rId7" Type="http://schemas.openxmlformats.org/officeDocument/2006/relationships/image" Target="../media/image450.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440.png"/><Relationship Id="rId5" Type="http://schemas.openxmlformats.org/officeDocument/2006/relationships/image" Target="../media/image280.png"/><Relationship Id="rId4" Type="http://schemas.openxmlformats.org/officeDocument/2006/relationships/image" Target="../media/image270.png"/></Relationships>
</file>

<file path=ppt/slides/_rels/slide13.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7.png"/><Relationship Id="rId7" Type="http://schemas.openxmlformats.org/officeDocument/2006/relationships/image" Target="../media/image450.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440.png"/><Relationship Id="rId5" Type="http://schemas.openxmlformats.org/officeDocument/2006/relationships/image" Target="../media/image280.png"/><Relationship Id="rId4" Type="http://schemas.openxmlformats.org/officeDocument/2006/relationships/image" Target="../media/image27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8" Type="http://schemas.openxmlformats.org/officeDocument/2006/relationships/image" Target="../media/image210.png"/><Relationship Id="rId17" Type="http://schemas.openxmlformats.org/officeDocument/2006/relationships/image" Target="../media/image52.png"/><Relationship Id="rId2" Type="http://schemas.openxmlformats.org/officeDocument/2006/relationships/image" Target="../media/image230.png"/><Relationship Id="rId16" Type="http://schemas.openxmlformats.org/officeDocument/2006/relationships/image" Target="../media/image190.png"/><Relationship Id="rId20" Type="http://schemas.openxmlformats.org/officeDocument/2006/relationships/image" Target="../media/image53.png"/><Relationship Id="rId1" Type="http://schemas.openxmlformats.org/officeDocument/2006/relationships/slideLayout" Target="../slideLayouts/slideLayout2.xml"/><Relationship Id="rId11" Type="http://schemas.openxmlformats.org/officeDocument/2006/relationships/image" Target="../media/image180.png"/><Relationship Id="rId10" Type="http://schemas.openxmlformats.org/officeDocument/2006/relationships/image" Target="../media/image170.png"/><Relationship Id="rId19" Type="http://schemas.openxmlformats.org/officeDocument/2006/relationships/image" Target="../media/image220.png"/><Relationship Id="rId9" Type="http://schemas.openxmlformats.org/officeDocument/2006/relationships/image" Target="../media/image160.png"/></Relationships>
</file>

<file path=ppt/slides/_rels/slide16.xml.rels><?xml version="1.0" encoding="UTF-8" standalone="yes"?>
<Relationships xmlns="http://schemas.openxmlformats.org/package/2006/relationships"><Relationship Id="rId18" Type="http://schemas.openxmlformats.org/officeDocument/2006/relationships/image" Target="../media/image210.png"/><Relationship Id="rId17" Type="http://schemas.openxmlformats.org/officeDocument/2006/relationships/image" Target="../media/image52.png"/><Relationship Id="rId2" Type="http://schemas.openxmlformats.org/officeDocument/2006/relationships/image" Target="../media/image230.png"/><Relationship Id="rId16" Type="http://schemas.openxmlformats.org/officeDocument/2006/relationships/image" Target="../media/image190.png"/><Relationship Id="rId20" Type="http://schemas.openxmlformats.org/officeDocument/2006/relationships/image" Target="../media/image53.png"/><Relationship Id="rId1" Type="http://schemas.openxmlformats.org/officeDocument/2006/relationships/slideLayout" Target="../slideLayouts/slideLayout2.xml"/><Relationship Id="rId11" Type="http://schemas.openxmlformats.org/officeDocument/2006/relationships/image" Target="../media/image180.png"/><Relationship Id="rId10" Type="http://schemas.openxmlformats.org/officeDocument/2006/relationships/image" Target="../media/image170.png"/><Relationship Id="rId19" Type="http://schemas.openxmlformats.org/officeDocument/2006/relationships/image" Target="../media/image220.png"/><Relationship Id="rId9" Type="http://schemas.openxmlformats.org/officeDocument/2006/relationships/image" Target="../media/image160.png"/></Relationships>
</file>

<file path=ppt/slides/_rels/slide1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500.png"/><Relationship Id="rId4" Type="http://schemas.openxmlformats.org/officeDocument/2006/relationships/image" Target="../media/image490.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51.png"/><Relationship Id="rId1" Type="http://schemas.openxmlformats.org/officeDocument/2006/relationships/slideLayout" Target="../slideLayouts/slideLayout2.xml"/><Relationship Id="rId5" Type="http://schemas.openxmlformats.org/officeDocument/2006/relationships/image" Target="../media/image500.png"/><Relationship Id="rId4" Type="http://schemas.openxmlformats.org/officeDocument/2006/relationships/image" Target="../media/image49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540.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image" Target="../media/image57.png"/><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591.png"/><Relationship Id="rId4" Type="http://schemas.openxmlformats.org/officeDocument/2006/relationships/image" Target="../media/image59.png"/></Relationships>
</file>

<file path=ppt/slides/_rels/slide38.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591.png"/><Relationship Id="rId5" Type="http://schemas.openxmlformats.org/officeDocument/2006/relationships/image" Target="../media/image62.png"/><Relationship Id="rId4" Type="http://schemas.openxmlformats.org/officeDocument/2006/relationships/image" Target="../media/image61.png"/></Relationships>
</file>

<file path=ppt/slides/_rels/slide39.xml.rels><?xml version="1.0" encoding="UTF-8" standalone="yes"?>
<Relationships xmlns="http://schemas.openxmlformats.org/package/2006/relationships"><Relationship Id="rId8" Type="http://schemas.openxmlformats.org/officeDocument/2006/relationships/image" Target="../media/image57.emf"/><Relationship Id="rId3" Type="http://schemas.openxmlformats.org/officeDocument/2006/relationships/hyperlink" Target="https://en.wikipedia.org/wiki/Activation_function#Table_of_activation_functions" TargetMode="External"/><Relationship Id="rId7" Type="http://schemas.openxmlformats.org/officeDocument/2006/relationships/image" Target="../media/image65.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56.emf"/><Relationship Id="rId9" Type="http://schemas.openxmlformats.org/officeDocument/2006/relationships/image" Target="../media/image67.png"/></Relationships>
</file>

<file path=ppt/slides/_rels/slide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75.png"/><Relationship Id="rId4" Type="http://schemas.openxmlformats.org/officeDocument/2006/relationships/image" Target="../media/image74.png"/></Relationships>
</file>

<file path=ppt/slides/_rels/slide4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75.png"/><Relationship Id="rId4" Type="http://schemas.openxmlformats.org/officeDocument/2006/relationships/image" Target="../media/image74.png"/></Relationships>
</file>

<file path=ppt/slides/_rels/slide5.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2.png"/><Relationship Id="rId3" Type="http://schemas.openxmlformats.org/officeDocument/2006/relationships/image" Target="../media/image12.png"/><Relationship Id="rId7" Type="http://schemas.openxmlformats.org/officeDocument/2006/relationships/image" Target="../media/image16.png"/><Relationship Id="rId12"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 Id="rId14" Type="http://schemas.openxmlformats.org/officeDocument/2006/relationships/image" Target="../media/image23.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hyperlink" Target="https://www.tensorflow.org/api_docs/python/tf/keras/losses/BinaryCrossentropy" TargetMode="External"/><Relationship Id="rId2" Type="http://schemas.openxmlformats.org/officeDocument/2006/relationships/hyperlink" Target="https://www.tensorflow.org/api_docs/python/tf/keras/optimizers" TargetMode="External"/><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56.xml.rels><?xml version="1.0" encoding="UTF-8" standalone="yes"?>
<Relationships xmlns="http://schemas.openxmlformats.org/package/2006/relationships"><Relationship Id="rId3" Type="http://schemas.openxmlformats.org/officeDocument/2006/relationships/hyperlink" Target="https://colab.research.google.com/github/zz4fap/tp557-iot-ml/blob/master/examples/Detec&#231;&#227;o_de_d&#237;gitos_escritos_&#224;_m&#227;o.ipynb" TargetMode="External"/><Relationship Id="rId7" Type="http://schemas.openxmlformats.org/officeDocument/2006/relationships/image" Target="../media/image81.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80.jpeg"/><Relationship Id="rId5" Type="http://schemas.openxmlformats.org/officeDocument/2006/relationships/image" Target="../media/image79.png"/><Relationship Id="rId4" Type="http://schemas.openxmlformats.org/officeDocument/2006/relationships/image" Target="../media/image78.png"/></Relationships>
</file>

<file path=ppt/slides/_rels/slide57.xml.rels><?xml version="1.0" encoding="UTF-8" standalone="yes"?>
<Relationships xmlns="http://schemas.openxmlformats.org/package/2006/relationships"><Relationship Id="rId3" Type="http://schemas.openxmlformats.org/officeDocument/2006/relationships/hyperlink" Target="https://colab.research.google.com/github/zz4fap/tp557-iot-ml/blob/master/exercises/Exerc&#237;cio_detec&#231;&#227;o_de_pe&#231;as_de_roupa.ipynb" TargetMode="External"/><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34.png"/><Relationship Id="rId3" Type="http://schemas.openxmlformats.org/officeDocument/2006/relationships/image" Target="../media/image24.png"/><Relationship Id="rId7" Type="http://schemas.openxmlformats.org/officeDocument/2006/relationships/image" Target="../media/image28.png"/><Relationship Id="rId12" Type="http://schemas.openxmlformats.org/officeDocument/2006/relationships/image" Target="../media/image33.png"/><Relationship Id="rId2" Type="http://schemas.openxmlformats.org/officeDocument/2006/relationships/notesSlide" Target="../notesSlides/notesSlide6.xml"/><Relationship Id="rId16"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27.png"/><Relationship Id="rId11" Type="http://schemas.openxmlformats.org/officeDocument/2006/relationships/image" Target="../media/image32.png"/><Relationship Id="rId5" Type="http://schemas.openxmlformats.org/officeDocument/2006/relationships/image" Target="../media/image26.png"/><Relationship Id="rId15" Type="http://schemas.openxmlformats.org/officeDocument/2006/relationships/image" Target="../media/image36.pn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png"/><Relationship Id="rId14" Type="http://schemas.openxmlformats.org/officeDocument/2006/relationships/image" Target="../media/image35.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8" Type="http://schemas.openxmlformats.org/officeDocument/2006/relationships/image" Target="../media/image291.png"/><Relationship Id="rId3" Type="http://schemas.openxmlformats.org/officeDocument/2006/relationships/image" Target="../media/image240.png"/><Relationship Id="rId7" Type="http://schemas.openxmlformats.org/officeDocument/2006/relationships/image" Target="../media/image281.png"/><Relationship Id="rId12" Type="http://schemas.openxmlformats.org/officeDocument/2006/relationships/image" Target="../media/image330.png"/><Relationship Id="rId2" Type="http://schemas.openxmlformats.org/officeDocument/2006/relationships/image" Target="../media/image2300.png"/><Relationship Id="rId1" Type="http://schemas.openxmlformats.org/officeDocument/2006/relationships/slideLayout" Target="../slideLayouts/slideLayout2.xml"/><Relationship Id="rId6" Type="http://schemas.openxmlformats.org/officeDocument/2006/relationships/image" Target="../media/image271.png"/><Relationship Id="rId11" Type="http://schemas.openxmlformats.org/officeDocument/2006/relationships/image" Target="../media/image320.png"/><Relationship Id="rId5" Type="http://schemas.openxmlformats.org/officeDocument/2006/relationships/image" Target="../media/image261.png"/><Relationship Id="rId10" Type="http://schemas.openxmlformats.org/officeDocument/2006/relationships/image" Target="../media/image310.png"/><Relationship Id="rId4" Type="http://schemas.openxmlformats.org/officeDocument/2006/relationships/image" Target="../media/image251.png"/><Relationship Id="rId9" Type="http://schemas.openxmlformats.org/officeDocument/2006/relationships/image" Target="../media/image301.png"/></Relationships>
</file>

<file path=ppt/slides/_rels/slide6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s>
</file>

<file path=ppt/slides/_rels/slide63.xml.rels><?xml version="1.0" encoding="UTF-8" standalone="yes"?>
<Relationships xmlns="http://schemas.openxmlformats.org/package/2006/relationships"><Relationship Id="rId8" Type="http://schemas.openxmlformats.org/officeDocument/2006/relationships/image" Target="../media/image280.png"/><Relationship Id="rId3" Type="http://schemas.openxmlformats.org/officeDocument/2006/relationships/image" Target="../media/image560.png"/><Relationship Id="rId7" Type="http://schemas.openxmlformats.org/officeDocument/2006/relationships/image" Target="../media/image270.png"/><Relationship Id="rId2" Type="http://schemas.openxmlformats.org/officeDocument/2006/relationships/image" Target="../media/image82.emf"/><Relationship Id="rId1" Type="http://schemas.openxmlformats.org/officeDocument/2006/relationships/slideLayout" Target="../slideLayouts/slideLayout2.xml"/><Relationship Id="rId6" Type="http://schemas.openxmlformats.org/officeDocument/2006/relationships/image" Target="../media/image260.png"/><Relationship Id="rId11" Type="http://schemas.openxmlformats.org/officeDocument/2006/relationships/image" Target="../media/image411.png"/><Relationship Id="rId5" Type="http://schemas.openxmlformats.org/officeDocument/2006/relationships/image" Target="../media/image250.png"/><Relationship Id="rId10" Type="http://schemas.openxmlformats.org/officeDocument/2006/relationships/image" Target="../media/image300.png"/><Relationship Id="rId4" Type="http://schemas.openxmlformats.org/officeDocument/2006/relationships/image" Target="../media/image570.png"/><Relationship Id="rId9" Type="http://schemas.openxmlformats.org/officeDocument/2006/relationships/image" Target="../media/image290.png"/></Relationships>
</file>

<file path=ppt/slides/_rels/slide64.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3" Type="http://schemas.openxmlformats.org/officeDocument/2006/relationships/image" Target="../media/image580.png"/><Relationship Id="rId7" Type="http://schemas.openxmlformats.org/officeDocument/2006/relationships/image" Target="../media/image620.png"/><Relationship Id="rId12" Type="http://schemas.openxmlformats.org/officeDocument/2006/relationships/image" Target="../media/image10.png"/><Relationship Id="rId2" Type="http://schemas.openxmlformats.org/officeDocument/2006/relationships/image" Target="../media/image82.emf"/><Relationship Id="rId16" Type="http://schemas.openxmlformats.org/officeDocument/2006/relationships/image" Target="../media/image640.png"/><Relationship Id="rId1" Type="http://schemas.openxmlformats.org/officeDocument/2006/relationships/slideLayout" Target="../slideLayouts/slideLayout2.xml"/><Relationship Id="rId6" Type="http://schemas.openxmlformats.org/officeDocument/2006/relationships/image" Target="../media/image610.png"/><Relationship Id="rId11" Type="http://schemas.openxmlformats.org/officeDocument/2006/relationships/image" Target="../media/image9.png"/><Relationship Id="rId5" Type="http://schemas.openxmlformats.org/officeDocument/2006/relationships/image" Target="../media/image600.png"/><Relationship Id="rId15" Type="http://schemas.openxmlformats.org/officeDocument/2006/relationships/image" Target="../media/image630.png"/><Relationship Id="rId10" Type="http://schemas.openxmlformats.org/officeDocument/2006/relationships/image" Target="../media/image8.png"/><Relationship Id="rId4" Type="http://schemas.openxmlformats.org/officeDocument/2006/relationships/image" Target="../media/image590.png"/><Relationship Id="rId9" Type="http://schemas.openxmlformats.org/officeDocument/2006/relationships/image" Target="../media/image7.png"/><Relationship Id="rId14" Type="http://schemas.openxmlformats.org/officeDocument/2006/relationships/image" Target="../media/image5.png"/></Relationships>
</file>

<file path=ppt/slides/_rels/slide65.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8" Type="http://schemas.openxmlformats.org/officeDocument/2006/relationships/image" Target="../media/image800.png"/><Relationship Id="rId13" Type="http://schemas.openxmlformats.org/officeDocument/2006/relationships/image" Target="../media/image850.png"/><Relationship Id="rId18" Type="http://schemas.openxmlformats.org/officeDocument/2006/relationships/image" Target="../media/image90.png"/><Relationship Id="rId3" Type="http://schemas.openxmlformats.org/officeDocument/2006/relationships/image" Target="../media/image110.png"/><Relationship Id="rId21" Type="http://schemas.openxmlformats.org/officeDocument/2006/relationships/image" Target="../media/image93.png"/><Relationship Id="rId7" Type="http://schemas.openxmlformats.org/officeDocument/2006/relationships/image" Target="../media/image790.png"/><Relationship Id="rId12" Type="http://schemas.openxmlformats.org/officeDocument/2006/relationships/image" Target="../media/image840.png"/><Relationship Id="rId17" Type="http://schemas.openxmlformats.org/officeDocument/2006/relationships/image" Target="../media/image890.png"/><Relationship Id="rId2" Type="http://schemas.openxmlformats.org/officeDocument/2006/relationships/image" Target="../media/image100.png"/><Relationship Id="rId16" Type="http://schemas.openxmlformats.org/officeDocument/2006/relationships/image" Target="../media/image880.png"/><Relationship Id="rId20" Type="http://schemas.openxmlformats.org/officeDocument/2006/relationships/image" Target="../media/image92.png"/><Relationship Id="rId1" Type="http://schemas.openxmlformats.org/officeDocument/2006/relationships/slideLayout" Target="../slideLayouts/slideLayout2.xml"/><Relationship Id="rId6" Type="http://schemas.openxmlformats.org/officeDocument/2006/relationships/image" Target="../media/image780.png"/><Relationship Id="rId11" Type="http://schemas.openxmlformats.org/officeDocument/2006/relationships/image" Target="../media/image830.png"/><Relationship Id="rId5" Type="http://schemas.openxmlformats.org/officeDocument/2006/relationships/image" Target="../media/image770.png"/><Relationship Id="rId15" Type="http://schemas.openxmlformats.org/officeDocument/2006/relationships/image" Target="../media/image870.png"/><Relationship Id="rId23" Type="http://schemas.openxmlformats.org/officeDocument/2006/relationships/image" Target="../media/image95.png"/><Relationship Id="rId10" Type="http://schemas.openxmlformats.org/officeDocument/2006/relationships/image" Target="../media/image820.png"/><Relationship Id="rId19" Type="http://schemas.openxmlformats.org/officeDocument/2006/relationships/image" Target="../media/image91.png"/><Relationship Id="rId4" Type="http://schemas.openxmlformats.org/officeDocument/2006/relationships/image" Target="../media/image120.png"/><Relationship Id="rId9" Type="http://schemas.openxmlformats.org/officeDocument/2006/relationships/image" Target="../media/image810.png"/><Relationship Id="rId14" Type="http://schemas.openxmlformats.org/officeDocument/2006/relationships/image" Target="../media/image860.png"/><Relationship Id="rId22" Type="http://schemas.openxmlformats.org/officeDocument/2006/relationships/image" Target="../media/image94.png"/></Relationships>
</file>

<file path=ppt/slides/_rels/slide67.xml.rels><?xml version="1.0" encoding="UTF-8" standalone="yes"?>
<Relationships xmlns="http://schemas.openxmlformats.org/package/2006/relationships"><Relationship Id="rId8" Type="http://schemas.openxmlformats.org/officeDocument/2006/relationships/image" Target="../media/image102.png"/><Relationship Id="rId3" Type="http://schemas.openxmlformats.org/officeDocument/2006/relationships/image" Target="../media/image96.png"/><Relationship Id="rId7" Type="http://schemas.openxmlformats.org/officeDocument/2006/relationships/image" Target="../media/image101.png"/><Relationship Id="rId2" Type="http://schemas.openxmlformats.org/officeDocument/2006/relationships/image" Target="../media/image760.png"/><Relationship Id="rId1" Type="http://schemas.openxmlformats.org/officeDocument/2006/relationships/slideLayout" Target="../slideLayouts/slideLayout2.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image" Target="../media/image97.png"/><Relationship Id="rId9" Type="http://schemas.openxmlformats.org/officeDocument/2006/relationships/image" Target="../media/image103.png"/></Relationships>
</file>

<file path=ppt/slides/_rels/slide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380.png"/><Relationship Id="rId5" Type="http://schemas.openxmlformats.org/officeDocument/2006/relationships/image" Target="../media/image280.png"/><Relationship Id="rId4" Type="http://schemas.openxmlformats.org/officeDocument/2006/relationships/image" Target="../media/image270.png"/></Relationships>
</file>

<file path=ppt/slides/_rels/slide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380.png"/><Relationship Id="rId5" Type="http://schemas.openxmlformats.org/officeDocument/2006/relationships/image" Target="../media/image280.png"/><Relationship Id="rId4" Type="http://schemas.openxmlformats.org/officeDocument/2006/relationships/image" Target="../media/image270.png"/></Relationships>
</file>

<file path=ppt/slides/_rels/slide9.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5" Type="http://schemas.openxmlformats.org/officeDocument/2006/relationships/image" Target="../media/image43.png"/><Relationship Id="rId10" Type="http://schemas.openxmlformats.org/officeDocument/2006/relationships/image" Target="../media/image44.png"/><Relationship Id="rId4" Type="http://schemas.openxmlformats.org/officeDocument/2006/relationships/image" Target="../media/image42.png"/><Relationship Id="rId9" Type="http://schemas.openxmlformats.org/officeDocument/2006/relationships/image" Target="NUL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2666AC8-2E17-4DB4-B0F5-60C640CCFD2E}"/>
              </a:ext>
            </a:extLst>
          </p:cNvPr>
          <p:cNvSpPr>
            <a:spLocks noGrp="1"/>
          </p:cNvSpPr>
          <p:nvPr>
            <p:ph type="ctrTitle"/>
          </p:nvPr>
        </p:nvSpPr>
        <p:spPr>
          <a:xfrm>
            <a:off x="1163783" y="819807"/>
            <a:ext cx="9772072" cy="2690156"/>
          </a:xfrm>
        </p:spPr>
        <p:txBody>
          <a:bodyPr>
            <a:normAutofit/>
          </a:bodyPr>
          <a:lstStyle/>
          <a:p>
            <a:r>
              <a:rPr lang="pt-BR" sz="5400" dirty="0"/>
              <a:t>TP557 - Tópicos avançados em IoT e </a:t>
            </a:r>
            <a:r>
              <a:rPr lang="pt-BR" sz="5400" dirty="0" err="1"/>
              <a:t>Machine</a:t>
            </a:r>
            <a:r>
              <a:rPr lang="pt-BR" sz="5400" dirty="0"/>
              <a:t> Learning:</a:t>
            </a:r>
            <a:br>
              <a:rPr lang="pt-BR" dirty="0"/>
            </a:br>
            <a:r>
              <a:rPr lang="pt-BR" b="1" i="1" dirty="0"/>
              <a:t>Classificação com </a:t>
            </a:r>
            <a:r>
              <a:rPr lang="pt-BR" b="1" i="1" dirty="0" err="1"/>
              <a:t>DNNs</a:t>
            </a:r>
            <a:endParaRPr lang="pt-BR" b="1" i="1" dirty="0"/>
          </a:p>
        </p:txBody>
      </p:sp>
      <p:sp>
        <p:nvSpPr>
          <p:cNvPr id="4" name="CaixaDeTexto 3">
            <a:extLst>
              <a:ext uri="{FF2B5EF4-FFF2-40B4-BE49-F238E27FC236}">
                <a16:creationId xmlns:a16="http://schemas.microsoft.com/office/drawing/2014/main" id="{430EB894-B7D4-434C-9D1A-A14094D9BEEC}"/>
              </a:ext>
            </a:extLst>
          </p:cNvPr>
          <p:cNvSpPr txBox="1"/>
          <p:nvPr/>
        </p:nvSpPr>
        <p:spPr>
          <a:xfrm>
            <a:off x="7915801" y="5780602"/>
            <a:ext cx="4004345" cy="677108"/>
          </a:xfrm>
          <a:prstGeom prst="rect">
            <a:avLst/>
          </a:prstGeom>
          <a:noFill/>
        </p:spPr>
        <p:txBody>
          <a:bodyPr wrap="square" rtlCol="0">
            <a:spAutoFit/>
          </a:bodyPr>
          <a:lstStyle/>
          <a:p>
            <a:r>
              <a:rPr lang="pt-BR" sz="2000" dirty="0"/>
              <a:t>Felipe Augusto Pereira de Figueiredo</a:t>
            </a:r>
          </a:p>
          <a:p>
            <a:r>
              <a:rPr lang="pt-BR" dirty="0"/>
              <a:t>felipe.figueiredo@inatel.br</a:t>
            </a:r>
          </a:p>
        </p:txBody>
      </p:sp>
      <p:pic>
        <p:nvPicPr>
          <p:cNvPr id="1026" name="Picture 2" descr="Logo">
            <a:extLst>
              <a:ext uri="{FF2B5EF4-FFF2-40B4-BE49-F238E27FC236}">
                <a16:creationId xmlns:a16="http://schemas.microsoft.com/office/drawing/2014/main" id="{3F2642E0-4F6A-4196-8F58-E77D36E9A33F}"/>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28759" b="28872"/>
          <a:stretch/>
        </p:blipFill>
        <p:spPr bwMode="auto">
          <a:xfrm>
            <a:off x="393306" y="5780602"/>
            <a:ext cx="2261388" cy="677109"/>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Image result for machine learning">
            <a:extLst>
              <a:ext uri="{FF2B5EF4-FFF2-40B4-BE49-F238E27FC236}">
                <a16:creationId xmlns:a16="http://schemas.microsoft.com/office/drawing/2014/main" id="{810CE0A2-4102-44A6-A370-175E7896CDCB}"/>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0193" t="8107" r="14530" b="5794"/>
          <a:stretch/>
        </p:blipFill>
        <p:spPr bwMode="auto">
          <a:xfrm>
            <a:off x="6785107" y="3429000"/>
            <a:ext cx="2261389" cy="223706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IoT Group">
            <a:extLst>
              <a:ext uri="{FF2B5EF4-FFF2-40B4-BE49-F238E27FC236}">
                <a16:creationId xmlns:a16="http://schemas.microsoft.com/office/drawing/2014/main" id="{AC034F57-E830-B6E7-6790-12FDBBDB297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 r="63551" b="22561"/>
          <a:stretch/>
        </p:blipFill>
        <p:spPr bwMode="auto">
          <a:xfrm>
            <a:off x="2899985" y="3509963"/>
            <a:ext cx="2509138" cy="20099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66526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0EC6F17-D937-6F98-FBB8-84DDFFC08586}"/>
              </a:ext>
            </a:extLst>
          </p:cNvPr>
          <p:cNvSpPr>
            <a:spLocks noGrp="1"/>
          </p:cNvSpPr>
          <p:nvPr>
            <p:ph type="title"/>
          </p:nvPr>
        </p:nvSpPr>
        <p:spPr/>
        <p:txBody>
          <a:bodyPr/>
          <a:lstStyle/>
          <a:p>
            <a:r>
              <a:rPr lang="pt-BR" dirty="0"/>
              <a:t>Classificação com neurônios</a:t>
            </a:r>
          </a:p>
        </p:txBody>
      </p:sp>
      <p:pic>
        <p:nvPicPr>
          <p:cNvPr id="11" name="Imagem 10">
            <a:extLst>
              <a:ext uri="{FF2B5EF4-FFF2-40B4-BE49-F238E27FC236}">
                <a16:creationId xmlns:a16="http://schemas.microsoft.com/office/drawing/2014/main" id="{3894E6B3-2A9F-1BFD-CDA3-1E3C0D2EA2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1950" y="2061336"/>
            <a:ext cx="4532933" cy="3748914"/>
          </a:xfrm>
          <a:prstGeom prst="rect">
            <a:avLst/>
          </a:prstGeom>
        </p:spPr>
      </p:pic>
      <mc:AlternateContent xmlns:mc="http://schemas.openxmlformats.org/markup-compatibility/2006" xmlns:a14="http://schemas.microsoft.com/office/drawing/2010/main">
        <mc:Choice Requires="a14">
          <p:sp>
            <p:nvSpPr>
              <p:cNvPr id="12" name="Espaço Reservado para Conteúdo 2">
                <a:extLst>
                  <a:ext uri="{FF2B5EF4-FFF2-40B4-BE49-F238E27FC236}">
                    <a16:creationId xmlns:a16="http://schemas.microsoft.com/office/drawing/2014/main" id="{E2C1F5C9-E49E-884D-0BAD-E35197F76E8E}"/>
                  </a:ext>
                </a:extLst>
              </p:cNvPr>
              <p:cNvSpPr>
                <a:spLocks noGrp="1"/>
              </p:cNvSpPr>
              <p:nvPr>
                <p:ph idx="1"/>
              </p:nvPr>
            </p:nvSpPr>
            <p:spPr>
              <a:xfrm>
                <a:off x="5329084" y="1825624"/>
                <a:ext cx="6710517" cy="5032375"/>
              </a:xfrm>
            </p:spPr>
            <p:txBody>
              <a:bodyPr>
                <a:normAutofit/>
              </a:bodyPr>
              <a:lstStyle/>
              <a:p>
                <a:r>
                  <a:rPr lang="pt-BR" dirty="0"/>
                  <a:t>Ao passar </a:t>
                </a:r>
                <a14:m>
                  <m:oMath xmlns:m="http://schemas.openxmlformats.org/officeDocument/2006/math">
                    <m:r>
                      <a:rPr lang="pt-BR" b="0" i="1" smtClean="0">
                        <a:latin typeface="Cambria Math" panose="02040503050406030204" pitchFamily="18" charset="0"/>
                      </a:rPr>
                      <m:t>𝑔</m:t>
                    </m:r>
                    <m:d>
                      <m:dPr>
                        <m:ctrlPr>
                          <a:rPr lang="pt-BR" b="0" i="1" smtClean="0">
                            <a:latin typeface="Cambria Math" panose="02040503050406030204" pitchFamily="18" charset="0"/>
                          </a:rPr>
                        </m:ctrlPr>
                      </m:dPr>
                      <m:e>
                        <m:r>
                          <a:rPr lang="pt-BR" b="1" i="1" smtClean="0">
                            <a:latin typeface="Cambria Math" panose="02040503050406030204" pitchFamily="18" charset="0"/>
                          </a:rPr>
                          <m:t>𝒙</m:t>
                        </m:r>
                      </m:e>
                    </m:d>
                    <m:r>
                      <a:rPr lang="pt-BR" b="0" i="1" smtClean="0">
                        <a:latin typeface="Cambria Math" panose="02040503050406030204" pitchFamily="18" charset="0"/>
                      </a:rPr>
                      <m:t> </m:t>
                    </m:r>
                  </m:oMath>
                </a14:m>
                <a:r>
                  <a:rPr lang="pt-BR" dirty="0"/>
                  <a:t>pela função de ativação, </a:t>
                </a:r>
                <a14:m>
                  <m:oMath xmlns:m="http://schemas.openxmlformats.org/officeDocument/2006/math">
                    <m:r>
                      <a:rPr lang="pt-BR" b="0" i="1" smtClean="0">
                        <a:latin typeface="Cambria Math" panose="02040503050406030204" pitchFamily="18" charset="0"/>
                      </a:rPr>
                      <m:t>𝑓</m:t>
                    </m:r>
                    <m:r>
                      <a:rPr lang="pt-BR" b="0" i="1" smtClean="0">
                        <a:latin typeface="Cambria Math" panose="02040503050406030204" pitchFamily="18" charset="0"/>
                      </a:rPr>
                      <m:t>(.)</m:t>
                    </m:r>
                  </m:oMath>
                </a14:m>
                <a:r>
                  <a:rPr lang="pt-BR" dirty="0"/>
                  <a:t>, temos os seguintes valores de saída:</a:t>
                </a:r>
              </a:p>
              <a:p>
                <a:pPr marL="0" indent="0">
                  <a:buNone/>
                </a:pPr>
                <a14:m>
                  <m:oMathPara xmlns:m="http://schemas.openxmlformats.org/officeDocument/2006/math">
                    <m:oMathParaPr>
                      <m:jc m:val="centerGroup"/>
                    </m:oMathParaPr>
                    <m:oMath xmlns:m="http://schemas.openxmlformats.org/officeDocument/2006/math">
                      <m:r>
                        <a:rPr lang="pt-BR" i="1">
                          <a:latin typeface="Cambria Math" panose="02040503050406030204" pitchFamily="18" charset="0"/>
                        </a:rPr>
                        <m:t>𝑓</m:t>
                      </m:r>
                      <m:d>
                        <m:dPr>
                          <m:ctrlPr>
                            <a:rPr lang="pt-BR" i="1">
                              <a:latin typeface="Cambria Math" panose="02040503050406030204" pitchFamily="18" charset="0"/>
                            </a:rPr>
                          </m:ctrlPr>
                        </m:dPr>
                        <m:e>
                          <m:r>
                            <a:rPr lang="pt-BR" i="1">
                              <a:latin typeface="Cambria Math" panose="02040503050406030204" pitchFamily="18" charset="0"/>
                            </a:rPr>
                            <m:t>𝑔</m:t>
                          </m:r>
                          <m:d>
                            <m:dPr>
                              <m:ctrlPr>
                                <a:rPr lang="pt-BR" i="1">
                                  <a:latin typeface="Cambria Math" panose="02040503050406030204" pitchFamily="18" charset="0"/>
                                </a:rPr>
                              </m:ctrlPr>
                            </m:dPr>
                            <m:e>
                              <m:r>
                                <a:rPr lang="pt-BR" b="1" i="1">
                                  <a:latin typeface="Cambria Math" panose="02040503050406030204" pitchFamily="18" charset="0"/>
                                </a:rPr>
                                <m:t>𝒙</m:t>
                              </m:r>
                            </m:e>
                          </m:d>
                        </m:e>
                      </m:d>
                      <m:r>
                        <a:rPr lang="pt-BR" b="0" i="1" smtClean="0">
                          <a:latin typeface="Cambria Math" panose="02040503050406030204" pitchFamily="18" charset="0"/>
                        </a:rPr>
                        <m:t>=</m:t>
                      </m:r>
                      <m:d>
                        <m:dPr>
                          <m:begChr m:val="{"/>
                          <m:endChr m:val=""/>
                          <m:ctrlPr>
                            <a:rPr lang="pt-BR" b="0" i="1" smtClean="0">
                              <a:latin typeface="Cambria Math" panose="02040503050406030204" pitchFamily="18" charset="0"/>
                            </a:rPr>
                          </m:ctrlPr>
                        </m:dPr>
                        <m:e>
                          <m:eqArr>
                            <m:eqArrPr>
                              <m:ctrlPr>
                                <a:rPr lang="pt-BR" b="0" i="1" smtClean="0">
                                  <a:latin typeface="Cambria Math" panose="02040503050406030204" pitchFamily="18" charset="0"/>
                                </a:rPr>
                              </m:ctrlPr>
                            </m:eqArrPr>
                            <m:e>
                              <m:r>
                                <a:rPr lang="pt-BR" b="0" i="1" smtClean="0">
                                  <a:latin typeface="Cambria Math" panose="02040503050406030204" pitchFamily="18" charset="0"/>
                                </a:rPr>
                                <m:t>0≤</m:t>
                              </m:r>
                              <m:acc>
                                <m:accPr>
                                  <m:chr m:val="̂"/>
                                  <m:ctrlPr>
                                    <a:rPr lang="pt-BR" i="1">
                                      <a:latin typeface="Cambria Math" panose="02040503050406030204" pitchFamily="18" charset="0"/>
                                    </a:rPr>
                                  </m:ctrlPr>
                                </m:accPr>
                                <m:e>
                                  <m:r>
                                    <a:rPr lang="pt-BR" i="1">
                                      <a:latin typeface="Cambria Math" panose="02040503050406030204" pitchFamily="18" charset="0"/>
                                    </a:rPr>
                                    <m:t>𝑦</m:t>
                                  </m:r>
                                </m:e>
                              </m:acc>
                              <m:r>
                                <a:rPr lang="pt-BR" b="0" i="1" smtClean="0">
                                  <a:latin typeface="Cambria Math" panose="02040503050406030204" pitchFamily="18" charset="0"/>
                                </a:rPr>
                                <m:t>&lt;0.5,  </m:t>
                              </m:r>
                              <m:r>
                                <m:rPr>
                                  <m:sty m:val="p"/>
                                </m:rPr>
                                <a:rPr lang="pt-BR" b="0" i="0" smtClean="0">
                                  <a:latin typeface="Cambria Math" panose="02040503050406030204" pitchFamily="18" charset="0"/>
                                </a:rPr>
                                <m:t>se</m:t>
                              </m:r>
                              <m:r>
                                <a:rPr lang="pt-BR" b="0" i="1" smtClean="0">
                                  <a:latin typeface="Cambria Math" panose="02040503050406030204" pitchFamily="18" charset="0"/>
                                </a:rPr>
                                <m:t> </m:t>
                              </m:r>
                              <m:r>
                                <a:rPr lang="pt-BR" b="0" i="1" smtClean="0">
                                  <a:latin typeface="Cambria Math" panose="02040503050406030204" pitchFamily="18" charset="0"/>
                                </a:rPr>
                                <m:t>𝑔</m:t>
                              </m:r>
                              <m:d>
                                <m:dPr>
                                  <m:ctrlPr>
                                    <a:rPr lang="pt-BR" b="0" i="1" smtClean="0">
                                      <a:latin typeface="Cambria Math" panose="02040503050406030204" pitchFamily="18" charset="0"/>
                                    </a:rPr>
                                  </m:ctrlPr>
                                </m:dPr>
                                <m:e>
                                  <m:r>
                                    <a:rPr lang="pt-BR" b="1" i="1" smtClean="0">
                                      <a:latin typeface="Cambria Math" panose="02040503050406030204" pitchFamily="18" charset="0"/>
                                    </a:rPr>
                                    <m:t>𝒙</m:t>
                                  </m:r>
                                </m:e>
                              </m:d>
                              <m:r>
                                <a:rPr lang="pt-BR" b="0" i="1" smtClean="0">
                                  <a:latin typeface="Cambria Math" panose="02040503050406030204" pitchFamily="18" charset="0"/>
                                </a:rPr>
                                <m:t>&lt;0</m:t>
                              </m:r>
                            </m:e>
                            <m:e>
                              <m:r>
                                <a:rPr lang="pt-BR" i="1">
                                  <a:latin typeface="Cambria Math" panose="02040503050406030204" pitchFamily="18" charset="0"/>
                                </a:rPr>
                                <m:t>0.5</m:t>
                              </m:r>
                              <m:r>
                                <a:rPr lang="pt-BR" b="0" i="1" smtClean="0">
                                  <a:latin typeface="Cambria Math" panose="02040503050406030204" pitchFamily="18" charset="0"/>
                                </a:rPr>
                                <m:t>&lt;</m:t>
                              </m:r>
                              <m:acc>
                                <m:accPr>
                                  <m:chr m:val="̂"/>
                                  <m:ctrlPr>
                                    <a:rPr lang="pt-BR" i="1">
                                      <a:latin typeface="Cambria Math" panose="02040503050406030204" pitchFamily="18" charset="0"/>
                                    </a:rPr>
                                  </m:ctrlPr>
                                </m:accPr>
                                <m:e>
                                  <m:r>
                                    <a:rPr lang="pt-BR" i="1">
                                      <a:latin typeface="Cambria Math" panose="02040503050406030204" pitchFamily="18" charset="0"/>
                                    </a:rPr>
                                    <m:t>𝑦</m:t>
                                  </m:r>
                                </m:e>
                              </m:acc>
                              <m:r>
                                <a:rPr lang="pt-BR" b="0" i="1" smtClean="0">
                                  <a:latin typeface="Cambria Math" panose="02040503050406030204" pitchFamily="18" charset="0"/>
                                </a:rPr>
                                <m:t>≤1</m:t>
                              </m:r>
                              <m:r>
                                <a:rPr lang="pt-BR" i="1">
                                  <a:latin typeface="Cambria Math" panose="02040503050406030204" pitchFamily="18" charset="0"/>
                                </a:rPr>
                                <m:t>, </m:t>
                              </m:r>
                              <m:r>
                                <a:rPr lang="pt-BR" b="0" i="0" smtClean="0">
                                  <a:latin typeface="Cambria Math" panose="02040503050406030204" pitchFamily="18" charset="0"/>
                                </a:rPr>
                                <m:t> </m:t>
                              </m:r>
                              <m:r>
                                <m:rPr>
                                  <m:sty m:val="p"/>
                                </m:rPr>
                                <a:rPr lang="pt-BR">
                                  <a:latin typeface="Cambria Math" panose="02040503050406030204" pitchFamily="18" charset="0"/>
                                </a:rPr>
                                <m:t>se</m:t>
                              </m:r>
                              <m:r>
                                <a:rPr lang="pt-BR" i="1">
                                  <a:latin typeface="Cambria Math" panose="02040503050406030204" pitchFamily="18" charset="0"/>
                                </a:rPr>
                                <m:t> </m:t>
                              </m:r>
                              <m:r>
                                <a:rPr lang="pt-BR" i="1">
                                  <a:latin typeface="Cambria Math" panose="02040503050406030204" pitchFamily="18" charset="0"/>
                                </a:rPr>
                                <m:t>𝑔</m:t>
                              </m:r>
                              <m:d>
                                <m:dPr>
                                  <m:ctrlPr>
                                    <a:rPr lang="pt-BR" i="1">
                                      <a:latin typeface="Cambria Math" panose="02040503050406030204" pitchFamily="18" charset="0"/>
                                    </a:rPr>
                                  </m:ctrlPr>
                                </m:dPr>
                                <m:e>
                                  <m:r>
                                    <a:rPr lang="pt-BR" b="1" i="1">
                                      <a:latin typeface="Cambria Math" panose="02040503050406030204" pitchFamily="18" charset="0"/>
                                    </a:rPr>
                                    <m:t>𝒙</m:t>
                                  </m:r>
                                </m:e>
                              </m:d>
                              <m:r>
                                <a:rPr lang="pt-BR" b="0" i="1" smtClean="0">
                                  <a:latin typeface="Cambria Math" panose="02040503050406030204" pitchFamily="18" charset="0"/>
                                </a:rPr>
                                <m:t>&gt;</m:t>
                              </m:r>
                              <m:r>
                                <a:rPr lang="pt-BR" i="1">
                                  <a:latin typeface="Cambria Math" panose="02040503050406030204" pitchFamily="18" charset="0"/>
                                </a:rPr>
                                <m:t>0</m:t>
                              </m:r>
                            </m:e>
                            <m:e>
                              <m:r>
                                <a:rPr lang="pt-BR" b="0" i="1" smtClean="0">
                                  <a:latin typeface="Cambria Math" panose="02040503050406030204" pitchFamily="18" charset="0"/>
                                </a:rPr>
                                <m:t>0.5</m:t>
                              </m:r>
                              <m:r>
                                <a:rPr lang="pt-BR" i="1">
                                  <a:latin typeface="Cambria Math" panose="02040503050406030204" pitchFamily="18" charset="0"/>
                                </a:rPr>
                                <m:t>, </m:t>
                              </m:r>
                              <m:r>
                                <a:rPr lang="pt-BR" b="0" i="0" smtClean="0">
                                  <a:latin typeface="Cambria Math" panose="02040503050406030204" pitchFamily="18" charset="0"/>
                                </a:rPr>
                                <m:t>                  </m:t>
                              </m:r>
                              <m:r>
                                <m:rPr>
                                  <m:sty m:val="p"/>
                                </m:rPr>
                                <a:rPr lang="pt-BR">
                                  <a:latin typeface="Cambria Math" panose="02040503050406030204" pitchFamily="18" charset="0"/>
                                </a:rPr>
                                <m:t>se</m:t>
                              </m:r>
                              <m:r>
                                <a:rPr lang="pt-BR" i="1">
                                  <a:latin typeface="Cambria Math" panose="02040503050406030204" pitchFamily="18" charset="0"/>
                                </a:rPr>
                                <m:t> </m:t>
                              </m:r>
                              <m:r>
                                <a:rPr lang="pt-BR" i="1">
                                  <a:latin typeface="Cambria Math" panose="02040503050406030204" pitchFamily="18" charset="0"/>
                                </a:rPr>
                                <m:t>𝑔</m:t>
                              </m:r>
                              <m:d>
                                <m:dPr>
                                  <m:ctrlPr>
                                    <a:rPr lang="pt-BR" i="1">
                                      <a:latin typeface="Cambria Math" panose="02040503050406030204" pitchFamily="18" charset="0"/>
                                    </a:rPr>
                                  </m:ctrlPr>
                                </m:dPr>
                                <m:e>
                                  <m:r>
                                    <a:rPr lang="pt-BR" b="1" i="1">
                                      <a:latin typeface="Cambria Math" panose="02040503050406030204" pitchFamily="18" charset="0"/>
                                    </a:rPr>
                                    <m:t>𝒙</m:t>
                                  </m:r>
                                </m:e>
                              </m:d>
                              <m:r>
                                <a:rPr lang="pt-BR" b="0" i="1" smtClean="0">
                                  <a:latin typeface="Cambria Math" panose="02040503050406030204" pitchFamily="18" charset="0"/>
                                </a:rPr>
                                <m:t>=</m:t>
                              </m:r>
                              <m:r>
                                <a:rPr lang="pt-BR" i="1">
                                  <a:latin typeface="Cambria Math" panose="02040503050406030204" pitchFamily="18" charset="0"/>
                                </a:rPr>
                                <m:t>0</m:t>
                              </m:r>
                            </m:e>
                          </m:eqArr>
                        </m:e>
                      </m:d>
                      <m:r>
                        <a:rPr lang="pt-BR" b="0" i="0" smtClean="0">
                          <a:latin typeface="Cambria Math" panose="02040503050406030204" pitchFamily="18" charset="0"/>
                        </a:rPr>
                        <m:t>.</m:t>
                      </m:r>
                    </m:oMath>
                  </m:oMathPara>
                </a14:m>
                <a:endParaRPr lang="pt-BR" dirty="0"/>
              </a:p>
              <a:p>
                <a:r>
                  <a:rPr lang="pt-BR" dirty="0"/>
                  <a:t>Esses valores de saída do neurônio são </a:t>
                </a:r>
                <a:r>
                  <a:rPr lang="pt-BR" b="1" i="1" dirty="0">
                    <a:solidFill>
                      <a:srgbClr val="00B050"/>
                    </a:solidFill>
                  </a:rPr>
                  <a:t>interpretados como sendo a probabilidade </a:t>
                </a:r>
                <a:r>
                  <a:rPr lang="pt-BR" dirty="0"/>
                  <a:t>(pois valores estão no intervalo [0, 1]) de </a:t>
                </a:r>
                <a14:m>
                  <m:oMath xmlns:m="http://schemas.openxmlformats.org/officeDocument/2006/math">
                    <m:r>
                      <a:rPr lang="pt-BR" b="1" i="1" smtClean="0">
                        <a:latin typeface="Cambria Math" panose="02040503050406030204" pitchFamily="18" charset="0"/>
                      </a:rPr>
                      <m:t>𝒙</m:t>
                    </m:r>
                  </m:oMath>
                </a14:m>
                <a:r>
                  <a:rPr lang="pt-BR" dirty="0"/>
                  <a:t> pertencer à </a:t>
                </a:r>
                <a:r>
                  <a:rPr lang="pt-BR" b="1" i="1" dirty="0">
                    <a:solidFill>
                      <a:srgbClr val="0070C0"/>
                    </a:solidFill>
                  </a:rPr>
                  <a:t>classe positiva</a:t>
                </a:r>
                <a:r>
                  <a:rPr lang="pt-BR" dirty="0"/>
                  <a:t>.</a:t>
                </a:r>
              </a:p>
            </p:txBody>
          </p:sp>
        </mc:Choice>
        <mc:Fallback xmlns="">
          <p:sp>
            <p:nvSpPr>
              <p:cNvPr id="12" name="Espaço Reservado para Conteúdo 2">
                <a:extLst>
                  <a:ext uri="{FF2B5EF4-FFF2-40B4-BE49-F238E27FC236}">
                    <a16:creationId xmlns:a16="http://schemas.microsoft.com/office/drawing/2014/main" id="{E2C1F5C9-E49E-884D-0BAD-E35197F76E8E}"/>
                  </a:ext>
                </a:extLst>
              </p:cNvPr>
              <p:cNvSpPr>
                <a:spLocks noGrp="1" noRot="1" noChangeAspect="1" noMove="1" noResize="1" noEditPoints="1" noAdjustHandles="1" noChangeArrowheads="1" noChangeShapeType="1" noTextEdit="1"/>
              </p:cNvSpPr>
              <p:nvPr>
                <p:ph idx="1"/>
              </p:nvPr>
            </p:nvSpPr>
            <p:spPr>
              <a:xfrm>
                <a:off x="5329084" y="1825624"/>
                <a:ext cx="6710517" cy="5032375"/>
              </a:xfrm>
              <a:blipFill>
                <a:blip r:embed="rId4"/>
                <a:stretch>
                  <a:fillRect l="-1635" t="-1937" r="-2361"/>
                </a:stretch>
              </a:blipFill>
            </p:spPr>
            <p:txBody>
              <a:bodyPr/>
              <a:lstStyle/>
              <a:p>
                <a:r>
                  <a:rPr lang="pt-BR">
                    <a:noFill/>
                  </a:rPr>
                  <a:t> </a:t>
                </a:r>
              </a:p>
            </p:txBody>
          </p:sp>
        </mc:Fallback>
      </mc:AlternateContent>
    </p:spTree>
    <p:extLst>
      <p:ext uri="{BB962C8B-B14F-4D97-AF65-F5344CB8AC3E}">
        <p14:creationId xmlns:p14="http://schemas.microsoft.com/office/powerpoint/2010/main" val="9377764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0EC6F17-D937-6F98-FBB8-84DDFFC08586}"/>
              </a:ext>
            </a:extLst>
          </p:cNvPr>
          <p:cNvSpPr>
            <a:spLocks noGrp="1"/>
          </p:cNvSpPr>
          <p:nvPr>
            <p:ph type="title"/>
          </p:nvPr>
        </p:nvSpPr>
        <p:spPr/>
        <p:txBody>
          <a:bodyPr/>
          <a:lstStyle/>
          <a:p>
            <a:r>
              <a:rPr lang="pt-BR" dirty="0"/>
              <a:t>Classificação com neurônios</a:t>
            </a:r>
          </a:p>
        </p:txBody>
      </p:sp>
      <p:pic>
        <p:nvPicPr>
          <p:cNvPr id="11" name="Imagem 10">
            <a:extLst>
              <a:ext uri="{FF2B5EF4-FFF2-40B4-BE49-F238E27FC236}">
                <a16:creationId xmlns:a16="http://schemas.microsoft.com/office/drawing/2014/main" id="{3894E6B3-2A9F-1BFD-CDA3-1E3C0D2EA2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1950" y="2061336"/>
            <a:ext cx="4532933" cy="3748914"/>
          </a:xfrm>
          <a:prstGeom prst="rect">
            <a:avLst/>
          </a:prstGeom>
        </p:spPr>
      </p:pic>
      <mc:AlternateContent xmlns:mc="http://schemas.openxmlformats.org/markup-compatibility/2006" xmlns:a14="http://schemas.microsoft.com/office/drawing/2010/main">
        <mc:Choice Requires="a14">
          <p:sp>
            <p:nvSpPr>
              <p:cNvPr id="12" name="Espaço Reservado para Conteúdo 2">
                <a:extLst>
                  <a:ext uri="{FF2B5EF4-FFF2-40B4-BE49-F238E27FC236}">
                    <a16:creationId xmlns:a16="http://schemas.microsoft.com/office/drawing/2014/main" id="{E2C1F5C9-E49E-884D-0BAD-E35197F76E8E}"/>
                  </a:ext>
                </a:extLst>
              </p:cNvPr>
              <p:cNvSpPr>
                <a:spLocks noGrp="1"/>
              </p:cNvSpPr>
              <p:nvPr>
                <p:ph idx="1"/>
              </p:nvPr>
            </p:nvSpPr>
            <p:spPr>
              <a:xfrm>
                <a:off x="6096000" y="1825624"/>
                <a:ext cx="5943601" cy="5032375"/>
              </a:xfrm>
            </p:spPr>
            <p:txBody>
              <a:bodyPr>
                <a:normAutofit/>
              </a:bodyPr>
              <a:lstStyle/>
              <a:p>
                <a:r>
                  <a:rPr lang="pt-BR" dirty="0"/>
                  <a:t>A probabilidade da classe negativa é obtida através do complemento de </a:t>
                </a:r>
                <a14:m>
                  <m:oMath xmlns:m="http://schemas.openxmlformats.org/officeDocument/2006/math">
                    <m:acc>
                      <m:accPr>
                        <m:chr m:val="̂"/>
                        <m:ctrlPr>
                          <a:rPr lang="pt-BR" i="1" smtClean="0">
                            <a:latin typeface="Cambria Math" panose="02040503050406030204" pitchFamily="18" charset="0"/>
                          </a:rPr>
                        </m:ctrlPr>
                      </m:accPr>
                      <m:e>
                        <m:r>
                          <a:rPr lang="pt-BR" b="0" i="1" smtClean="0">
                            <a:latin typeface="Cambria Math" panose="02040503050406030204" pitchFamily="18" charset="0"/>
                          </a:rPr>
                          <m:t>𝑦</m:t>
                        </m:r>
                      </m:e>
                    </m:acc>
                  </m:oMath>
                </a14:m>
                <a:r>
                  <a:rPr lang="pt-BR" dirty="0"/>
                  <a:t>, i.e., </a:t>
                </a:r>
                <a14:m>
                  <m:oMath xmlns:m="http://schemas.openxmlformats.org/officeDocument/2006/math">
                    <m:r>
                      <a:rPr lang="pt-BR" b="0" i="0" smtClean="0">
                        <a:latin typeface="Cambria Math" panose="02040503050406030204" pitchFamily="18" charset="0"/>
                      </a:rPr>
                      <m:t>1−</m:t>
                    </m:r>
                    <m:acc>
                      <m:accPr>
                        <m:chr m:val="̂"/>
                        <m:ctrlPr>
                          <a:rPr lang="pt-BR" i="1">
                            <a:latin typeface="Cambria Math" panose="02040503050406030204" pitchFamily="18" charset="0"/>
                          </a:rPr>
                        </m:ctrlPr>
                      </m:accPr>
                      <m:e>
                        <m:r>
                          <a:rPr lang="pt-BR" i="1">
                            <a:latin typeface="Cambria Math" panose="02040503050406030204" pitchFamily="18" charset="0"/>
                          </a:rPr>
                          <m:t>𝑦</m:t>
                        </m:r>
                      </m:e>
                    </m:acc>
                  </m:oMath>
                </a14:m>
                <a:r>
                  <a:rPr lang="pt-BR" dirty="0"/>
                  <a:t>.</a:t>
                </a:r>
              </a:p>
              <a:p>
                <a:r>
                  <a:rPr lang="pt-BR" dirty="0"/>
                  <a:t>Notem </a:t>
                </a:r>
                <a14:m>
                  <m:oMath xmlns:m="http://schemas.openxmlformats.org/officeDocument/2006/math">
                    <m:acc>
                      <m:accPr>
                        <m:chr m:val="̂"/>
                        <m:ctrlPr>
                          <a:rPr lang="pt-BR" i="1" smtClean="0">
                            <a:latin typeface="Cambria Math" panose="02040503050406030204" pitchFamily="18" charset="0"/>
                          </a:rPr>
                        </m:ctrlPr>
                      </m:accPr>
                      <m:e>
                        <m:r>
                          <a:rPr lang="pt-BR" i="1">
                            <a:latin typeface="Cambria Math" panose="02040503050406030204" pitchFamily="18" charset="0"/>
                          </a:rPr>
                          <m:t>𝑦</m:t>
                        </m:r>
                      </m:e>
                    </m:acc>
                  </m:oMath>
                </a14:m>
                <a:r>
                  <a:rPr lang="pt-BR" dirty="0"/>
                  <a:t> </a:t>
                </a:r>
                <a:r>
                  <a:rPr lang="pt-BR" b="1" i="1" dirty="0"/>
                  <a:t>pode assumir qualquer valor no intervalo</a:t>
                </a:r>
                <a:r>
                  <a:rPr lang="pt-BR" dirty="0"/>
                  <a:t> [0, 1], ou seja, esse é um </a:t>
                </a:r>
                <a:r>
                  <a:rPr lang="pt-BR" b="1" i="1" dirty="0">
                    <a:solidFill>
                      <a:srgbClr val="FF0000"/>
                    </a:solidFill>
                  </a:rPr>
                  <a:t>problema de regressão e não de classificação!</a:t>
                </a:r>
              </a:p>
              <a:p>
                <a:r>
                  <a:rPr lang="pt-BR" b="1" i="1" dirty="0">
                    <a:solidFill>
                      <a:srgbClr val="7030A0"/>
                    </a:solidFill>
                  </a:rPr>
                  <a:t>Então como obtemos um classificador?</a:t>
                </a:r>
              </a:p>
            </p:txBody>
          </p:sp>
        </mc:Choice>
        <mc:Fallback xmlns="">
          <p:sp>
            <p:nvSpPr>
              <p:cNvPr id="12" name="Espaço Reservado para Conteúdo 2">
                <a:extLst>
                  <a:ext uri="{FF2B5EF4-FFF2-40B4-BE49-F238E27FC236}">
                    <a16:creationId xmlns:a16="http://schemas.microsoft.com/office/drawing/2014/main" id="{E2C1F5C9-E49E-884D-0BAD-E35197F76E8E}"/>
                  </a:ext>
                </a:extLst>
              </p:cNvPr>
              <p:cNvSpPr>
                <a:spLocks noGrp="1" noRot="1" noChangeAspect="1" noMove="1" noResize="1" noEditPoints="1" noAdjustHandles="1" noChangeArrowheads="1" noChangeShapeType="1" noTextEdit="1"/>
              </p:cNvSpPr>
              <p:nvPr>
                <p:ph idx="1"/>
              </p:nvPr>
            </p:nvSpPr>
            <p:spPr>
              <a:xfrm>
                <a:off x="6096000" y="1825624"/>
                <a:ext cx="5943601" cy="5032375"/>
              </a:xfrm>
              <a:blipFill>
                <a:blip r:embed="rId4"/>
                <a:stretch>
                  <a:fillRect l="-1846" t="-1937" r="-1949"/>
                </a:stretch>
              </a:blipFill>
            </p:spPr>
            <p:txBody>
              <a:bodyPr/>
              <a:lstStyle/>
              <a:p>
                <a:r>
                  <a:rPr lang="pt-BR">
                    <a:noFill/>
                  </a:rPr>
                  <a:t> </a:t>
                </a:r>
              </a:p>
            </p:txBody>
          </p:sp>
        </mc:Fallback>
      </mc:AlternateContent>
    </p:spTree>
    <p:extLst>
      <p:ext uri="{BB962C8B-B14F-4D97-AF65-F5344CB8AC3E}">
        <p14:creationId xmlns:p14="http://schemas.microsoft.com/office/powerpoint/2010/main" val="26719538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0EC6F17-D937-6F98-FBB8-84DDFFC08586}"/>
              </a:ext>
            </a:extLst>
          </p:cNvPr>
          <p:cNvSpPr>
            <a:spLocks noGrp="1"/>
          </p:cNvSpPr>
          <p:nvPr>
            <p:ph type="title"/>
          </p:nvPr>
        </p:nvSpPr>
        <p:spPr/>
        <p:txBody>
          <a:bodyPr/>
          <a:lstStyle/>
          <a:p>
            <a:r>
              <a:rPr lang="pt-BR" dirty="0"/>
              <a:t>Classificação com neurônios</a:t>
            </a:r>
          </a:p>
        </p:txBody>
      </p:sp>
      <mc:AlternateContent xmlns:mc="http://schemas.openxmlformats.org/markup-compatibility/2006" xmlns:a14="http://schemas.microsoft.com/office/drawing/2010/main">
        <mc:Choice Requires="a14">
          <p:sp>
            <p:nvSpPr>
              <p:cNvPr id="50" name="Espaço Reservado para Conteúdo 2">
                <a:extLst>
                  <a:ext uri="{FF2B5EF4-FFF2-40B4-BE49-F238E27FC236}">
                    <a16:creationId xmlns:a16="http://schemas.microsoft.com/office/drawing/2014/main" id="{597A890C-2CD6-1984-4281-EE7140ACED32}"/>
                  </a:ext>
                </a:extLst>
              </p:cNvPr>
              <p:cNvSpPr>
                <a:spLocks noGrp="1"/>
              </p:cNvSpPr>
              <p:nvPr>
                <p:ph idx="1"/>
              </p:nvPr>
            </p:nvSpPr>
            <p:spPr>
              <a:xfrm>
                <a:off x="5823996" y="1825624"/>
                <a:ext cx="6263229" cy="5032375"/>
              </a:xfrm>
            </p:spPr>
            <p:txBody>
              <a:bodyPr>
                <a:normAutofit/>
              </a:bodyPr>
              <a:lstStyle/>
              <a:p>
                <a:r>
                  <a:rPr lang="pt-BR" dirty="0"/>
                  <a:t>Para classificar, </a:t>
                </a:r>
                <a:r>
                  <a:rPr lang="pt-BR" b="1" i="1" dirty="0">
                    <a:solidFill>
                      <a:srgbClr val="00B050"/>
                    </a:solidFill>
                  </a:rPr>
                  <a:t>quantizamos os valores de saída da função de ativação</a:t>
                </a:r>
                <a:r>
                  <a:rPr lang="pt-BR" dirty="0"/>
                  <a:t>:</a:t>
                </a:r>
              </a:p>
              <a:p>
                <a:pPr marL="0" indent="0">
                  <a:buNone/>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𝐶</m:t>
                      </m:r>
                      <m:r>
                        <a:rPr lang="pt-BR" b="1" i="1">
                          <a:latin typeface="Cambria Math" panose="02040503050406030204" pitchFamily="18" charset="0"/>
                        </a:rPr>
                        <m:t>=</m:t>
                      </m:r>
                      <m:d>
                        <m:dPr>
                          <m:begChr m:val="{"/>
                          <m:endChr m:val=""/>
                          <m:ctrlPr>
                            <a:rPr lang="pt-BR" b="1" i="1">
                              <a:latin typeface="Cambria Math" panose="02040503050406030204" pitchFamily="18" charset="0"/>
                            </a:rPr>
                          </m:ctrlPr>
                        </m:dPr>
                        <m:e>
                          <m:eqArr>
                            <m:eqArrPr>
                              <m:ctrlPr>
                                <a:rPr lang="pt-BR" i="1">
                                  <a:latin typeface="Cambria Math" panose="02040503050406030204" pitchFamily="18" charset="0"/>
                                </a:rPr>
                              </m:ctrlPr>
                            </m:eqArrPr>
                            <m:e>
                              <m:r>
                                <a:rPr lang="pt-BR" b="0" i="1" smtClean="0">
                                  <a:latin typeface="Cambria Math" panose="02040503050406030204" pitchFamily="18" charset="0"/>
                                </a:rPr>
                                <m:t>0</m:t>
                              </m:r>
                              <m:r>
                                <a:rPr lang="pt-BR" b="0" i="1">
                                  <a:latin typeface="Cambria Math" panose="02040503050406030204" pitchFamily="18" charset="0"/>
                                </a:rPr>
                                <m:t>,</m:t>
                              </m:r>
                              <m:r>
                                <a:rPr lang="pt-BR" b="0" i="1" smtClean="0">
                                  <a:latin typeface="Cambria Math" panose="02040503050406030204" pitchFamily="18" charset="0"/>
                                </a:rPr>
                                <m:t>                          </m:t>
                              </m:r>
                              <m:acc>
                                <m:accPr>
                                  <m:chr m:val="̂"/>
                                  <m:ctrlPr>
                                    <a:rPr lang="pt-BR" i="1">
                                      <a:latin typeface="Cambria Math" panose="02040503050406030204" pitchFamily="18" charset="0"/>
                                    </a:rPr>
                                  </m:ctrlPr>
                                </m:accPr>
                                <m:e>
                                  <m:r>
                                    <a:rPr lang="pt-BR" i="1">
                                      <a:latin typeface="Cambria Math" panose="02040503050406030204" pitchFamily="18" charset="0"/>
                                    </a:rPr>
                                    <m:t>𝑦</m:t>
                                  </m:r>
                                </m:e>
                              </m:acc>
                              <m:r>
                                <a:rPr lang="pt-BR" b="0" i="1" smtClean="0">
                                  <a:latin typeface="Cambria Math" panose="02040503050406030204" pitchFamily="18" charset="0"/>
                                </a:rPr>
                                <m:t>&lt;</m:t>
                              </m:r>
                              <m:r>
                                <a:rPr lang="pt-BR" b="0" i="1">
                                  <a:latin typeface="Cambria Math" panose="02040503050406030204" pitchFamily="18" charset="0"/>
                                </a:rPr>
                                <m:t>0</m:t>
                              </m:r>
                              <m:r>
                                <a:rPr lang="pt-BR" b="0" i="1" smtClean="0">
                                  <a:latin typeface="Cambria Math" panose="02040503050406030204" pitchFamily="18" charset="0"/>
                                </a:rPr>
                                <m:t>.5,</m:t>
                              </m:r>
                            </m:e>
                            <m:e>
                              <m:r>
                                <a:rPr lang="pt-BR" b="0" i="1">
                                  <a:latin typeface="Cambria Math" panose="02040503050406030204" pitchFamily="18" charset="0"/>
                                </a:rPr>
                                <m:t>&amp;</m:t>
                              </m:r>
                              <m:r>
                                <a:rPr lang="pt-BR" b="0" i="1" smtClean="0">
                                  <a:latin typeface="Cambria Math" panose="02040503050406030204" pitchFamily="18" charset="0"/>
                                </a:rPr>
                                <m:t>1</m:t>
                              </m:r>
                              <m:r>
                                <a:rPr lang="pt-BR" b="0" i="1">
                                  <a:latin typeface="Cambria Math" panose="02040503050406030204" pitchFamily="18" charset="0"/>
                                </a:rPr>
                                <m:t>,</m:t>
                              </m:r>
                              <m:r>
                                <a:rPr lang="pt-BR" b="0" i="1" smtClean="0">
                                  <a:latin typeface="Cambria Math" panose="02040503050406030204" pitchFamily="18" charset="0"/>
                                </a:rPr>
                                <m:t>                          </m:t>
                              </m:r>
                              <m:acc>
                                <m:accPr>
                                  <m:chr m:val="̂"/>
                                  <m:ctrlPr>
                                    <a:rPr lang="pt-BR" i="1">
                                      <a:latin typeface="Cambria Math" panose="02040503050406030204" pitchFamily="18" charset="0"/>
                                    </a:rPr>
                                  </m:ctrlPr>
                                </m:accPr>
                                <m:e>
                                  <m:r>
                                    <a:rPr lang="pt-BR" i="1">
                                      <a:latin typeface="Cambria Math" panose="02040503050406030204" pitchFamily="18" charset="0"/>
                                    </a:rPr>
                                    <m:t>𝑦</m:t>
                                  </m:r>
                                </m:e>
                              </m:acc>
                              <m:r>
                                <a:rPr lang="pt-BR" b="0" i="1" smtClean="0">
                                  <a:latin typeface="Cambria Math" panose="02040503050406030204" pitchFamily="18" charset="0"/>
                                </a:rPr>
                                <m:t>&gt;0.5,</m:t>
                              </m:r>
                            </m:e>
                            <m:e>
                              <m:r>
                                <m:rPr>
                                  <m:sty m:val="p"/>
                                </m:rPr>
                                <a:rPr lang="pt-BR" b="0" i="0" smtClean="0">
                                  <a:latin typeface="Cambria Math" panose="02040503050406030204" pitchFamily="18" charset="0"/>
                                </a:rPr>
                                <m:t>uma</m:t>
                              </m:r>
                              <m:r>
                                <a:rPr lang="pt-BR" b="0" i="0" smtClean="0">
                                  <a:latin typeface="Cambria Math" panose="02040503050406030204" pitchFamily="18" charset="0"/>
                                </a:rPr>
                                <m:t> </m:t>
                              </m:r>
                              <m:r>
                                <m:rPr>
                                  <m:sty m:val="p"/>
                                </m:rPr>
                                <a:rPr lang="pt-BR" b="0" i="0" smtClean="0">
                                  <a:latin typeface="Cambria Math" panose="02040503050406030204" pitchFamily="18" charset="0"/>
                                </a:rPr>
                                <m:t>ou</m:t>
                              </m:r>
                              <m:r>
                                <a:rPr lang="pt-BR" b="0" i="0" smtClean="0">
                                  <a:latin typeface="Cambria Math" panose="02040503050406030204" pitchFamily="18" charset="0"/>
                                </a:rPr>
                                <m:t> </m:t>
                              </m:r>
                              <m:r>
                                <m:rPr>
                                  <m:sty m:val="p"/>
                                </m:rPr>
                                <a:rPr lang="pt-BR" b="0" i="0" smtClean="0">
                                  <a:latin typeface="Cambria Math" panose="02040503050406030204" pitchFamily="18" charset="0"/>
                                </a:rPr>
                                <m:t>outra</m:t>
                              </m:r>
                              <m:r>
                                <a:rPr lang="pt-BR" i="1">
                                  <a:latin typeface="Cambria Math" panose="02040503050406030204" pitchFamily="18" charset="0"/>
                                </a:rPr>
                                <m:t>,</m:t>
                              </m:r>
                              <m:r>
                                <a:rPr lang="pt-BR" b="0" i="1" smtClean="0">
                                  <a:latin typeface="Cambria Math" panose="02040503050406030204" pitchFamily="18" charset="0"/>
                                </a:rPr>
                                <m:t>  </m:t>
                              </m:r>
                              <m:acc>
                                <m:accPr>
                                  <m:chr m:val="̂"/>
                                  <m:ctrlPr>
                                    <a:rPr lang="pt-BR" i="1">
                                      <a:latin typeface="Cambria Math" panose="02040503050406030204" pitchFamily="18" charset="0"/>
                                    </a:rPr>
                                  </m:ctrlPr>
                                </m:accPr>
                                <m:e>
                                  <m:r>
                                    <a:rPr lang="pt-BR" i="1">
                                      <a:latin typeface="Cambria Math" panose="02040503050406030204" pitchFamily="18" charset="0"/>
                                    </a:rPr>
                                    <m:t>𝑦</m:t>
                                  </m:r>
                                </m:e>
                              </m:acc>
                              <m:r>
                                <a:rPr lang="pt-BR" b="0" i="1" smtClean="0">
                                  <a:latin typeface="Cambria Math" panose="02040503050406030204" pitchFamily="18" charset="0"/>
                                </a:rPr>
                                <m:t>=</m:t>
                              </m:r>
                              <m:r>
                                <a:rPr lang="pt-BR" i="1">
                                  <a:latin typeface="Cambria Math" panose="02040503050406030204" pitchFamily="18" charset="0"/>
                                </a:rPr>
                                <m:t>0</m:t>
                              </m:r>
                              <m:r>
                                <a:rPr lang="pt-BR" b="0" i="1" smtClean="0">
                                  <a:latin typeface="Cambria Math" panose="02040503050406030204" pitchFamily="18" charset="0"/>
                                </a:rPr>
                                <m:t>.5.</m:t>
                              </m:r>
                            </m:e>
                          </m:eqArr>
                        </m:e>
                      </m:d>
                    </m:oMath>
                  </m:oMathPara>
                </a14:m>
                <a:endParaRPr lang="pt-BR" dirty="0"/>
              </a:p>
              <a:p>
                <a:r>
                  <a:rPr lang="pt-BR" dirty="0"/>
                  <a:t>Em geral, quando </a:t>
                </a:r>
                <a14:m>
                  <m:oMath xmlns:m="http://schemas.openxmlformats.org/officeDocument/2006/math">
                    <m:acc>
                      <m:accPr>
                        <m:chr m:val="̂"/>
                        <m:ctrlPr>
                          <a:rPr lang="pt-BR" i="1" smtClean="0">
                            <a:latin typeface="Cambria Math" panose="02040503050406030204" pitchFamily="18" charset="0"/>
                          </a:rPr>
                        </m:ctrlPr>
                      </m:accPr>
                      <m:e>
                        <m:r>
                          <a:rPr lang="pt-BR" i="1">
                            <a:latin typeface="Cambria Math" panose="02040503050406030204" pitchFamily="18" charset="0"/>
                          </a:rPr>
                          <m:t>𝑦</m:t>
                        </m:r>
                      </m:e>
                    </m:acc>
                    <m:r>
                      <a:rPr lang="pt-BR" b="0" i="1" smtClean="0">
                        <a:latin typeface="Cambria Math" panose="02040503050406030204" pitchFamily="18" charset="0"/>
                      </a:rPr>
                      <m:t>=</m:t>
                    </m:r>
                    <m:r>
                      <a:rPr lang="pt-BR" i="1">
                        <a:latin typeface="Cambria Math" panose="02040503050406030204" pitchFamily="18" charset="0"/>
                      </a:rPr>
                      <m:t>0</m:t>
                    </m:r>
                    <m:r>
                      <a:rPr lang="pt-BR" b="0" i="1" smtClean="0">
                        <a:latin typeface="Cambria Math" panose="02040503050406030204" pitchFamily="18" charset="0"/>
                      </a:rPr>
                      <m:t>.5</m:t>
                    </m:r>
                  </m:oMath>
                </a14:m>
                <a:r>
                  <a:rPr lang="pt-BR" dirty="0"/>
                  <a:t>, atribui-se </a:t>
                </a:r>
                <a14:m>
                  <m:oMath xmlns:m="http://schemas.openxmlformats.org/officeDocument/2006/math">
                    <m:r>
                      <a:rPr lang="pt-BR" b="1" i="1">
                        <a:latin typeface="Cambria Math" panose="02040503050406030204" pitchFamily="18" charset="0"/>
                      </a:rPr>
                      <m:t>𝒙</m:t>
                    </m:r>
                  </m:oMath>
                </a14:m>
                <a:r>
                  <a:rPr lang="pt-BR" dirty="0"/>
                  <a:t> à </a:t>
                </a:r>
                <a:r>
                  <a:rPr lang="pt-BR" b="1" i="1" dirty="0">
                    <a:solidFill>
                      <a:srgbClr val="00B050"/>
                    </a:solidFill>
                  </a:rPr>
                  <a:t>classe mais frequente </a:t>
                </a:r>
                <a:r>
                  <a:rPr lang="pt-BR" dirty="0"/>
                  <a:t>ou a </a:t>
                </a:r>
                <a:r>
                  <a:rPr lang="pt-BR" b="1" i="1" dirty="0">
                    <a:solidFill>
                      <a:srgbClr val="00B050"/>
                    </a:solidFill>
                  </a:rPr>
                  <a:t>uma das duas classes de forma arbitrária</a:t>
                </a:r>
                <a:r>
                  <a:rPr lang="pt-BR" dirty="0"/>
                  <a:t>.</a:t>
                </a:r>
              </a:p>
            </p:txBody>
          </p:sp>
        </mc:Choice>
        <mc:Fallback xmlns="">
          <p:sp>
            <p:nvSpPr>
              <p:cNvPr id="50" name="Espaço Reservado para Conteúdo 2">
                <a:extLst>
                  <a:ext uri="{FF2B5EF4-FFF2-40B4-BE49-F238E27FC236}">
                    <a16:creationId xmlns:a16="http://schemas.microsoft.com/office/drawing/2014/main" id="{597A890C-2CD6-1984-4281-EE7140ACED32}"/>
                  </a:ext>
                </a:extLst>
              </p:cNvPr>
              <p:cNvSpPr>
                <a:spLocks noGrp="1" noRot="1" noChangeAspect="1" noMove="1" noResize="1" noEditPoints="1" noAdjustHandles="1" noChangeArrowheads="1" noChangeShapeType="1" noTextEdit="1"/>
              </p:cNvSpPr>
              <p:nvPr>
                <p:ph idx="1"/>
              </p:nvPr>
            </p:nvSpPr>
            <p:spPr>
              <a:xfrm>
                <a:off x="5823996" y="1825624"/>
                <a:ext cx="6263229" cy="5032375"/>
              </a:xfrm>
              <a:blipFill>
                <a:blip r:embed="rId3"/>
                <a:stretch>
                  <a:fillRect l="-1751" t="-1937" r="-2821"/>
                </a:stretch>
              </a:blipFill>
            </p:spPr>
            <p:txBody>
              <a:bodyPr/>
              <a:lstStyle/>
              <a:p>
                <a:r>
                  <a:rPr lang="pt-BR">
                    <a:noFill/>
                  </a:rPr>
                  <a:t> </a:t>
                </a:r>
              </a:p>
            </p:txBody>
          </p:sp>
        </mc:Fallback>
      </mc:AlternateContent>
      <p:grpSp>
        <p:nvGrpSpPr>
          <p:cNvPr id="3" name="Group 29">
            <a:extLst>
              <a:ext uri="{FF2B5EF4-FFF2-40B4-BE49-F238E27FC236}">
                <a16:creationId xmlns:a16="http://schemas.microsoft.com/office/drawing/2014/main" id="{65EA9556-2B5B-200C-D0A8-DADFC30A7017}"/>
              </a:ext>
            </a:extLst>
          </p:cNvPr>
          <p:cNvGrpSpPr/>
          <p:nvPr/>
        </p:nvGrpSpPr>
        <p:grpSpPr>
          <a:xfrm>
            <a:off x="1046909" y="2127883"/>
            <a:ext cx="3740834" cy="2602233"/>
            <a:chOff x="3985525" y="1463116"/>
            <a:chExt cx="3740834" cy="2602233"/>
          </a:xfrm>
        </p:grpSpPr>
        <p:cxnSp>
          <p:nvCxnSpPr>
            <p:cNvPr id="17" name="Straight Arrow Connector 3">
              <a:extLst>
                <a:ext uri="{FF2B5EF4-FFF2-40B4-BE49-F238E27FC236}">
                  <a16:creationId xmlns:a16="http://schemas.microsoft.com/office/drawing/2014/main" id="{8EF80E62-3C8A-6082-1180-2C59B0E8FC07}"/>
                </a:ext>
              </a:extLst>
            </p:cNvPr>
            <p:cNvCxnSpPr/>
            <p:nvPr/>
          </p:nvCxnSpPr>
          <p:spPr>
            <a:xfrm flipV="1">
              <a:off x="4379225" y="1852013"/>
              <a:ext cx="0" cy="200910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4">
              <a:extLst>
                <a:ext uri="{FF2B5EF4-FFF2-40B4-BE49-F238E27FC236}">
                  <a16:creationId xmlns:a16="http://schemas.microsoft.com/office/drawing/2014/main" id="{C9B44658-4923-9572-385B-BF4A01DB82F0}"/>
                </a:ext>
              </a:extLst>
            </p:cNvPr>
            <p:cNvCxnSpPr/>
            <p:nvPr/>
          </p:nvCxnSpPr>
          <p:spPr>
            <a:xfrm>
              <a:off x="4366525" y="3861117"/>
              <a:ext cx="27720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Oval 5">
              <a:extLst>
                <a:ext uri="{FF2B5EF4-FFF2-40B4-BE49-F238E27FC236}">
                  <a16:creationId xmlns:a16="http://schemas.microsoft.com/office/drawing/2014/main" id="{34D34F60-47EA-0331-0649-12A328662241}"/>
                </a:ext>
              </a:extLst>
            </p:cNvPr>
            <p:cNvSpPr/>
            <p:nvPr/>
          </p:nvSpPr>
          <p:spPr>
            <a:xfrm>
              <a:off x="4646532" y="3408603"/>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6" name="Isosceles Triangle 6">
              <a:extLst>
                <a:ext uri="{FF2B5EF4-FFF2-40B4-BE49-F238E27FC236}">
                  <a16:creationId xmlns:a16="http://schemas.microsoft.com/office/drawing/2014/main" id="{4F48588C-9D49-F00D-E5BE-63C8DFF12409}"/>
                </a:ext>
              </a:extLst>
            </p:cNvPr>
            <p:cNvSpPr/>
            <p:nvPr/>
          </p:nvSpPr>
          <p:spPr>
            <a:xfrm>
              <a:off x="5701241" y="2211726"/>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27" name="Straight Connector 7">
              <a:extLst>
                <a:ext uri="{FF2B5EF4-FFF2-40B4-BE49-F238E27FC236}">
                  <a16:creationId xmlns:a16="http://schemas.microsoft.com/office/drawing/2014/main" id="{3C97C45B-91BE-5F0F-93EF-AFDDFD1FC020}"/>
                </a:ext>
              </a:extLst>
            </p:cNvPr>
            <p:cNvCxnSpPr/>
            <p:nvPr/>
          </p:nvCxnSpPr>
          <p:spPr>
            <a:xfrm>
              <a:off x="4378008" y="2052975"/>
              <a:ext cx="1929023" cy="1784267"/>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8" name="Oval 8">
              <a:extLst>
                <a:ext uri="{FF2B5EF4-FFF2-40B4-BE49-F238E27FC236}">
                  <a16:creationId xmlns:a16="http://schemas.microsoft.com/office/drawing/2014/main" id="{EF775D00-AF34-AA18-298C-F9DF5BCBE309}"/>
                </a:ext>
              </a:extLst>
            </p:cNvPr>
            <p:cNvSpPr/>
            <p:nvPr/>
          </p:nvSpPr>
          <p:spPr>
            <a:xfrm>
              <a:off x="4573149" y="3134479"/>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9" name="Oval 9">
              <a:extLst>
                <a:ext uri="{FF2B5EF4-FFF2-40B4-BE49-F238E27FC236}">
                  <a16:creationId xmlns:a16="http://schemas.microsoft.com/office/drawing/2014/main" id="{1B3885A9-5BBB-A41B-5340-ADE3143C67CE}"/>
                </a:ext>
              </a:extLst>
            </p:cNvPr>
            <p:cNvSpPr/>
            <p:nvPr/>
          </p:nvSpPr>
          <p:spPr>
            <a:xfrm>
              <a:off x="4875354" y="3211752"/>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0" name="Oval 10">
              <a:extLst>
                <a:ext uri="{FF2B5EF4-FFF2-40B4-BE49-F238E27FC236}">
                  <a16:creationId xmlns:a16="http://schemas.microsoft.com/office/drawing/2014/main" id="{D08C0B83-70EB-425D-58C7-882E4179BAC7}"/>
                </a:ext>
              </a:extLst>
            </p:cNvPr>
            <p:cNvSpPr/>
            <p:nvPr/>
          </p:nvSpPr>
          <p:spPr>
            <a:xfrm>
              <a:off x="5095502" y="3400018"/>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1" name="Oval 11">
              <a:extLst>
                <a:ext uri="{FF2B5EF4-FFF2-40B4-BE49-F238E27FC236}">
                  <a16:creationId xmlns:a16="http://schemas.microsoft.com/office/drawing/2014/main" id="{2190B286-97B6-2E12-D528-2F615A2E6756}"/>
                </a:ext>
              </a:extLst>
            </p:cNvPr>
            <p:cNvSpPr/>
            <p:nvPr/>
          </p:nvSpPr>
          <p:spPr>
            <a:xfrm>
              <a:off x="4896639" y="3524960"/>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2" name="Oval 12">
              <a:extLst>
                <a:ext uri="{FF2B5EF4-FFF2-40B4-BE49-F238E27FC236}">
                  <a16:creationId xmlns:a16="http://schemas.microsoft.com/office/drawing/2014/main" id="{FFB8D208-1149-D1CA-E05D-CAD4B6807B44}"/>
                </a:ext>
              </a:extLst>
            </p:cNvPr>
            <p:cNvSpPr/>
            <p:nvPr/>
          </p:nvSpPr>
          <p:spPr>
            <a:xfrm>
              <a:off x="4731982" y="2881373"/>
              <a:ext cx="152400"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3" name="Oval 13">
              <a:extLst>
                <a:ext uri="{FF2B5EF4-FFF2-40B4-BE49-F238E27FC236}">
                  <a16:creationId xmlns:a16="http://schemas.microsoft.com/office/drawing/2014/main" id="{7FCF396F-9B53-44FE-3F74-713C343723BF}"/>
                </a:ext>
              </a:extLst>
            </p:cNvPr>
            <p:cNvSpPr/>
            <p:nvPr/>
          </p:nvSpPr>
          <p:spPr>
            <a:xfrm>
              <a:off x="5037497" y="2950061"/>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5" name="Isosceles Triangle 14">
              <a:extLst>
                <a:ext uri="{FF2B5EF4-FFF2-40B4-BE49-F238E27FC236}">
                  <a16:creationId xmlns:a16="http://schemas.microsoft.com/office/drawing/2014/main" id="{F7AF9665-03E0-16DC-CB1C-AB334B015BF0}"/>
                </a:ext>
              </a:extLst>
            </p:cNvPr>
            <p:cNvSpPr/>
            <p:nvPr/>
          </p:nvSpPr>
          <p:spPr>
            <a:xfrm>
              <a:off x="5853641" y="2364126"/>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6" name="Isosceles Triangle 15">
              <a:extLst>
                <a:ext uri="{FF2B5EF4-FFF2-40B4-BE49-F238E27FC236}">
                  <a16:creationId xmlns:a16="http://schemas.microsoft.com/office/drawing/2014/main" id="{AE4931AF-2556-107D-A5F4-375AB3EB0909}"/>
                </a:ext>
              </a:extLst>
            </p:cNvPr>
            <p:cNvSpPr/>
            <p:nvPr/>
          </p:nvSpPr>
          <p:spPr>
            <a:xfrm>
              <a:off x="5567891" y="2446676"/>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7" name="Isosceles Triangle 16">
              <a:extLst>
                <a:ext uri="{FF2B5EF4-FFF2-40B4-BE49-F238E27FC236}">
                  <a16:creationId xmlns:a16="http://schemas.microsoft.com/office/drawing/2014/main" id="{81B04C10-EE33-3344-E812-903CD03AF3DE}"/>
                </a:ext>
              </a:extLst>
            </p:cNvPr>
            <p:cNvSpPr/>
            <p:nvPr/>
          </p:nvSpPr>
          <p:spPr>
            <a:xfrm>
              <a:off x="5786966" y="2685829"/>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Isosceles Triangle 17">
              <a:extLst>
                <a:ext uri="{FF2B5EF4-FFF2-40B4-BE49-F238E27FC236}">
                  <a16:creationId xmlns:a16="http://schemas.microsoft.com/office/drawing/2014/main" id="{07584924-7D33-A60A-183B-94F6D6E655D4}"/>
                </a:ext>
              </a:extLst>
            </p:cNvPr>
            <p:cNvSpPr/>
            <p:nvPr/>
          </p:nvSpPr>
          <p:spPr>
            <a:xfrm>
              <a:off x="5139397" y="2261453"/>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Isosceles Triangle 18">
              <a:extLst>
                <a:ext uri="{FF2B5EF4-FFF2-40B4-BE49-F238E27FC236}">
                  <a16:creationId xmlns:a16="http://schemas.microsoft.com/office/drawing/2014/main" id="{E9B6B256-6D2B-CEFC-4437-96661E36EFD8}"/>
                </a:ext>
              </a:extLst>
            </p:cNvPr>
            <p:cNvSpPr/>
            <p:nvPr/>
          </p:nvSpPr>
          <p:spPr>
            <a:xfrm>
              <a:off x="5392328" y="2046626"/>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0" name="Isosceles Triangle 19">
              <a:extLst>
                <a:ext uri="{FF2B5EF4-FFF2-40B4-BE49-F238E27FC236}">
                  <a16:creationId xmlns:a16="http://schemas.microsoft.com/office/drawing/2014/main" id="{736ECA87-C7AA-FC97-5304-9321CA03115A}"/>
                </a:ext>
              </a:extLst>
            </p:cNvPr>
            <p:cNvSpPr/>
            <p:nvPr/>
          </p:nvSpPr>
          <p:spPr>
            <a:xfrm>
              <a:off x="5305485" y="2520729"/>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1" name="Isosceles Triangle 20">
              <a:extLst>
                <a:ext uri="{FF2B5EF4-FFF2-40B4-BE49-F238E27FC236}">
                  <a16:creationId xmlns:a16="http://schemas.microsoft.com/office/drawing/2014/main" id="{4641A278-A636-94DC-71FE-38CAD542B92E}"/>
                </a:ext>
              </a:extLst>
            </p:cNvPr>
            <p:cNvSpPr/>
            <p:nvPr/>
          </p:nvSpPr>
          <p:spPr>
            <a:xfrm>
              <a:off x="6006041" y="2516526"/>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44" name="TextBox 23">
                  <a:extLst>
                    <a:ext uri="{FF2B5EF4-FFF2-40B4-BE49-F238E27FC236}">
                      <a16:creationId xmlns:a16="http://schemas.microsoft.com/office/drawing/2014/main" id="{165C9D64-F8A8-B8B6-8EFD-506A10B031E6}"/>
                    </a:ext>
                  </a:extLst>
                </p:cNvPr>
                <p:cNvSpPr txBox="1"/>
                <p:nvPr/>
              </p:nvSpPr>
              <p:spPr>
                <a:xfrm>
                  <a:off x="6938959" y="3696017"/>
                  <a:ext cx="7874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oMath>
                    </m:oMathPara>
                  </a14:m>
                  <a:endParaRPr lang="pt-BR" dirty="0"/>
                </a:p>
              </p:txBody>
            </p:sp>
          </mc:Choice>
          <mc:Fallback xmlns="">
            <p:sp>
              <p:nvSpPr>
                <p:cNvPr id="24" name="TextBox 23"/>
                <p:cNvSpPr txBox="1">
                  <a:spLocks noRot="1" noChangeAspect="1" noMove="1" noResize="1" noEditPoints="1" noAdjustHandles="1" noChangeArrowheads="1" noChangeShapeType="1" noTextEdit="1"/>
                </p:cNvSpPr>
                <p:nvPr/>
              </p:nvSpPr>
              <p:spPr>
                <a:xfrm>
                  <a:off x="6938959" y="3696017"/>
                  <a:ext cx="787400" cy="369332"/>
                </a:xfrm>
                <a:prstGeom prst="rect">
                  <a:avLst/>
                </a:prstGeom>
                <a:blipFill rotWithShape="0">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5" name="TextBox 24">
                  <a:extLst>
                    <a:ext uri="{FF2B5EF4-FFF2-40B4-BE49-F238E27FC236}">
                      <a16:creationId xmlns:a16="http://schemas.microsoft.com/office/drawing/2014/main" id="{CBB7F3F7-2363-B9D9-3C7D-DE6775051083}"/>
                    </a:ext>
                  </a:extLst>
                </p:cNvPr>
                <p:cNvSpPr txBox="1"/>
                <p:nvPr/>
              </p:nvSpPr>
              <p:spPr>
                <a:xfrm>
                  <a:off x="3985525" y="1463116"/>
                  <a:ext cx="7874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oMath>
                    </m:oMathPara>
                  </a14:m>
                  <a:endParaRPr lang="pt-BR" dirty="0"/>
                </a:p>
              </p:txBody>
            </p:sp>
          </mc:Choice>
          <mc:Fallback xmlns="">
            <p:sp>
              <p:nvSpPr>
                <p:cNvPr id="25" name="TextBox 24"/>
                <p:cNvSpPr txBox="1">
                  <a:spLocks noRot="1" noChangeAspect="1" noMove="1" noResize="1" noEditPoints="1" noAdjustHandles="1" noChangeArrowheads="1" noChangeShapeType="1" noTextEdit="1"/>
                </p:cNvSpPr>
                <p:nvPr/>
              </p:nvSpPr>
              <p:spPr>
                <a:xfrm>
                  <a:off x="3985525" y="1463116"/>
                  <a:ext cx="787400" cy="369332"/>
                </a:xfrm>
                <a:prstGeom prst="rect">
                  <a:avLst/>
                </a:prstGeom>
                <a:blipFill rotWithShape="0">
                  <a:blip r:embed="rId5"/>
                  <a:stretch>
                    <a:fillRect/>
                  </a:stretch>
                </a:blipFill>
              </p:spPr>
              <p:txBody>
                <a:bodyPr/>
                <a:lstStyle/>
                <a:p>
                  <a:r>
                    <a:rPr lang="pt-BR">
                      <a:noFill/>
                    </a:rPr>
                    <a:t> </a:t>
                  </a:r>
                </a:p>
              </p:txBody>
            </p:sp>
          </mc:Fallback>
        </mc:AlternateContent>
        <p:cxnSp>
          <p:nvCxnSpPr>
            <p:cNvPr id="51" name="Curved Connector 28">
              <a:extLst>
                <a:ext uri="{FF2B5EF4-FFF2-40B4-BE49-F238E27FC236}">
                  <a16:creationId xmlns:a16="http://schemas.microsoft.com/office/drawing/2014/main" id="{8996FCE2-BB7A-69EA-3907-180088926964}"/>
                </a:ext>
              </a:extLst>
            </p:cNvPr>
            <p:cNvCxnSpPr>
              <a:cxnSpLocks/>
            </p:cNvCxnSpPr>
            <p:nvPr/>
          </p:nvCxnSpPr>
          <p:spPr>
            <a:xfrm rot="5400000" flipH="1" flipV="1">
              <a:off x="6244092" y="3344781"/>
              <a:ext cx="471187" cy="350954"/>
            </a:xfrm>
            <a:prstGeom prst="curved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87" name="Isosceles Triangle 18">
            <a:extLst>
              <a:ext uri="{FF2B5EF4-FFF2-40B4-BE49-F238E27FC236}">
                <a16:creationId xmlns:a16="http://schemas.microsoft.com/office/drawing/2014/main" id="{01F69C03-B1A3-B9C2-DFCE-14ACE30A642D}"/>
              </a:ext>
            </a:extLst>
          </p:cNvPr>
          <p:cNvSpPr/>
          <p:nvPr/>
        </p:nvSpPr>
        <p:spPr>
          <a:xfrm>
            <a:off x="2606112" y="2863793"/>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8" name="Isosceles Triangle 18">
            <a:extLst>
              <a:ext uri="{FF2B5EF4-FFF2-40B4-BE49-F238E27FC236}">
                <a16:creationId xmlns:a16="http://schemas.microsoft.com/office/drawing/2014/main" id="{97B1BC38-F7E9-5E53-D395-117A41411849}"/>
              </a:ext>
            </a:extLst>
          </p:cNvPr>
          <p:cNvSpPr/>
          <p:nvPr/>
        </p:nvSpPr>
        <p:spPr>
          <a:xfrm>
            <a:off x="2758512" y="3016193"/>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4" name="Rectangle 26">
                <a:extLst>
                  <a:ext uri="{FF2B5EF4-FFF2-40B4-BE49-F238E27FC236}">
                    <a16:creationId xmlns:a16="http://schemas.microsoft.com/office/drawing/2014/main" id="{9E80338F-1301-CFF8-EE01-079194E515B6}"/>
                  </a:ext>
                </a:extLst>
              </p:cNvPr>
              <p:cNvSpPr/>
              <p:nvPr/>
            </p:nvSpPr>
            <p:spPr>
              <a:xfrm>
                <a:off x="1543730" y="2477948"/>
                <a:ext cx="925446"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sz="1400" b="0" i="1" smtClean="0">
                          <a:latin typeface="Cambria Math" panose="02040503050406030204" pitchFamily="18" charset="0"/>
                        </a:rPr>
                        <m:t>𝑔</m:t>
                      </m:r>
                      <m:d>
                        <m:dPr>
                          <m:ctrlPr>
                            <a:rPr lang="pt-BR" sz="1400" b="0" i="1" smtClean="0">
                              <a:latin typeface="Cambria Math" panose="02040503050406030204" pitchFamily="18" charset="0"/>
                            </a:rPr>
                          </m:ctrlPr>
                        </m:dPr>
                        <m:e>
                          <m:r>
                            <a:rPr lang="pt-BR" sz="1400" b="1" i="1" smtClean="0">
                              <a:latin typeface="Cambria Math" panose="02040503050406030204" pitchFamily="18" charset="0"/>
                            </a:rPr>
                            <m:t>𝒙</m:t>
                          </m:r>
                        </m:e>
                      </m:d>
                      <m:r>
                        <a:rPr lang="pt-BR" sz="1400" b="0" i="1" smtClean="0">
                          <a:latin typeface="Cambria Math" panose="02040503050406030204" pitchFamily="18" charset="0"/>
                        </a:rPr>
                        <m:t>&lt;</m:t>
                      </m:r>
                      <m:r>
                        <a:rPr lang="pt-BR" sz="1400" b="0" i="1" smtClean="0">
                          <a:latin typeface="Cambria Math" panose="02040503050406030204" pitchFamily="18" charset="0"/>
                          <a:ea typeface="Cambria Math" panose="02040503050406030204" pitchFamily="18" charset="0"/>
                        </a:rPr>
                        <m:t>0</m:t>
                      </m:r>
                    </m:oMath>
                  </m:oMathPara>
                </a14:m>
                <a:endParaRPr lang="pt-BR" sz="1400" dirty="0"/>
              </a:p>
            </p:txBody>
          </p:sp>
        </mc:Choice>
        <mc:Fallback xmlns="">
          <p:sp>
            <p:nvSpPr>
              <p:cNvPr id="4" name="Rectangle 26">
                <a:extLst>
                  <a:ext uri="{FF2B5EF4-FFF2-40B4-BE49-F238E27FC236}">
                    <a16:creationId xmlns:a16="http://schemas.microsoft.com/office/drawing/2014/main" id="{9E80338F-1301-CFF8-EE01-079194E515B6}"/>
                  </a:ext>
                </a:extLst>
              </p:cNvPr>
              <p:cNvSpPr>
                <a:spLocks noRot="1" noChangeAspect="1" noMove="1" noResize="1" noEditPoints="1" noAdjustHandles="1" noChangeArrowheads="1" noChangeShapeType="1" noTextEdit="1"/>
              </p:cNvSpPr>
              <p:nvPr/>
            </p:nvSpPr>
            <p:spPr>
              <a:xfrm>
                <a:off x="1543730" y="2477948"/>
                <a:ext cx="925446" cy="307777"/>
              </a:xfrm>
              <a:prstGeom prst="rect">
                <a:avLst/>
              </a:prstGeom>
              <a:blipFill>
                <a:blip r:embed="rId6"/>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 name="Rectangle 25">
                <a:extLst>
                  <a:ext uri="{FF2B5EF4-FFF2-40B4-BE49-F238E27FC236}">
                    <a16:creationId xmlns:a16="http://schemas.microsoft.com/office/drawing/2014/main" id="{A0AAE0D9-3714-F833-78F7-35EB4146E24D}"/>
                  </a:ext>
                </a:extLst>
              </p:cNvPr>
              <p:cNvSpPr/>
              <p:nvPr/>
            </p:nvSpPr>
            <p:spPr>
              <a:xfrm>
                <a:off x="2197659" y="4180797"/>
                <a:ext cx="925446"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sz="1400" b="0" i="1" smtClean="0">
                          <a:latin typeface="Cambria Math" panose="02040503050406030204" pitchFamily="18" charset="0"/>
                        </a:rPr>
                        <m:t>𝑔</m:t>
                      </m:r>
                      <m:d>
                        <m:dPr>
                          <m:ctrlPr>
                            <a:rPr lang="pt-BR" sz="1400" b="0" i="1" smtClean="0">
                              <a:latin typeface="Cambria Math" panose="02040503050406030204" pitchFamily="18" charset="0"/>
                            </a:rPr>
                          </m:ctrlPr>
                        </m:dPr>
                        <m:e>
                          <m:r>
                            <a:rPr lang="pt-BR" sz="1400" b="1" i="1" smtClean="0">
                              <a:latin typeface="Cambria Math" panose="02040503050406030204" pitchFamily="18" charset="0"/>
                            </a:rPr>
                            <m:t>𝒙</m:t>
                          </m:r>
                        </m:e>
                      </m:d>
                      <m:r>
                        <a:rPr lang="pt-BR" sz="1400" b="0" i="1" smtClean="0">
                          <a:latin typeface="Cambria Math" panose="02040503050406030204" pitchFamily="18" charset="0"/>
                        </a:rPr>
                        <m:t>&gt;</m:t>
                      </m:r>
                      <m:r>
                        <a:rPr lang="pt-BR" sz="1400" b="0" i="1" smtClean="0">
                          <a:latin typeface="Cambria Math" panose="02040503050406030204" pitchFamily="18" charset="0"/>
                          <a:ea typeface="Cambria Math" panose="02040503050406030204" pitchFamily="18" charset="0"/>
                        </a:rPr>
                        <m:t>0</m:t>
                      </m:r>
                    </m:oMath>
                  </m:oMathPara>
                </a14:m>
                <a:endParaRPr lang="pt-BR" sz="1400" dirty="0"/>
              </a:p>
            </p:txBody>
          </p:sp>
        </mc:Choice>
        <mc:Fallback xmlns="">
          <p:sp>
            <p:nvSpPr>
              <p:cNvPr id="5" name="Rectangle 25">
                <a:extLst>
                  <a:ext uri="{FF2B5EF4-FFF2-40B4-BE49-F238E27FC236}">
                    <a16:creationId xmlns:a16="http://schemas.microsoft.com/office/drawing/2014/main" id="{A0AAE0D9-3714-F833-78F7-35EB4146E24D}"/>
                  </a:ext>
                </a:extLst>
              </p:cNvPr>
              <p:cNvSpPr>
                <a:spLocks noRot="1" noChangeAspect="1" noMove="1" noResize="1" noEditPoints="1" noAdjustHandles="1" noChangeArrowheads="1" noChangeShapeType="1" noTextEdit="1"/>
              </p:cNvSpPr>
              <p:nvPr/>
            </p:nvSpPr>
            <p:spPr>
              <a:xfrm>
                <a:off x="2197659" y="4180797"/>
                <a:ext cx="925446" cy="307777"/>
              </a:xfrm>
              <a:prstGeom prst="rect">
                <a:avLst/>
              </a:prstGeom>
              <a:blipFill>
                <a:blip r:embed="rId7"/>
                <a:stretch>
                  <a:fillRect b="-2000"/>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6" name="Rectangle 26">
                <a:extLst>
                  <a:ext uri="{FF2B5EF4-FFF2-40B4-BE49-F238E27FC236}">
                    <a16:creationId xmlns:a16="http://schemas.microsoft.com/office/drawing/2014/main" id="{38154F42-6FE8-99ED-D281-9ABF4D9B7F32}"/>
                  </a:ext>
                </a:extLst>
              </p:cNvPr>
              <p:cNvSpPr/>
              <p:nvPr/>
            </p:nvSpPr>
            <p:spPr>
              <a:xfrm>
                <a:off x="3383642" y="3641654"/>
                <a:ext cx="925446"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sz="1400" b="0" i="1" smtClean="0">
                          <a:latin typeface="Cambria Math" panose="02040503050406030204" pitchFamily="18" charset="0"/>
                        </a:rPr>
                        <m:t>𝑔</m:t>
                      </m:r>
                      <m:d>
                        <m:dPr>
                          <m:ctrlPr>
                            <a:rPr lang="pt-BR" sz="1400" b="0" i="1" smtClean="0">
                              <a:latin typeface="Cambria Math" panose="02040503050406030204" pitchFamily="18" charset="0"/>
                            </a:rPr>
                          </m:ctrlPr>
                        </m:dPr>
                        <m:e>
                          <m:r>
                            <a:rPr lang="pt-BR" sz="1400" b="1" i="1" smtClean="0">
                              <a:latin typeface="Cambria Math" panose="02040503050406030204" pitchFamily="18" charset="0"/>
                            </a:rPr>
                            <m:t>𝒙</m:t>
                          </m:r>
                        </m:e>
                      </m:d>
                      <m:r>
                        <a:rPr lang="pt-BR" sz="1400" b="0" i="1" smtClean="0">
                          <a:latin typeface="Cambria Math" panose="02040503050406030204" pitchFamily="18" charset="0"/>
                        </a:rPr>
                        <m:t>=</m:t>
                      </m:r>
                      <m:r>
                        <a:rPr lang="pt-BR" sz="1400" b="0" i="1" smtClean="0">
                          <a:latin typeface="Cambria Math" panose="02040503050406030204" pitchFamily="18" charset="0"/>
                          <a:ea typeface="Cambria Math" panose="02040503050406030204" pitchFamily="18" charset="0"/>
                        </a:rPr>
                        <m:t>0</m:t>
                      </m:r>
                    </m:oMath>
                  </m:oMathPara>
                </a14:m>
                <a:endParaRPr lang="pt-BR" sz="1400" dirty="0"/>
              </a:p>
            </p:txBody>
          </p:sp>
        </mc:Choice>
        <mc:Fallback xmlns="">
          <p:sp>
            <p:nvSpPr>
              <p:cNvPr id="6" name="Rectangle 26">
                <a:extLst>
                  <a:ext uri="{FF2B5EF4-FFF2-40B4-BE49-F238E27FC236}">
                    <a16:creationId xmlns:a16="http://schemas.microsoft.com/office/drawing/2014/main" id="{38154F42-6FE8-99ED-D281-9ABF4D9B7F32}"/>
                  </a:ext>
                </a:extLst>
              </p:cNvPr>
              <p:cNvSpPr>
                <a:spLocks noRot="1" noChangeAspect="1" noMove="1" noResize="1" noEditPoints="1" noAdjustHandles="1" noChangeArrowheads="1" noChangeShapeType="1" noTextEdit="1"/>
              </p:cNvSpPr>
              <p:nvPr/>
            </p:nvSpPr>
            <p:spPr>
              <a:xfrm>
                <a:off x="3383642" y="3641654"/>
                <a:ext cx="925446" cy="307777"/>
              </a:xfrm>
              <a:prstGeom prst="rect">
                <a:avLst/>
              </a:prstGeom>
              <a:blipFill>
                <a:blip r:embed="rId8"/>
                <a:stretch>
                  <a:fillRect/>
                </a:stretch>
              </a:blipFill>
            </p:spPr>
            <p:txBody>
              <a:bodyPr/>
              <a:lstStyle/>
              <a:p>
                <a:r>
                  <a:rPr lang="pt-BR">
                    <a:noFill/>
                  </a:rPr>
                  <a:t> </a:t>
                </a:r>
              </a:p>
            </p:txBody>
          </p:sp>
        </mc:Fallback>
      </mc:AlternateContent>
      <p:sp>
        <p:nvSpPr>
          <p:cNvPr id="8" name="CaixaDeTexto 7">
            <a:extLst>
              <a:ext uri="{FF2B5EF4-FFF2-40B4-BE49-F238E27FC236}">
                <a16:creationId xmlns:a16="http://schemas.microsoft.com/office/drawing/2014/main" id="{ED6A7A02-9992-2B29-93DA-8CBBB8EC530B}"/>
              </a:ext>
            </a:extLst>
          </p:cNvPr>
          <p:cNvSpPr txBox="1"/>
          <p:nvPr/>
        </p:nvSpPr>
        <p:spPr>
          <a:xfrm>
            <a:off x="1556667" y="4820522"/>
            <a:ext cx="3231075" cy="369332"/>
          </a:xfrm>
          <a:prstGeom prst="rect">
            <a:avLst/>
          </a:prstGeom>
          <a:noFill/>
        </p:spPr>
        <p:txBody>
          <a:bodyPr wrap="square" rtlCol="0">
            <a:spAutoFit/>
          </a:bodyPr>
          <a:lstStyle/>
          <a:p>
            <a:r>
              <a:rPr lang="pt-BR" dirty="0"/>
              <a:t>Classe 0 (Classe negativa)</a:t>
            </a:r>
          </a:p>
        </p:txBody>
      </p:sp>
      <p:sp>
        <p:nvSpPr>
          <p:cNvPr id="9" name="CaixaDeTexto 8">
            <a:extLst>
              <a:ext uri="{FF2B5EF4-FFF2-40B4-BE49-F238E27FC236}">
                <a16:creationId xmlns:a16="http://schemas.microsoft.com/office/drawing/2014/main" id="{D89B835E-5813-CDE9-D954-3A6F77D71650}"/>
              </a:ext>
            </a:extLst>
          </p:cNvPr>
          <p:cNvSpPr txBox="1"/>
          <p:nvPr/>
        </p:nvSpPr>
        <p:spPr>
          <a:xfrm>
            <a:off x="1556668" y="5134863"/>
            <a:ext cx="2972316" cy="369332"/>
          </a:xfrm>
          <a:prstGeom prst="rect">
            <a:avLst/>
          </a:prstGeom>
          <a:noFill/>
        </p:spPr>
        <p:txBody>
          <a:bodyPr wrap="square" rtlCol="0">
            <a:spAutoFit/>
          </a:bodyPr>
          <a:lstStyle/>
          <a:p>
            <a:r>
              <a:rPr lang="pt-BR" dirty="0"/>
              <a:t>Classe 1 (Classe positiva)</a:t>
            </a:r>
          </a:p>
        </p:txBody>
      </p:sp>
      <p:sp>
        <p:nvSpPr>
          <p:cNvPr id="10" name="Isosceles Triangle 18">
            <a:extLst>
              <a:ext uri="{FF2B5EF4-FFF2-40B4-BE49-F238E27FC236}">
                <a16:creationId xmlns:a16="http://schemas.microsoft.com/office/drawing/2014/main" id="{453C6C80-D654-2FC3-9B2E-D85A2878A314}"/>
              </a:ext>
            </a:extLst>
          </p:cNvPr>
          <p:cNvSpPr/>
          <p:nvPr/>
        </p:nvSpPr>
        <p:spPr>
          <a:xfrm>
            <a:off x="1440092" y="4895143"/>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Oval 11">
            <a:extLst>
              <a:ext uri="{FF2B5EF4-FFF2-40B4-BE49-F238E27FC236}">
                <a16:creationId xmlns:a16="http://schemas.microsoft.com/office/drawing/2014/main" id="{57BBCD54-FB46-A9AD-6980-387D04FB1FBC}"/>
              </a:ext>
            </a:extLst>
          </p:cNvPr>
          <p:cNvSpPr/>
          <p:nvPr/>
        </p:nvSpPr>
        <p:spPr>
          <a:xfrm>
            <a:off x="1433384" y="5256226"/>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18867814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0EC6F17-D937-6F98-FBB8-84DDFFC08586}"/>
              </a:ext>
            </a:extLst>
          </p:cNvPr>
          <p:cNvSpPr>
            <a:spLocks noGrp="1"/>
          </p:cNvSpPr>
          <p:nvPr>
            <p:ph type="title"/>
          </p:nvPr>
        </p:nvSpPr>
        <p:spPr/>
        <p:txBody>
          <a:bodyPr/>
          <a:lstStyle/>
          <a:p>
            <a:r>
              <a:rPr lang="pt-BR" dirty="0"/>
              <a:t>Classificação com neurônios</a:t>
            </a:r>
          </a:p>
        </p:txBody>
      </p:sp>
      <mc:AlternateContent xmlns:mc="http://schemas.openxmlformats.org/markup-compatibility/2006" xmlns:a14="http://schemas.microsoft.com/office/drawing/2010/main">
        <mc:Choice Requires="a14">
          <p:sp>
            <p:nvSpPr>
              <p:cNvPr id="50" name="Espaço Reservado para Conteúdo 2">
                <a:extLst>
                  <a:ext uri="{FF2B5EF4-FFF2-40B4-BE49-F238E27FC236}">
                    <a16:creationId xmlns:a16="http://schemas.microsoft.com/office/drawing/2014/main" id="{597A890C-2CD6-1984-4281-EE7140ACED32}"/>
                  </a:ext>
                </a:extLst>
              </p:cNvPr>
              <p:cNvSpPr>
                <a:spLocks noGrp="1"/>
              </p:cNvSpPr>
              <p:nvPr>
                <p:ph idx="1"/>
              </p:nvPr>
            </p:nvSpPr>
            <p:spPr>
              <a:xfrm>
                <a:off x="6001682" y="1825624"/>
                <a:ext cx="6085543" cy="5032375"/>
              </a:xfrm>
            </p:spPr>
            <p:txBody>
              <a:bodyPr>
                <a:normAutofit/>
              </a:bodyPr>
              <a:lstStyle/>
              <a:p>
                <a:r>
                  <a:rPr lang="pt-BR" dirty="0"/>
                  <a:t>Quanto </a:t>
                </a:r>
                <a:r>
                  <a:rPr lang="pt-BR" b="1" i="1" dirty="0">
                    <a:solidFill>
                      <a:srgbClr val="00B050"/>
                    </a:solidFill>
                  </a:rPr>
                  <a:t>mais distante </a:t>
                </a:r>
                <a:r>
                  <a:rPr lang="pt-BR" dirty="0"/>
                  <a:t>de </a:t>
                </a:r>
                <a14:m>
                  <m:oMath xmlns:m="http://schemas.openxmlformats.org/officeDocument/2006/math">
                    <m:r>
                      <a:rPr lang="pt-BR" b="0" i="1" smtClean="0">
                        <a:latin typeface="Cambria Math" panose="02040503050406030204" pitchFamily="18" charset="0"/>
                      </a:rPr>
                      <m:t>𝑔</m:t>
                    </m:r>
                    <m:d>
                      <m:dPr>
                        <m:ctrlPr>
                          <a:rPr lang="pt-BR" b="0" i="1" smtClean="0">
                            <a:latin typeface="Cambria Math" panose="02040503050406030204" pitchFamily="18" charset="0"/>
                          </a:rPr>
                        </m:ctrlPr>
                      </m:dPr>
                      <m:e>
                        <m:r>
                          <a:rPr lang="pt-BR" b="1" i="1" smtClean="0">
                            <a:latin typeface="Cambria Math" panose="02040503050406030204" pitchFamily="18" charset="0"/>
                          </a:rPr>
                          <m:t>𝒙</m:t>
                        </m:r>
                      </m:e>
                    </m:d>
                  </m:oMath>
                </a14:m>
                <a:r>
                  <a:rPr lang="pt-BR" dirty="0"/>
                  <a:t> estiver </a:t>
                </a:r>
                <a14:m>
                  <m:oMath xmlns:m="http://schemas.openxmlformats.org/officeDocument/2006/math">
                    <m:r>
                      <a:rPr lang="pt-BR" b="1" i="1">
                        <a:latin typeface="Cambria Math" panose="02040503050406030204" pitchFamily="18" charset="0"/>
                      </a:rPr>
                      <m:t>𝒙</m:t>
                    </m:r>
                  </m:oMath>
                </a14:m>
                <a:r>
                  <a:rPr lang="pt-BR" dirty="0"/>
                  <a:t>, </a:t>
                </a:r>
                <a:r>
                  <a:rPr lang="pt-BR" b="1" i="1" dirty="0">
                    <a:solidFill>
                      <a:srgbClr val="00B050"/>
                    </a:solidFill>
                  </a:rPr>
                  <a:t>maior será a probabilidade dele pertencer a uma das duas classes</a:t>
                </a:r>
                <a:r>
                  <a:rPr lang="pt-BR" dirty="0"/>
                  <a:t>.</a:t>
                </a:r>
              </a:p>
              <a:p>
                <a:r>
                  <a:rPr lang="pt-BR" dirty="0"/>
                  <a:t>O </a:t>
                </a:r>
                <a:r>
                  <a:rPr lang="pt-BR" b="1" i="1" dirty="0">
                    <a:solidFill>
                      <a:srgbClr val="00B050"/>
                    </a:solidFill>
                  </a:rPr>
                  <a:t>objetivo</a:t>
                </a:r>
                <a:r>
                  <a:rPr lang="pt-BR" dirty="0"/>
                  <a:t> do treinamento do classificador é </a:t>
                </a:r>
                <a:r>
                  <a:rPr lang="pt-BR" b="1" i="1" dirty="0">
                    <a:solidFill>
                      <a:srgbClr val="00B050"/>
                    </a:solidFill>
                  </a:rPr>
                  <a:t>encontrar os pesos </a:t>
                </a:r>
                <a:r>
                  <a:rPr lang="pt-BR" dirty="0"/>
                  <a:t>de </a:t>
                </a:r>
                <a14:m>
                  <m:oMath xmlns:m="http://schemas.openxmlformats.org/officeDocument/2006/math">
                    <m:r>
                      <a:rPr lang="pt-BR" sz="2800" b="0" i="1" smtClean="0">
                        <a:latin typeface="Cambria Math" panose="02040503050406030204" pitchFamily="18" charset="0"/>
                      </a:rPr>
                      <m:t>𝑔</m:t>
                    </m:r>
                    <m:d>
                      <m:dPr>
                        <m:ctrlPr>
                          <a:rPr lang="pt-BR" sz="2800" b="0" i="1" smtClean="0">
                            <a:latin typeface="Cambria Math" panose="02040503050406030204" pitchFamily="18" charset="0"/>
                          </a:rPr>
                        </m:ctrlPr>
                      </m:dPr>
                      <m:e>
                        <m:r>
                          <a:rPr lang="pt-BR" sz="2800" b="1" i="1" smtClean="0">
                            <a:latin typeface="Cambria Math" panose="02040503050406030204" pitchFamily="18" charset="0"/>
                          </a:rPr>
                          <m:t>𝒙</m:t>
                        </m:r>
                      </m:e>
                    </m:d>
                  </m:oMath>
                </a14:m>
                <a:r>
                  <a:rPr lang="pt-BR" dirty="0"/>
                  <a:t> de forma que as </a:t>
                </a:r>
                <a:r>
                  <a:rPr lang="pt-BR" b="1" i="1" dirty="0">
                    <a:solidFill>
                      <a:srgbClr val="7030A0"/>
                    </a:solidFill>
                  </a:rPr>
                  <a:t>classes sejam separadas da melhor forma possível</a:t>
                </a:r>
                <a:r>
                  <a:rPr lang="pt-BR" dirty="0"/>
                  <a:t>.</a:t>
                </a:r>
              </a:p>
              <a:p>
                <a:r>
                  <a:rPr lang="pt-BR" dirty="0"/>
                  <a:t>Ou seja, assim como na regressão, </a:t>
                </a:r>
                <a:r>
                  <a:rPr lang="pt-BR" b="1" i="1" dirty="0">
                    <a:solidFill>
                      <a:srgbClr val="7030A0"/>
                    </a:solidFill>
                  </a:rPr>
                  <a:t>minimizar uma função de erro</a:t>
                </a:r>
                <a:r>
                  <a:rPr lang="pt-BR" dirty="0"/>
                  <a:t>.</a:t>
                </a:r>
              </a:p>
            </p:txBody>
          </p:sp>
        </mc:Choice>
        <mc:Fallback xmlns="">
          <p:sp>
            <p:nvSpPr>
              <p:cNvPr id="50" name="Espaço Reservado para Conteúdo 2">
                <a:extLst>
                  <a:ext uri="{FF2B5EF4-FFF2-40B4-BE49-F238E27FC236}">
                    <a16:creationId xmlns:a16="http://schemas.microsoft.com/office/drawing/2014/main" id="{597A890C-2CD6-1984-4281-EE7140ACED32}"/>
                  </a:ext>
                </a:extLst>
              </p:cNvPr>
              <p:cNvSpPr>
                <a:spLocks noGrp="1" noRot="1" noChangeAspect="1" noMove="1" noResize="1" noEditPoints="1" noAdjustHandles="1" noChangeArrowheads="1" noChangeShapeType="1" noTextEdit="1"/>
              </p:cNvSpPr>
              <p:nvPr>
                <p:ph idx="1"/>
              </p:nvPr>
            </p:nvSpPr>
            <p:spPr>
              <a:xfrm>
                <a:off x="6001682" y="1825624"/>
                <a:ext cx="6085543" cy="5032375"/>
              </a:xfrm>
              <a:blipFill>
                <a:blip r:embed="rId3"/>
                <a:stretch>
                  <a:fillRect l="-1804" t="-1937"/>
                </a:stretch>
              </a:blipFill>
            </p:spPr>
            <p:txBody>
              <a:bodyPr/>
              <a:lstStyle/>
              <a:p>
                <a:r>
                  <a:rPr lang="pt-BR">
                    <a:noFill/>
                  </a:rPr>
                  <a:t> </a:t>
                </a:r>
              </a:p>
            </p:txBody>
          </p:sp>
        </mc:Fallback>
      </mc:AlternateContent>
      <p:grpSp>
        <p:nvGrpSpPr>
          <p:cNvPr id="7" name="Group 29">
            <a:extLst>
              <a:ext uri="{FF2B5EF4-FFF2-40B4-BE49-F238E27FC236}">
                <a16:creationId xmlns:a16="http://schemas.microsoft.com/office/drawing/2014/main" id="{FE9D8AF1-891E-5008-86B5-888CCF851EC0}"/>
              </a:ext>
            </a:extLst>
          </p:cNvPr>
          <p:cNvGrpSpPr/>
          <p:nvPr/>
        </p:nvGrpSpPr>
        <p:grpSpPr>
          <a:xfrm>
            <a:off x="1046909" y="2127883"/>
            <a:ext cx="3740834" cy="2602233"/>
            <a:chOff x="3985525" y="1463116"/>
            <a:chExt cx="3740834" cy="2602233"/>
          </a:xfrm>
        </p:grpSpPr>
        <p:cxnSp>
          <p:nvCxnSpPr>
            <p:cNvPr id="12" name="Straight Arrow Connector 3">
              <a:extLst>
                <a:ext uri="{FF2B5EF4-FFF2-40B4-BE49-F238E27FC236}">
                  <a16:creationId xmlns:a16="http://schemas.microsoft.com/office/drawing/2014/main" id="{C2813AA7-7D02-E30F-840A-E9CCB4FB24A2}"/>
                </a:ext>
              </a:extLst>
            </p:cNvPr>
            <p:cNvCxnSpPr/>
            <p:nvPr/>
          </p:nvCxnSpPr>
          <p:spPr>
            <a:xfrm flipV="1">
              <a:off x="4379225" y="1852013"/>
              <a:ext cx="0" cy="200910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4">
              <a:extLst>
                <a:ext uri="{FF2B5EF4-FFF2-40B4-BE49-F238E27FC236}">
                  <a16:creationId xmlns:a16="http://schemas.microsoft.com/office/drawing/2014/main" id="{C35F9E1C-05A4-7A34-2291-55E295FFD9CA}"/>
                </a:ext>
              </a:extLst>
            </p:cNvPr>
            <p:cNvCxnSpPr/>
            <p:nvPr/>
          </p:nvCxnSpPr>
          <p:spPr>
            <a:xfrm>
              <a:off x="4366525" y="3861117"/>
              <a:ext cx="27720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Oval 5">
              <a:extLst>
                <a:ext uri="{FF2B5EF4-FFF2-40B4-BE49-F238E27FC236}">
                  <a16:creationId xmlns:a16="http://schemas.microsoft.com/office/drawing/2014/main" id="{A6E2FF8C-6349-7682-3A4B-93B8D6C0A691}"/>
                </a:ext>
              </a:extLst>
            </p:cNvPr>
            <p:cNvSpPr/>
            <p:nvPr/>
          </p:nvSpPr>
          <p:spPr>
            <a:xfrm>
              <a:off x="4646532" y="3408603"/>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 name="Isosceles Triangle 6">
              <a:extLst>
                <a:ext uri="{FF2B5EF4-FFF2-40B4-BE49-F238E27FC236}">
                  <a16:creationId xmlns:a16="http://schemas.microsoft.com/office/drawing/2014/main" id="{F52A0E53-5506-6F34-D5BB-180ADABFE4C0}"/>
                </a:ext>
              </a:extLst>
            </p:cNvPr>
            <p:cNvSpPr/>
            <p:nvPr/>
          </p:nvSpPr>
          <p:spPr>
            <a:xfrm>
              <a:off x="5701241" y="2211726"/>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6" name="Straight Connector 7">
              <a:extLst>
                <a:ext uri="{FF2B5EF4-FFF2-40B4-BE49-F238E27FC236}">
                  <a16:creationId xmlns:a16="http://schemas.microsoft.com/office/drawing/2014/main" id="{31BE28B1-8B6D-3C18-3731-8604F1725820}"/>
                </a:ext>
              </a:extLst>
            </p:cNvPr>
            <p:cNvCxnSpPr/>
            <p:nvPr/>
          </p:nvCxnSpPr>
          <p:spPr>
            <a:xfrm>
              <a:off x="4378008" y="2052975"/>
              <a:ext cx="1929023" cy="1784267"/>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8" name="Oval 8">
              <a:extLst>
                <a:ext uri="{FF2B5EF4-FFF2-40B4-BE49-F238E27FC236}">
                  <a16:creationId xmlns:a16="http://schemas.microsoft.com/office/drawing/2014/main" id="{E2FFA84B-6D98-9063-DE2A-F4941E4E892F}"/>
                </a:ext>
              </a:extLst>
            </p:cNvPr>
            <p:cNvSpPr/>
            <p:nvPr/>
          </p:nvSpPr>
          <p:spPr>
            <a:xfrm>
              <a:off x="4573149" y="3134479"/>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 name="Oval 9">
              <a:extLst>
                <a:ext uri="{FF2B5EF4-FFF2-40B4-BE49-F238E27FC236}">
                  <a16:creationId xmlns:a16="http://schemas.microsoft.com/office/drawing/2014/main" id="{DF65FD9B-3F3A-2E28-D88E-CC6BA35FBB14}"/>
                </a:ext>
              </a:extLst>
            </p:cNvPr>
            <p:cNvSpPr/>
            <p:nvPr/>
          </p:nvSpPr>
          <p:spPr>
            <a:xfrm>
              <a:off x="4875354" y="3211752"/>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0" name="Oval 10">
              <a:extLst>
                <a:ext uri="{FF2B5EF4-FFF2-40B4-BE49-F238E27FC236}">
                  <a16:creationId xmlns:a16="http://schemas.microsoft.com/office/drawing/2014/main" id="{F9D532B0-DB02-7987-7CE6-4CAED86AEC27}"/>
                </a:ext>
              </a:extLst>
            </p:cNvPr>
            <p:cNvSpPr/>
            <p:nvPr/>
          </p:nvSpPr>
          <p:spPr>
            <a:xfrm>
              <a:off x="5095502" y="3400018"/>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 name="Oval 11">
              <a:extLst>
                <a:ext uri="{FF2B5EF4-FFF2-40B4-BE49-F238E27FC236}">
                  <a16:creationId xmlns:a16="http://schemas.microsoft.com/office/drawing/2014/main" id="{47CFF5B1-7598-9829-34A8-8AB370446812}"/>
                </a:ext>
              </a:extLst>
            </p:cNvPr>
            <p:cNvSpPr/>
            <p:nvPr/>
          </p:nvSpPr>
          <p:spPr>
            <a:xfrm>
              <a:off x="4896639" y="3524960"/>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4" name="Oval 12">
              <a:extLst>
                <a:ext uri="{FF2B5EF4-FFF2-40B4-BE49-F238E27FC236}">
                  <a16:creationId xmlns:a16="http://schemas.microsoft.com/office/drawing/2014/main" id="{10CE4528-7032-21E0-6F73-7661A3D32774}"/>
                </a:ext>
              </a:extLst>
            </p:cNvPr>
            <p:cNvSpPr/>
            <p:nvPr/>
          </p:nvSpPr>
          <p:spPr>
            <a:xfrm>
              <a:off x="4731982" y="2881373"/>
              <a:ext cx="152400"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5" name="Oval 13">
              <a:extLst>
                <a:ext uri="{FF2B5EF4-FFF2-40B4-BE49-F238E27FC236}">
                  <a16:creationId xmlns:a16="http://schemas.microsoft.com/office/drawing/2014/main" id="{1602996F-686A-A242-7F49-55D9BA046386}"/>
                </a:ext>
              </a:extLst>
            </p:cNvPr>
            <p:cNvSpPr/>
            <p:nvPr/>
          </p:nvSpPr>
          <p:spPr>
            <a:xfrm>
              <a:off x="5037497" y="2950061"/>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4" name="Isosceles Triangle 14">
              <a:extLst>
                <a:ext uri="{FF2B5EF4-FFF2-40B4-BE49-F238E27FC236}">
                  <a16:creationId xmlns:a16="http://schemas.microsoft.com/office/drawing/2014/main" id="{7B82CE5B-18E1-2247-E1C0-1846A0C19E31}"/>
                </a:ext>
              </a:extLst>
            </p:cNvPr>
            <p:cNvSpPr/>
            <p:nvPr/>
          </p:nvSpPr>
          <p:spPr>
            <a:xfrm>
              <a:off x="5853641" y="2364126"/>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2" name="Isosceles Triangle 15">
              <a:extLst>
                <a:ext uri="{FF2B5EF4-FFF2-40B4-BE49-F238E27FC236}">
                  <a16:creationId xmlns:a16="http://schemas.microsoft.com/office/drawing/2014/main" id="{B713EB23-8055-A91F-5D95-A95030F83222}"/>
                </a:ext>
              </a:extLst>
            </p:cNvPr>
            <p:cNvSpPr/>
            <p:nvPr/>
          </p:nvSpPr>
          <p:spPr>
            <a:xfrm>
              <a:off x="5567891" y="2446676"/>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3" name="Isosceles Triangle 16">
              <a:extLst>
                <a:ext uri="{FF2B5EF4-FFF2-40B4-BE49-F238E27FC236}">
                  <a16:creationId xmlns:a16="http://schemas.microsoft.com/office/drawing/2014/main" id="{103B3159-DD48-252B-30B2-E7E6FB409615}"/>
                </a:ext>
              </a:extLst>
            </p:cNvPr>
            <p:cNvSpPr/>
            <p:nvPr/>
          </p:nvSpPr>
          <p:spPr>
            <a:xfrm>
              <a:off x="5786966" y="2685829"/>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6" name="Isosceles Triangle 17">
              <a:extLst>
                <a:ext uri="{FF2B5EF4-FFF2-40B4-BE49-F238E27FC236}">
                  <a16:creationId xmlns:a16="http://schemas.microsoft.com/office/drawing/2014/main" id="{49060444-F2C8-79F7-ECF0-A4250727B96D}"/>
                </a:ext>
              </a:extLst>
            </p:cNvPr>
            <p:cNvSpPr/>
            <p:nvPr/>
          </p:nvSpPr>
          <p:spPr>
            <a:xfrm>
              <a:off x="5139397" y="2261453"/>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7" name="Isosceles Triangle 18">
              <a:extLst>
                <a:ext uri="{FF2B5EF4-FFF2-40B4-BE49-F238E27FC236}">
                  <a16:creationId xmlns:a16="http://schemas.microsoft.com/office/drawing/2014/main" id="{E9E550AA-1AD1-1BF8-F980-9A083254ACDA}"/>
                </a:ext>
              </a:extLst>
            </p:cNvPr>
            <p:cNvSpPr/>
            <p:nvPr/>
          </p:nvSpPr>
          <p:spPr>
            <a:xfrm>
              <a:off x="5392328" y="2046626"/>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8" name="Isosceles Triangle 19">
              <a:extLst>
                <a:ext uri="{FF2B5EF4-FFF2-40B4-BE49-F238E27FC236}">
                  <a16:creationId xmlns:a16="http://schemas.microsoft.com/office/drawing/2014/main" id="{D3774934-0E40-580E-046E-280A217E43FC}"/>
                </a:ext>
              </a:extLst>
            </p:cNvPr>
            <p:cNvSpPr/>
            <p:nvPr/>
          </p:nvSpPr>
          <p:spPr>
            <a:xfrm>
              <a:off x="5305485" y="2520729"/>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9" name="Isosceles Triangle 20">
              <a:extLst>
                <a:ext uri="{FF2B5EF4-FFF2-40B4-BE49-F238E27FC236}">
                  <a16:creationId xmlns:a16="http://schemas.microsoft.com/office/drawing/2014/main" id="{FDB35DC4-87D1-1130-3174-A92DD43F1FF6}"/>
                </a:ext>
              </a:extLst>
            </p:cNvPr>
            <p:cNvSpPr/>
            <p:nvPr/>
          </p:nvSpPr>
          <p:spPr>
            <a:xfrm>
              <a:off x="6006041" y="2516526"/>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52" name="TextBox 23">
                  <a:extLst>
                    <a:ext uri="{FF2B5EF4-FFF2-40B4-BE49-F238E27FC236}">
                      <a16:creationId xmlns:a16="http://schemas.microsoft.com/office/drawing/2014/main" id="{90D1E038-F9AA-0CDB-7C46-298D5F82AC5D}"/>
                    </a:ext>
                  </a:extLst>
                </p:cNvPr>
                <p:cNvSpPr txBox="1"/>
                <p:nvPr/>
              </p:nvSpPr>
              <p:spPr>
                <a:xfrm>
                  <a:off x="6938959" y="3696017"/>
                  <a:ext cx="7874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oMath>
                    </m:oMathPara>
                  </a14:m>
                  <a:endParaRPr lang="pt-BR" dirty="0"/>
                </a:p>
              </p:txBody>
            </p:sp>
          </mc:Choice>
          <mc:Fallback xmlns="">
            <p:sp>
              <p:nvSpPr>
                <p:cNvPr id="24" name="TextBox 23"/>
                <p:cNvSpPr txBox="1">
                  <a:spLocks noRot="1" noChangeAspect="1" noMove="1" noResize="1" noEditPoints="1" noAdjustHandles="1" noChangeArrowheads="1" noChangeShapeType="1" noTextEdit="1"/>
                </p:cNvSpPr>
                <p:nvPr/>
              </p:nvSpPr>
              <p:spPr>
                <a:xfrm>
                  <a:off x="6938959" y="3696017"/>
                  <a:ext cx="787400" cy="369332"/>
                </a:xfrm>
                <a:prstGeom prst="rect">
                  <a:avLst/>
                </a:prstGeom>
                <a:blipFill rotWithShape="0">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3" name="TextBox 24">
                  <a:extLst>
                    <a:ext uri="{FF2B5EF4-FFF2-40B4-BE49-F238E27FC236}">
                      <a16:creationId xmlns:a16="http://schemas.microsoft.com/office/drawing/2014/main" id="{A1C5FA99-A67E-D0EE-FA32-521677796A26}"/>
                    </a:ext>
                  </a:extLst>
                </p:cNvPr>
                <p:cNvSpPr txBox="1"/>
                <p:nvPr/>
              </p:nvSpPr>
              <p:spPr>
                <a:xfrm>
                  <a:off x="3985525" y="1463116"/>
                  <a:ext cx="7874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oMath>
                    </m:oMathPara>
                  </a14:m>
                  <a:endParaRPr lang="pt-BR" dirty="0"/>
                </a:p>
              </p:txBody>
            </p:sp>
          </mc:Choice>
          <mc:Fallback xmlns="">
            <p:sp>
              <p:nvSpPr>
                <p:cNvPr id="25" name="TextBox 24"/>
                <p:cNvSpPr txBox="1">
                  <a:spLocks noRot="1" noChangeAspect="1" noMove="1" noResize="1" noEditPoints="1" noAdjustHandles="1" noChangeArrowheads="1" noChangeShapeType="1" noTextEdit="1"/>
                </p:cNvSpPr>
                <p:nvPr/>
              </p:nvSpPr>
              <p:spPr>
                <a:xfrm>
                  <a:off x="3985525" y="1463116"/>
                  <a:ext cx="787400" cy="369332"/>
                </a:xfrm>
                <a:prstGeom prst="rect">
                  <a:avLst/>
                </a:prstGeom>
                <a:blipFill rotWithShape="0">
                  <a:blip r:embed="rId5"/>
                  <a:stretch>
                    <a:fillRect/>
                  </a:stretch>
                </a:blipFill>
              </p:spPr>
              <p:txBody>
                <a:bodyPr/>
                <a:lstStyle/>
                <a:p>
                  <a:r>
                    <a:rPr lang="pt-BR">
                      <a:noFill/>
                    </a:rPr>
                    <a:t> </a:t>
                  </a:r>
                </a:p>
              </p:txBody>
            </p:sp>
          </mc:Fallback>
        </mc:AlternateContent>
        <p:cxnSp>
          <p:nvCxnSpPr>
            <p:cNvPr id="54" name="Curved Connector 28">
              <a:extLst>
                <a:ext uri="{FF2B5EF4-FFF2-40B4-BE49-F238E27FC236}">
                  <a16:creationId xmlns:a16="http://schemas.microsoft.com/office/drawing/2014/main" id="{9C614912-F497-8D0A-5851-D62D976FA424}"/>
                </a:ext>
              </a:extLst>
            </p:cNvPr>
            <p:cNvCxnSpPr>
              <a:cxnSpLocks/>
            </p:cNvCxnSpPr>
            <p:nvPr/>
          </p:nvCxnSpPr>
          <p:spPr>
            <a:xfrm rot="5400000" flipH="1" flipV="1">
              <a:off x="6244092" y="3344781"/>
              <a:ext cx="471187" cy="350954"/>
            </a:xfrm>
            <a:prstGeom prst="curved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55" name="Isosceles Triangle 18">
            <a:extLst>
              <a:ext uri="{FF2B5EF4-FFF2-40B4-BE49-F238E27FC236}">
                <a16:creationId xmlns:a16="http://schemas.microsoft.com/office/drawing/2014/main" id="{1A890CBA-8E7F-C501-F5E0-BD6B2FFD43B9}"/>
              </a:ext>
            </a:extLst>
          </p:cNvPr>
          <p:cNvSpPr/>
          <p:nvPr/>
        </p:nvSpPr>
        <p:spPr>
          <a:xfrm>
            <a:off x="2606112" y="2863793"/>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6" name="Isosceles Triangle 18">
            <a:extLst>
              <a:ext uri="{FF2B5EF4-FFF2-40B4-BE49-F238E27FC236}">
                <a16:creationId xmlns:a16="http://schemas.microsoft.com/office/drawing/2014/main" id="{E36A670C-397D-89C8-E611-EE4F137DF7C9}"/>
              </a:ext>
            </a:extLst>
          </p:cNvPr>
          <p:cNvSpPr/>
          <p:nvPr/>
        </p:nvSpPr>
        <p:spPr>
          <a:xfrm>
            <a:off x="2758512" y="3016193"/>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57" name="Rectangle 26">
                <a:extLst>
                  <a:ext uri="{FF2B5EF4-FFF2-40B4-BE49-F238E27FC236}">
                    <a16:creationId xmlns:a16="http://schemas.microsoft.com/office/drawing/2014/main" id="{420FFF45-9277-8AB3-14A5-A3E3DB630E6F}"/>
                  </a:ext>
                </a:extLst>
              </p:cNvPr>
              <p:cNvSpPr/>
              <p:nvPr/>
            </p:nvSpPr>
            <p:spPr>
              <a:xfrm>
                <a:off x="1543730" y="2477948"/>
                <a:ext cx="925446"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sz="1400" b="0" i="1" smtClean="0">
                          <a:latin typeface="Cambria Math" panose="02040503050406030204" pitchFamily="18" charset="0"/>
                        </a:rPr>
                        <m:t>𝑔</m:t>
                      </m:r>
                      <m:d>
                        <m:dPr>
                          <m:ctrlPr>
                            <a:rPr lang="pt-BR" sz="1400" b="0" i="1" smtClean="0">
                              <a:latin typeface="Cambria Math" panose="02040503050406030204" pitchFamily="18" charset="0"/>
                            </a:rPr>
                          </m:ctrlPr>
                        </m:dPr>
                        <m:e>
                          <m:r>
                            <a:rPr lang="pt-BR" sz="1400" b="1" i="1" smtClean="0">
                              <a:latin typeface="Cambria Math" panose="02040503050406030204" pitchFamily="18" charset="0"/>
                            </a:rPr>
                            <m:t>𝒙</m:t>
                          </m:r>
                        </m:e>
                      </m:d>
                      <m:r>
                        <a:rPr lang="pt-BR" sz="1400" b="0" i="1" smtClean="0">
                          <a:latin typeface="Cambria Math" panose="02040503050406030204" pitchFamily="18" charset="0"/>
                        </a:rPr>
                        <m:t>&lt;</m:t>
                      </m:r>
                      <m:r>
                        <a:rPr lang="pt-BR" sz="1400" b="0" i="1" smtClean="0">
                          <a:latin typeface="Cambria Math" panose="02040503050406030204" pitchFamily="18" charset="0"/>
                          <a:ea typeface="Cambria Math" panose="02040503050406030204" pitchFamily="18" charset="0"/>
                        </a:rPr>
                        <m:t>0</m:t>
                      </m:r>
                    </m:oMath>
                  </m:oMathPara>
                </a14:m>
                <a:endParaRPr lang="pt-BR" sz="1400" dirty="0"/>
              </a:p>
            </p:txBody>
          </p:sp>
        </mc:Choice>
        <mc:Fallback xmlns="">
          <p:sp>
            <p:nvSpPr>
              <p:cNvPr id="57" name="Rectangle 26">
                <a:extLst>
                  <a:ext uri="{FF2B5EF4-FFF2-40B4-BE49-F238E27FC236}">
                    <a16:creationId xmlns:a16="http://schemas.microsoft.com/office/drawing/2014/main" id="{420FFF45-9277-8AB3-14A5-A3E3DB630E6F}"/>
                  </a:ext>
                </a:extLst>
              </p:cNvPr>
              <p:cNvSpPr>
                <a:spLocks noRot="1" noChangeAspect="1" noMove="1" noResize="1" noEditPoints="1" noAdjustHandles="1" noChangeArrowheads="1" noChangeShapeType="1" noTextEdit="1"/>
              </p:cNvSpPr>
              <p:nvPr/>
            </p:nvSpPr>
            <p:spPr>
              <a:xfrm>
                <a:off x="1543730" y="2477948"/>
                <a:ext cx="925446" cy="307777"/>
              </a:xfrm>
              <a:prstGeom prst="rect">
                <a:avLst/>
              </a:prstGeom>
              <a:blipFill>
                <a:blip r:embed="rId6"/>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8" name="Rectangle 25">
                <a:extLst>
                  <a:ext uri="{FF2B5EF4-FFF2-40B4-BE49-F238E27FC236}">
                    <a16:creationId xmlns:a16="http://schemas.microsoft.com/office/drawing/2014/main" id="{F98C95BF-2ED1-9390-8F1E-48A384459050}"/>
                  </a:ext>
                </a:extLst>
              </p:cNvPr>
              <p:cNvSpPr/>
              <p:nvPr/>
            </p:nvSpPr>
            <p:spPr>
              <a:xfrm>
                <a:off x="2197659" y="4180797"/>
                <a:ext cx="925446"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sz="1400" b="0" i="1" smtClean="0">
                          <a:latin typeface="Cambria Math" panose="02040503050406030204" pitchFamily="18" charset="0"/>
                        </a:rPr>
                        <m:t>𝑔</m:t>
                      </m:r>
                      <m:d>
                        <m:dPr>
                          <m:ctrlPr>
                            <a:rPr lang="pt-BR" sz="1400" b="0" i="1" smtClean="0">
                              <a:latin typeface="Cambria Math" panose="02040503050406030204" pitchFamily="18" charset="0"/>
                            </a:rPr>
                          </m:ctrlPr>
                        </m:dPr>
                        <m:e>
                          <m:r>
                            <a:rPr lang="pt-BR" sz="1400" b="1" i="1" smtClean="0">
                              <a:latin typeface="Cambria Math" panose="02040503050406030204" pitchFamily="18" charset="0"/>
                            </a:rPr>
                            <m:t>𝒙</m:t>
                          </m:r>
                        </m:e>
                      </m:d>
                      <m:r>
                        <a:rPr lang="pt-BR" sz="1400" b="0" i="1" smtClean="0">
                          <a:latin typeface="Cambria Math" panose="02040503050406030204" pitchFamily="18" charset="0"/>
                        </a:rPr>
                        <m:t>&gt;</m:t>
                      </m:r>
                      <m:r>
                        <a:rPr lang="pt-BR" sz="1400" b="0" i="1" smtClean="0">
                          <a:latin typeface="Cambria Math" panose="02040503050406030204" pitchFamily="18" charset="0"/>
                          <a:ea typeface="Cambria Math" panose="02040503050406030204" pitchFamily="18" charset="0"/>
                        </a:rPr>
                        <m:t>0</m:t>
                      </m:r>
                    </m:oMath>
                  </m:oMathPara>
                </a14:m>
                <a:endParaRPr lang="pt-BR" sz="1400" dirty="0"/>
              </a:p>
            </p:txBody>
          </p:sp>
        </mc:Choice>
        <mc:Fallback xmlns="">
          <p:sp>
            <p:nvSpPr>
              <p:cNvPr id="58" name="Rectangle 25">
                <a:extLst>
                  <a:ext uri="{FF2B5EF4-FFF2-40B4-BE49-F238E27FC236}">
                    <a16:creationId xmlns:a16="http://schemas.microsoft.com/office/drawing/2014/main" id="{F98C95BF-2ED1-9390-8F1E-48A384459050}"/>
                  </a:ext>
                </a:extLst>
              </p:cNvPr>
              <p:cNvSpPr>
                <a:spLocks noRot="1" noChangeAspect="1" noMove="1" noResize="1" noEditPoints="1" noAdjustHandles="1" noChangeArrowheads="1" noChangeShapeType="1" noTextEdit="1"/>
              </p:cNvSpPr>
              <p:nvPr/>
            </p:nvSpPr>
            <p:spPr>
              <a:xfrm>
                <a:off x="2197659" y="4180797"/>
                <a:ext cx="925446" cy="307777"/>
              </a:xfrm>
              <a:prstGeom prst="rect">
                <a:avLst/>
              </a:prstGeom>
              <a:blipFill>
                <a:blip r:embed="rId7"/>
                <a:stretch>
                  <a:fillRect b="-2000"/>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9" name="Rectangle 26">
                <a:extLst>
                  <a:ext uri="{FF2B5EF4-FFF2-40B4-BE49-F238E27FC236}">
                    <a16:creationId xmlns:a16="http://schemas.microsoft.com/office/drawing/2014/main" id="{D7D655EA-262C-7081-9AA6-CEE0675F8824}"/>
                  </a:ext>
                </a:extLst>
              </p:cNvPr>
              <p:cNvSpPr/>
              <p:nvPr/>
            </p:nvSpPr>
            <p:spPr>
              <a:xfrm>
                <a:off x="3383642" y="3641654"/>
                <a:ext cx="925446"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sz="1400" b="0" i="1" smtClean="0">
                          <a:latin typeface="Cambria Math" panose="02040503050406030204" pitchFamily="18" charset="0"/>
                        </a:rPr>
                        <m:t>𝑔</m:t>
                      </m:r>
                      <m:d>
                        <m:dPr>
                          <m:ctrlPr>
                            <a:rPr lang="pt-BR" sz="1400" b="0" i="1" smtClean="0">
                              <a:latin typeface="Cambria Math" panose="02040503050406030204" pitchFamily="18" charset="0"/>
                            </a:rPr>
                          </m:ctrlPr>
                        </m:dPr>
                        <m:e>
                          <m:r>
                            <a:rPr lang="pt-BR" sz="1400" b="1" i="1" smtClean="0">
                              <a:latin typeface="Cambria Math" panose="02040503050406030204" pitchFamily="18" charset="0"/>
                            </a:rPr>
                            <m:t>𝒙</m:t>
                          </m:r>
                        </m:e>
                      </m:d>
                      <m:r>
                        <a:rPr lang="pt-BR" sz="1400" b="0" i="1" smtClean="0">
                          <a:latin typeface="Cambria Math" panose="02040503050406030204" pitchFamily="18" charset="0"/>
                        </a:rPr>
                        <m:t>=</m:t>
                      </m:r>
                      <m:r>
                        <a:rPr lang="pt-BR" sz="1400" b="0" i="1" smtClean="0">
                          <a:latin typeface="Cambria Math" panose="02040503050406030204" pitchFamily="18" charset="0"/>
                          <a:ea typeface="Cambria Math" panose="02040503050406030204" pitchFamily="18" charset="0"/>
                        </a:rPr>
                        <m:t>0</m:t>
                      </m:r>
                    </m:oMath>
                  </m:oMathPara>
                </a14:m>
                <a:endParaRPr lang="pt-BR" sz="1400" dirty="0"/>
              </a:p>
            </p:txBody>
          </p:sp>
        </mc:Choice>
        <mc:Fallback xmlns="">
          <p:sp>
            <p:nvSpPr>
              <p:cNvPr id="59" name="Rectangle 26">
                <a:extLst>
                  <a:ext uri="{FF2B5EF4-FFF2-40B4-BE49-F238E27FC236}">
                    <a16:creationId xmlns:a16="http://schemas.microsoft.com/office/drawing/2014/main" id="{D7D655EA-262C-7081-9AA6-CEE0675F8824}"/>
                  </a:ext>
                </a:extLst>
              </p:cNvPr>
              <p:cNvSpPr>
                <a:spLocks noRot="1" noChangeAspect="1" noMove="1" noResize="1" noEditPoints="1" noAdjustHandles="1" noChangeArrowheads="1" noChangeShapeType="1" noTextEdit="1"/>
              </p:cNvSpPr>
              <p:nvPr/>
            </p:nvSpPr>
            <p:spPr>
              <a:xfrm>
                <a:off x="3383642" y="3641654"/>
                <a:ext cx="925446" cy="307777"/>
              </a:xfrm>
              <a:prstGeom prst="rect">
                <a:avLst/>
              </a:prstGeom>
              <a:blipFill>
                <a:blip r:embed="rId8"/>
                <a:stretch>
                  <a:fillRect/>
                </a:stretch>
              </a:blipFill>
            </p:spPr>
            <p:txBody>
              <a:bodyPr/>
              <a:lstStyle/>
              <a:p>
                <a:r>
                  <a:rPr lang="pt-BR">
                    <a:noFill/>
                  </a:rPr>
                  <a:t> </a:t>
                </a:r>
              </a:p>
            </p:txBody>
          </p:sp>
        </mc:Fallback>
      </mc:AlternateContent>
      <p:sp>
        <p:nvSpPr>
          <p:cNvPr id="60" name="CaixaDeTexto 59">
            <a:extLst>
              <a:ext uri="{FF2B5EF4-FFF2-40B4-BE49-F238E27FC236}">
                <a16:creationId xmlns:a16="http://schemas.microsoft.com/office/drawing/2014/main" id="{1B118639-E41F-B078-8CE0-7A32422A97BF}"/>
              </a:ext>
            </a:extLst>
          </p:cNvPr>
          <p:cNvSpPr txBox="1"/>
          <p:nvPr/>
        </p:nvSpPr>
        <p:spPr>
          <a:xfrm>
            <a:off x="1556667" y="4820522"/>
            <a:ext cx="3231075" cy="369332"/>
          </a:xfrm>
          <a:prstGeom prst="rect">
            <a:avLst/>
          </a:prstGeom>
          <a:noFill/>
        </p:spPr>
        <p:txBody>
          <a:bodyPr wrap="square" rtlCol="0">
            <a:spAutoFit/>
          </a:bodyPr>
          <a:lstStyle/>
          <a:p>
            <a:r>
              <a:rPr lang="pt-BR" dirty="0"/>
              <a:t>Classe 0 (Classe negativa)</a:t>
            </a:r>
          </a:p>
        </p:txBody>
      </p:sp>
      <p:sp>
        <p:nvSpPr>
          <p:cNvPr id="61" name="CaixaDeTexto 60">
            <a:extLst>
              <a:ext uri="{FF2B5EF4-FFF2-40B4-BE49-F238E27FC236}">
                <a16:creationId xmlns:a16="http://schemas.microsoft.com/office/drawing/2014/main" id="{3F521FCD-2081-60A2-A614-B73D0767C309}"/>
              </a:ext>
            </a:extLst>
          </p:cNvPr>
          <p:cNvSpPr txBox="1"/>
          <p:nvPr/>
        </p:nvSpPr>
        <p:spPr>
          <a:xfrm>
            <a:off x="1556668" y="5134863"/>
            <a:ext cx="2972316" cy="369332"/>
          </a:xfrm>
          <a:prstGeom prst="rect">
            <a:avLst/>
          </a:prstGeom>
          <a:noFill/>
        </p:spPr>
        <p:txBody>
          <a:bodyPr wrap="square" rtlCol="0">
            <a:spAutoFit/>
          </a:bodyPr>
          <a:lstStyle/>
          <a:p>
            <a:r>
              <a:rPr lang="pt-BR" dirty="0"/>
              <a:t>Classe 1 (Classe positiva)</a:t>
            </a:r>
          </a:p>
        </p:txBody>
      </p:sp>
      <p:sp>
        <p:nvSpPr>
          <p:cNvPr id="62" name="Isosceles Triangle 18">
            <a:extLst>
              <a:ext uri="{FF2B5EF4-FFF2-40B4-BE49-F238E27FC236}">
                <a16:creationId xmlns:a16="http://schemas.microsoft.com/office/drawing/2014/main" id="{BEDCE673-A5AA-C8A0-1D64-C31D189FA0C1}"/>
              </a:ext>
            </a:extLst>
          </p:cNvPr>
          <p:cNvSpPr/>
          <p:nvPr/>
        </p:nvSpPr>
        <p:spPr>
          <a:xfrm>
            <a:off x="1440092" y="4895143"/>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3" name="Oval 11">
            <a:extLst>
              <a:ext uri="{FF2B5EF4-FFF2-40B4-BE49-F238E27FC236}">
                <a16:creationId xmlns:a16="http://schemas.microsoft.com/office/drawing/2014/main" id="{9955EE0C-76B4-FD20-0EC5-971F23748366}"/>
              </a:ext>
            </a:extLst>
          </p:cNvPr>
          <p:cNvSpPr/>
          <p:nvPr/>
        </p:nvSpPr>
        <p:spPr>
          <a:xfrm>
            <a:off x="1433384" y="5256226"/>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18718145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092B0A3C-888D-A19D-16CE-44B3DAB5F132}"/>
              </a:ext>
            </a:extLst>
          </p:cNvPr>
          <p:cNvSpPr>
            <a:spLocks noGrp="1"/>
          </p:cNvSpPr>
          <p:nvPr>
            <p:ph idx="1"/>
          </p:nvPr>
        </p:nvSpPr>
        <p:spPr>
          <a:xfrm>
            <a:off x="412955" y="2190135"/>
            <a:ext cx="11366090" cy="2477729"/>
          </a:xfrm>
        </p:spPr>
        <p:txBody>
          <a:bodyPr>
            <a:normAutofit/>
          </a:bodyPr>
          <a:lstStyle/>
          <a:p>
            <a:pPr marL="0" indent="0" algn="ctr">
              <a:buNone/>
            </a:pPr>
            <a:r>
              <a:rPr lang="pt-BR" sz="4800" b="1" i="1" dirty="0"/>
              <a:t>Mas e se tivermos mais de duas classes ou elas não puderem ser separadas por hiperplanos?</a:t>
            </a:r>
          </a:p>
          <a:p>
            <a:endParaRPr lang="pt-BR" sz="4800" b="1" i="1" dirty="0"/>
          </a:p>
        </p:txBody>
      </p:sp>
    </p:spTree>
    <p:extLst>
      <p:ext uri="{BB962C8B-B14F-4D97-AF65-F5344CB8AC3E}">
        <p14:creationId xmlns:p14="http://schemas.microsoft.com/office/powerpoint/2010/main" val="29542438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1160E5B-8878-4931-6741-969E884FF4A1}"/>
              </a:ext>
            </a:extLst>
          </p:cNvPr>
          <p:cNvSpPr>
            <a:spLocks noGrp="1"/>
          </p:cNvSpPr>
          <p:nvPr>
            <p:ph type="title"/>
          </p:nvPr>
        </p:nvSpPr>
        <p:spPr/>
        <p:txBody>
          <a:bodyPr/>
          <a:lstStyle/>
          <a:p>
            <a:r>
              <a:rPr lang="pt-BR" dirty="0"/>
              <a:t>Classificação com redes neurais</a:t>
            </a:r>
          </a:p>
        </p:txBody>
      </p:sp>
      <p:sp>
        <p:nvSpPr>
          <p:cNvPr id="3" name="Espaço Reservado para Conteúdo 2">
            <a:extLst>
              <a:ext uri="{FF2B5EF4-FFF2-40B4-BE49-F238E27FC236}">
                <a16:creationId xmlns:a16="http://schemas.microsoft.com/office/drawing/2014/main" id="{99D4ED14-2D94-F17C-D565-C98F7C2C55E0}"/>
              </a:ext>
            </a:extLst>
          </p:cNvPr>
          <p:cNvSpPr>
            <a:spLocks noGrp="1"/>
          </p:cNvSpPr>
          <p:nvPr>
            <p:ph idx="1"/>
          </p:nvPr>
        </p:nvSpPr>
        <p:spPr>
          <a:xfrm>
            <a:off x="5959999" y="1825624"/>
            <a:ext cx="6136751" cy="5032375"/>
          </a:xfrm>
        </p:spPr>
        <p:txBody>
          <a:bodyPr>
            <a:normAutofit/>
          </a:bodyPr>
          <a:lstStyle/>
          <a:p>
            <a:r>
              <a:rPr lang="pt-BR" dirty="0"/>
              <a:t>Se precisarmos resolver problemas com </a:t>
            </a:r>
            <a:r>
              <a:rPr lang="pt-BR" b="1" i="1" dirty="0"/>
              <a:t>mais classes </a:t>
            </a:r>
            <a:r>
              <a:rPr lang="pt-BR" dirty="0"/>
              <a:t>ou </a:t>
            </a:r>
            <a:r>
              <a:rPr lang="pt-BR" b="1" i="1" dirty="0"/>
              <a:t>mais complexos </a:t>
            </a:r>
            <a:r>
              <a:rPr lang="pt-BR" dirty="0"/>
              <a:t>(e.g., que </a:t>
            </a:r>
            <a:r>
              <a:rPr lang="pt-BR" b="1" i="1" dirty="0">
                <a:solidFill>
                  <a:srgbClr val="00B050"/>
                </a:solidFill>
              </a:rPr>
              <a:t>exijam superfícies de separação não-lineares ou várias delas</a:t>
            </a:r>
            <a:r>
              <a:rPr lang="pt-BR" dirty="0"/>
              <a:t>), podemos </a:t>
            </a:r>
            <a:r>
              <a:rPr lang="pt-BR" b="1" i="1" dirty="0">
                <a:solidFill>
                  <a:srgbClr val="7030A0"/>
                </a:solidFill>
              </a:rPr>
              <a:t>agrupar vários neurônios e usar uma rede neural</a:t>
            </a:r>
            <a:r>
              <a:rPr lang="pt-BR" dirty="0"/>
              <a:t>.</a:t>
            </a:r>
          </a:p>
        </p:txBody>
      </p:sp>
      <p:grpSp>
        <p:nvGrpSpPr>
          <p:cNvPr id="4" name="Group 85">
            <a:extLst>
              <a:ext uri="{FF2B5EF4-FFF2-40B4-BE49-F238E27FC236}">
                <a16:creationId xmlns:a16="http://schemas.microsoft.com/office/drawing/2014/main" id="{363CF2AC-C2FE-21FC-4222-D8B7F1FBC7BC}"/>
              </a:ext>
            </a:extLst>
          </p:cNvPr>
          <p:cNvGrpSpPr/>
          <p:nvPr/>
        </p:nvGrpSpPr>
        <p:grpSpPr>
          <a:xfrm>
            <a:off x="1035379" y="1570733"/>
            <a:ext cx="3746893" cy="2613547"/>
            <a:chOff x="4316866" y="1705666"/>
            <a:chExt cx="3746893" cy="2613547"/>
          </a:xfrm>
        </p:grpSpPr>
        <mc:AlternateContent xmlns:mc="http://schemas.openxmlformats.org/markup-compatibility/2006" xmlns:a14="http://schemas.microsoft.com/office/drawing/2010/main">
          <mc:Choice Requires="a14">
            <p:sp>
              <p:nvSpPr>
                <p:cNvPr id="5" name="TextBox 25">
                  <a:extLst>
                    <a:ext uri="{FF2B5EF4-FFF2-40B4-BE49-F238E27FC236}">
                      <a16:creationId xmlns:a16="http://schemas.microsoft.com/office/drawing/2014/main" id="{3214B6E4-26C7-BFA2-30C6-C999168534A5}"/>
                    </a:ext>
                  </a:extLst>
                </p:cNvPr>
                <p:cNvSpPr txBox="1"/>
                <p:nvPr/>
              </p:nvSpPr>
              <p:spPr>
                <a:xfrm>
                  <a:off x="4316866" y="1705666"/>
                  <a:ext cx="7874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oMath>
                    </m:oMathPara>
                  </a14:m>
                  <a:endParaRPr lang="pt-BR" dirty="0"/>
                </a:p>
              </p:txBody>
            </p:sp>
          </mc:Choice>
          <mc:Fallback xmlns="">
            <p:sp>
              <p:nvSpPr>
                <p:cNvPr id="26" name="TextBox 25"/>
                <p:cNvSpPr txBox="1">
                  <a:spLocks noRot="1" noChangeAspect="1" noMove="1" noResize="1" noEditPoints="1" noAdjustHandles="1" noChangeArrowheads="1" noChangeShapeType="1" noTextEdit="1"/>
                </p:cNvSpPr>
                <p:nvPr/>
              </p:nvSpPr>
              <p:spPr>
                <a:xfrm>
                  <a:off x="4316866" y="1705666"/>
                  <a:ext cx="787400" cy="369332"/>
                </a:xfrm>
                <a:prstGeom prst="rect">
                  <a:avLst/>
                </a:prstGeom>
                <a:blipFill rotWithShape="0">
                  <a:blip r:embed="rId2"/>
                  <a:stretch>
                    <a:fillRect/>
                  </a:stretch>
                </a:blipFill>
              </p:spPr>
              <p:txBody>
                <a:bodyPr/>
                <a:lstStyle/>
                <a:p>
                  <a:r>
                    <a:rPr lang="pt-BR">
                      <a:noFill/>
                    </a:rPr>
                    <a:t> </a:t>
                  </a:r>
                </a:p>
              </p:txBody>
            </p:sp>
          </mc:Fallback>
        </mc:AlternateContent>
        <p:grpSp>
          <p:nvGrpSpPr>
            <p:cNvPr id="6" name="Group 26">
              <a:extLst>
                <a:ext uri="{FF2B5EF4-FFF2-40B4-BE49-F238E27FC236}">
                  <a16:creationId xmlns:a16="http://schemas.microsoft.com/office/drawing/2014/main" id="{FD5D99E1-316E-50BB-4E62-ADB7CE1EBD9C}"/>
                </a:ext>
              </a:extLst>
            </p:cNvPr>
            <p:cNvGrpSpPr/>
            <p:nvPr/>
          </p:nvGrpSpPr>
          <p:grpSpPr>
            <a:xfrm>
              <a:off x="4695454" y="2105877"/>
              <a:ext cx="3359834" cy="2213336"/>
              <a:chOff x="4712575" y="4400375"/>
              <a:chExt cx="3359834" cy="2213336"/>
            </a:xfrm>
          </p:grpSpPr>
          <p:cxnSp>
            <p:nvCxnSpPr>
              <p:cNvPr id="8" name="Straight Arrow Connector 27">
                <a:extLst>
                  <a:ext uri="{FF2B5EF4-FFF2-40B4-BE49-F238E27FC236}">
                    <a16:creationId xmlns:a16="http://schemas.microsoft.com/office/drawing/2014/main" id="{29047801-0A20-EC54-A779-833CCB4DF254}"/>
                  </a:ext>
                </a:extLst>
              </p:cNvPr>
              <p:cNvCxnSpPr/>
              <p:nvPr/>
            </p:nvCxnSpPr>
            <p:spPr>
              <a:xfrm flipV="1">
                <a:off x="4725275" y="4400375"/>
                <a:ext cx="0" cy="200910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28">
                <a:extLst>
                  <a:ext uri="{FF2B5EF4-FFF2-40B4-BE49-F238E27FC236}">
                    <a16:creationId xmlns:a16="http://schemas.microsoft.com/office/drawing/2014/main" id="{945EF36F-DC6D-ADB1-BA84-D60D1CC5CC7A}"/>
                  </a:ext>
                </a:extLst>
              </p:cNvPr>
              <p:cNvCxnSpPr/>
              <p:nvPr/>
            </p:nvCxnSpPr>
            <p:spPr>
              <a:xfrm>
                <a:off x="4712575" y="6409479"/>
                <a:ext cx="27720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Oval 29">
                <a:extLst>
                  <a:ext uri="{FF2B5EF4-FFF2-40B4-BE49-F238E27FC236}">
                    <a16:creationId xmlns:a16="http://schemas.microsoft.com/office/drawing/2014/main" id="{B8F64813-CD2B-3623-B2A0-394EA901EB4E}"/>
                  </a:ext>
                </a:extLst>
              </p:cNvPr>
              <p:cNvSpPr/>
              <p:nvPr/>
            </p:nvSpPr>
            <p:spPr>
              <a:xfrm>
                <a:off x="5579028" y="5546866"/>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Isosceles Triangle 30">
                <a:extLst>
                  <a:ext uri="{FF2B5EF4-FFF2-40B4-BE49-F238E27FC236}">
                    <a16:creationId xmlns:a16="http://schemas.microsoft.com/office/drawing/2014/main" id="{7F4C48BF-CBCD-F0DA-6303-7A2836317F66}"/>
                  </a:ext>
                </a:extLst>
              </p:cNvPr>
              <p:cNvSpPr/>
              <p:nvPr/>
            </p:nvSpPr>
            <p:spPr>
              <a:xfrm>
                <a:off x="5258573" y="5864589"/>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 name="Oval 31">
                <a:extLst>
                  <a:ext uri="{FF2B5EF4-FFF2-40B4-BE49-F238E27FC236}">
                    <a16:creationId xmlns:a16="http://schemas.microsoft.com/office/drawing/2014/main" id="{DCE09A87-1341-9437-3215-EF43E3F479F2}"/>
                  </a:ext>
                </a:extLst>
              </p:cNvPr>
              <p:cNvSpPr/>
              <p:nvPr/>
            </p:nvSpPr>
            <p:spPr>
              <a:xfrm>
                <a:off x="5505645" y="5272742"/>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Oval 32">
                <a:extLst>
                  <a:ext uri="{FF2B5EF4-FFF2-40B4-BE49-F238E27FC236}">
                    <a16:creationId xmlns:a16="http://schemas.microsoft.com/office/drawing/2014/main" id="{2D371951-FE95-F8CE-1285-487F03CF45FA}"/>
                  </a:ext>
                </a:extLst>
              </p:cNvPr>
              <p:cNvSpPr/>
              <p:nvPr/>
            </p:nvSpPr>
            <p:spPr>
              <a:xfrm>
                <a:off x="5807850" y="5350015"/>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Oval 33">
                <a:extLst>
                  <a:ext uri="{FF2B5EF4-FFF2-40B4-BE49-F238E27FC236}">
                    <a16:creationId xmlns:a16="http://schemas.microsoft.com/office/drawing/2014/main" id="{76084EBE-E08E-AB3F-7564-7F4A9D54A722}"/>
                  </a:ext>
                </a:extLst>
              </p:cNvPr>
              <p:cNvSpPr/>
              <p:nvPr/>
            </p:nvSpPr>
            <p:spPr>
              <a:xfrm>
                <a:off x="6027998" y="5538281"/>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 name="Oval 34">
                <a:extLst>
                  <a:ext uri="{FF2B5EF4-FFF2-40B4-BE49-F238E27FC236}">
                    <a16:creationId xmlns:a16="http://schemas.microsoft.com/office/drawing/2014/main" id="{EA6A04EA-80AE-8CDE-2A2A-84580BB3EC13}"/>
                  </a:ext>
                </a:extLst>
              </p:cNvPr>
              <p:cNvSpPr/>
              <p:nvPr/>
            </p:nvSpPr>
            <p:spPr>
              <a:xfrm>
                <a:off x="5829135" y="5663223"/>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 name="Oval 35">
                <a:extLst>
                  <a:ext uri="{FF2B5EF4-FFF2-40B4-BE49-F238E27FC236}">
                    <a16:creationId xmlns:a16="http://schemas.microsoft.com/office/drawing/2014/main" id="{FE4B699F-CCA7-53E8-5210-F8DCC6B35418}"/>
                  </a:ext>
                </a:extLst>
              </p:cNvPr>
              <p:cNvSpPr/>
              <p:nvPr/>
            </p:nvSpPr>
            <p:spPr>
              <a:xfrm>
                <a:off x="5664478" y="5019636"/>
                <a:ext cx="152400"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 name="Oval 36">
                <a:extLst>
                  <a:ext uri="{FF2B5EF4-FFF2-40B4-BE49-F238E27FC236}">
                    <a16:creationId xmlns:a16="http://schemas.microsoft.com/office/drawing/2014/main" id="{16500641-9718-B533-8F8E-EDD523500918}"/>
                  </a:ext>
                </a:extLst>
              </p:cNvPr>
              <p:cNvSpPr/>
              <p:nvPr/>
            </p:nvSpPr>
            <p:spPr>
              <a:xfrm>
                <a:off x="5969993" y="5088324"/>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Isosceles Triangle 37">
                <a:extLst>
                  <a:ext uri="{FF2B5EF4-FFF2-40B4-BE49-F238E27FC236}">
                    <a16:creationId xmlns:a16="http://schemas.microsoft.com/office/drawing/2014/main" id="{6482BE5D-D9A0-BE3E-6A35-7D94FA2FCE0A}"/>
                  </a:ext>
                </a:extLst>
              </p:cNvPr>
              <p:cNvSpPr/>
              <p:nvPr/>
            </p:nvSpPr>
            <p:spPr>
              <a:xfrm>
                <a:off x="5292773" y="4787319"/>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 name="Isosceles Triangle 38">
                <a:extLst>
                  <a:ext uri="{FF2B5EF4-FFF2-40B4-BE49-F238E27FC236}">
                    <a16:creationId xmlns:a16="http://schemas.microsoft.com/office/drawing/2014/main" id="{6A75B198-B8A5-305E-133B-353E46C0DE42}"/>
                  </a:ext>
                </a:extLst>
              </p:cNvPr>
              <p:cNvSpPr/>
              <p:nvPr/>
            </p:nvSpPr>
            <p:spPr>
              <a:xfrm>
                <a:off x="6605560" y="5350015"/>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0" name="Isosceles Triangle 39">
                <a:extLst>
                  <a:ext uri="{FF2B5EF4-FFF2-40B4-BE49-F238E27FC236}">
                    <a16:creationId xmlns:a16="http://schemas.microsoft.com/office/drawing/2014/main" id="{47C9361E-1C5B-3BCA-EF59-513F810F22B5}"/>
                  </a:ext>
                </a:extLst>
              </p:cNvPr>
              <p:cNvSpPr/>
              <p:nvPr/>
            </p:nvSpPr>
            <p:spPr>
              <a:xfrm>
                <a:off x="5054712" y="5315731"/>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1" name="Isosceles Triangle 40">
                <a:extLst>
                  <a:ext uri="{FF2B5EF4-FFF2-40B4-BE49-F238E27FC236}">
                    <a16:creationId xmlns:a16="http://schemas.microsoft.com/office/drawing/2014/main" id="{1A957386-ADA7-4051-9ECE-EEF8043CA299}"/>
                  </a:ext>
                </a:extLst>
              </p:cNvPr>
              <p:cNvSpPr/>
              <p:nvPr/>
            </p:nvSpPr>
            <p:spPr>
              <a:xfrm>
                <a:off x="6351848" y="4753800"/>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2" name="Isosceles Triangle 41">
                <a:extLst>
                  <a:ext uri="{FF2B5EF4-FFF2-40B4-BE49-F238E27FC236}">
                    <a16:creationId xmlns:a16="http://schemas.microsoft.com/office/drawing/2014/main" id="{01C4E25F-43B1-EEBF-7173-91C8CD418EE7}"/>
                  </a:ext>
                </a:extLst>
              </p:cNvPr>
              <p:cNvSpPr/>
              <p:nvPr/>
            </p:nvSpPr>
            <p:spPr>
              <a:xfrm>
                <a:off x="5768375" y="4566339"/>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 name="Isosceles Triangle 42">
                <a:extLst>
                  <a:ext uri="{FF2B5EF4-FFF2-40B4-BE49-F238E27FC236}">
                    <a16:creationId xmlns:a16="http://schemas.microsoft.com/office/drawing/2014/main" id="{C5AA97CB-4369-4B52-6A43-92DEFE0D32C8}"/>
                  </a:ext>
                </a:extLst>
              </p:cNvPr>
              <p:cNvSpPr/>
              <p:nvPr/>
            </p:nvSpPr>
            <p:spPr>
              <a:xfrm>
                <a:off x="5821265" y="6059155"/>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4" name="Isosceles Triangle 43">
                <a:extLst>
                  <a:ext uri="{FF2B5EF4-FFF2-40B4-BE49-F238E27FC236}">
                    <a16:creationId xmlns:a16="http://schemas.microsoft.com/office/drawing/2014/main" id="{E4E0F7AC-EB00-0736-9DDA-7742B2EAC1B3}"/>
                  </a:ext>
                </a:extLst>
              </p:cNvPr>
              <p:cNvSpPr/>
              <p:nvPr/>
            </p:nvSpPr>
            <p:spPr>
              <a:xfrm>
                <a:off x="6407231" y="5826130"/>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25" name="Rectangle 44">
                    <a:extLst>
                      <a:ext uri="{FF2B5EF4-FFF2-40B4-BE49-F238E27FC236}">
                        <a16:creationId xmlns:a16="http://schemas.microsoft.com/office/drawing/2014/main" id="{DEC1F953-5F49-B375-68FE-5BD7F973A38E}"/>
                      </a:ext>
                    </a:extLst>
                  </p:cNvPr>
                  <p:cNvSpPr/>
                  <p:nvPr/>
                </p:nvSpPr>
                <p:spPr>
                  <a:xfrm>
                    <a:off x="5969993" y="5138171"/>
                    <a:ext cx="515205"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i="1">
                                  <a:latin typeface="Cambria Math" panose="02040503050406030204" pitchFamily="18" charset="0"/>
                                </a:rPr>
                                <m:t>𝑅</m:t>
                              </m:r>
                            </m:e>
                            <m:sub>
                              <m:r>
                                <a:rPr lang="pt-BR" sz="2000" b="0" i="1" smtClean="0">
                                  <a:latin typeface="Cambria Math" panose="02040503050406030204" pitchFamily="18" charset="0"/>
                                </a:rPr>
                                <m:t>1</m:t>
                              </m:r>
                            </m:sub>
                          </m:sSub>
                        </m:oMath>
                      </m:oMathPara>
                    </a14:m>
                    <a:endParaRPr lang="pt-BR" sz="2000" dirty="0"/>
                  </a:p>
                </p:txBody>
              </p:sp>
            </mc:Choice>
            <mc:Fallback xmlns="">
              <p:sp>
                <p:nvSpPr>
                  <p:cNvPr id="56" name="Rectangle 55"/>
                  <p:cNvSpPr>
                    <a:spLocks noRot="1" noChangeAspect="1" noMove="1" noResize="1" noEditPoints="1" noAdjustHandles="1" noChangeArrowheads="1" noChangeShapeType="1" noTextEdit="1"/>
                  </p:cNvSpPr>
                  <p:nvPr/>
                </p:nvSpPr>
                <p:spPr>
                  <a:xfrm>
                    <a:off x="5969993" y="5138171"/>
                    <a:ext cx="515205" cy="400110"/>
                  </a:xfrm>
                  <a:prstGeom prst="rect">
                    <a:avLst/>
                  </a:prstGeom>
                  <a:blipFill rotWithShape="0">
                    <a:blip r:embed="rId9"/>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6" name="Rectangle 45">
                    <a:extLst>
                      <a:ext uri="{FF2B5EF4-FFF2-40B4-BE49-F238E27FC236}">
                        <a16:creationId xmlns:a16="http://schemas.microsoft.com/office/drawing/2014/main" id="{F130004C-A2E8-640F-5D45-7A48B5B922C2}"/>
                      </a:ext>
                    </a:extLst>
                  </p:cNvPr>
                  <p:cNvSpPr/>
                  <p:nvPr/>
                </p:nvSpPr>
                <p:spPr>
                  <a:xfrm>
                    <a:off x="6623704" y="5581283"/>
                    <a:ext cx="52116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i="1">
                                  <a:latin typeface="Cambria Math" panose="02040503050406030204" pitchFamily="18" charset="0"/>
                                </a:rPr>
                                <m:t>𝑅</m:t>
                              </m:r>
                            </m:e>
                            <m:sub>
                              <m:r>
                                <a:rPr lang="pt-BR" sz="2000" b="0" i="1" smtClean="0">
                                  <a:latin typeface="Cambria Math" panose="02040503050406030204" pitchFamily="18" charset="0"/>
                                </a:rPr>
                                <m:t>2</m:t>
                              </m:r>
                            </m:sub>
                          </m:sSub>
                        </m:oMath>
                      </m:oMathPara>
                    </a14:m>
                    <a:endParaRPr lang="pt-BR" sz="2000" dirty="0"/>
                  </a:p>
                </p:txBody>
              </p:sp>
            </mc:Choice>
            <mc:Fallback xmlns="">
              <p:sp>
                <p:nvSpPr>
                  <p:cNvPr id="57" name="Rectangle 56"/>
                  <p:cNvSpPr>
                    <a:spLocks noRot="1" noChangeAspect="1" noMove="1" noResize="1" noEditPoints="1" noAdjustHandles="1" noChangeArrowheads="1" noChangeShapeType="1" noTextEdit="1"/>
                  </p:cNvSpPr>
                  <p:nvPr/>
                </p:nvSpPr>
                <p:spPr>
                  <a:xfrm>
                    <a:off x="6623704" y="5581283"/>
                    <a:ext cx="521168" cy="400110"/>
                  </a:xfrm>
                  <a:prstGeom prst="rect">
                    <a:avLst/>
                  </a:prstGeom>
                  <a:blipFill rotWithShape="0">
                    <a:blip r:embed="rId10"/>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7" name="TextBox 46">
                    <a:extLst>
                      <a:ext uri="{FF2B5EF4-FFF2-40B4-BE49-F238E27FC236}">
                        <a16:creationId xmlns:a16="http://schemas.microsoft.com/office/drawing/2014/main" id="{DBFBC8E2-F31F-8067-7DED-F06AEFE726CB}"/>
                      </a:ext>
                    </a:extLst>
                  </p:cNvPr>
                  <p:cNvSpPr txBox="1"/>
                  <p:nvPr/>
                </p:nvSpPr>
                <p:spPr>
                  <a:xfrm>
                    <a:off x="7285009" y="6244379"/>
                    <a:ext cx="7874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oMath>
                      </m:oMathPara>
                    </a14:m>
                    <a:endParaRPr lang="pt-BR" dirty="0"/>
                  </a:p>
                </p:txBody>
              </p:sp>
            </mc:Choice>
            <mc:Fallback xmlns="">
              <p:sp>
                <p:nvSpPr>
                  <p:cNvPr id="58" name="TextBox 57"/>
                  <p:cNvSpPr txBox="1">
                    <a:spLocks noRot="1" noChangeAspect="1" noMove="1" noResize="1" noEditPoints="1" noAdjustHandles="1" noChangeArrowheads="1" noChangeShapeType="1" noTextEdit="1"/>
                  </p:cNvSpPr>
                  <p:nvPr/>
                </p:nvSpPr>
                <p:spPr>
                  <a:xfrm>
                    <a:off x="7285009" y="6244379"/>
                    <a:ext cx="787400" cy="369332"/>
                  </a:xfrm>
                  <a:prstGeom prst="rect">
                    <a:avLst/>
                  </a:prstGeom>
                  <a:blipFill rotWithShape="0">
                    <a:blip r:embed="rId11"/>
                    <a:stretch>
                      <a:fillRect/>
                    </a:stretch>
                  </a:blipFill>
                </p:spPr>
                <p:txBody>
                  <a:bodyPr/>
                  <a:lstStyle/>
                  <a:p>
                    <a:r>
                      <a:rPr lang="pt-BR">
                        <a:noFill/>
                      </a:rPr>
                      <a:t> </a:t>
                    </a:r>
                  </a:p>
                </p:txBody>
              </p:sp>
            </mc:Fallback>
          </mc:AlternateContent>
          <p:sp>
            <p:nvSpPr>
              <p:cNvPr id="28" name="Oval 47">
                <a:extLst>
                  <a:ext uri="{FF2B5EF4-FFF2-40B4-BE49-F238E27FC236}">
                    <a16:creationId xmlns:a16="http://schemas.microsoft.com/office/drawing/2014/main" id="{AB9B70FC-C5CD-63FA-1E67-4BB8B828256D}"/>
                  </a:ext>
                </a:extLst>
              </p:cNvPr>
              <p:cNvSpPr/>
              <p:nvPr/>
            </p:nvSpPr>
            <p:spPr>
              <a:xfrm>
                <a:off x="5216257" y="4836350"/>
                <a:ext cx="1329949" cy="117377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7" name="Rectangle 80">
              <a:extLst>
                <a:ext uri="{FF2B5EF4-FFF2-40B4-BE49-F238E27FC236}">
                  <a16:creationId xmlns:a16="http://schemas.microsoft.com/office/drawing/2014/main" id="{A4BCE7A0-4816-5BE1-2049-66B7063723A6}"/>
                </a:ext>
              </a:extLst>
            </p:cNvPr>
            <p:cNvSpPr/>
            <p:nvPr/>
          </p:nvSpPr>
          <p:spPr>
            <a:xfrm>
              <a:off x="6194081" y="1877251"/>
              <a:ext cx="1869678" cy="307777"/>
            </a:xfrm>
            <a:prstGeom prst="rect">
              <a:avLst/>
            </a:prstGeom>
          </p:spPr>
          <p:txBody>
            <a:bodyPr wrap="none">
              <a:spAutoFit/>
            </a:bodyPr>
            <a:lstStyle/>
            <a:p>
              <a:pPr algn="ctr"/>
              <a:r>
                <a:rPr lang="pt-BR" sz="1400" dirty="0"/>
                <a:t>classificação não-linear</a:t>
              </a:r>
            </a:p>
          </p:txBody>
        </p:sp>
      </p:grpSp>
      <p:grpSp>
        <p:nvGrpSpPr>
          <p:cNvPr id="29" name="Group 86">
            <a:extLst>
              <a:ext uri="{FF2B5EF4-FFF2-40B4-BE49-F238E27FC236}">
                <a16:creationId xmlns:a16="http://schemas.microsoft.com/office/drawing/2014/main" id="{2B2E6C8E-494D-FA35-670F-0FF2F4ACC98D}"/>
              </a:ext>
            </a:extLst>
          </p:cNvPr>
          <p:cNvGrpSpPr/>
          <p:nvPr/>
        </p:nvGrpSpPr>
        <p:grpSpPr>
          <a:xfrm>
            <a:off x="1041061" y="4254758"/>
            <a:ext cx="3922754" cy="2613547"/>
            <a:chOff x="7939181" y="1705666"/>
            <a:chExt cx="3844455" cy="2570483"/>
          </a:xfrm>
        </p:grpSpPr>
        <p:grpSp>
          <p:nvGrpSpPr>
            <p:cNvPr id="30" name="Group 48">
              <a:extLst>
                <a:ext uri="{FF2B5EF4-FFF2-40B4-BE49-F238E27FC236}">
                  <a16:creationId xmlns:a16="http://schemas.microsoft.com/office/drawing/2014/main" id="{115A8086-9E80-3AE0-4548-9B9EFAD893D0}"/>
                </a:ext>
              </a:extLst>
            </p:cNvPr>
            <p:cNvGrpSpPr/>
            <p:nvPr/>
          </p:nvGrpSpPr>
          <p:grpSpPr>
            <a:xfrm>
              <a:off x="7939181" y="1705666"/>
              <a:ext cx="3153000" cy="2398001"/>
              <a:chOff x="8324943" y="4011478"/>
              <a:chExt cx="3153000" cy="2398001"/>
            </a:xfrm>
          </p:grpSpPr>
          <p:cxnSp>
            <p:nvCxnSpPr>
              <p:cNvPr id="33" name="Straight Arrow Connector 49">
                <a:extLst>
                  <a:ext uri="{FF2B5EF4-FFF2-40B4-BE49-F238E27FC236}">
                    <a16:creationId xmlns:a16="http://schemas.microsoft.com/office/drawing/2014/main" id="{8B584338-3549-2D7E-A6F2-07A4D5784BCD}"/>
                  </a:ext>
                </a:extLst>
              </p:cNvPr>
              <p:cNvCxnSpPr/>
              <p:nvPr/>
            </p:nvCxnSpPr>
            <p:spPr>
              <a:xfrm flipV="1">
                <a:off x="8718643" y="4400375"/>
                <a:ext cx="0" cy="200910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50">
                <a:extLst>
                  <a:ext uri="{FF2B5EF4-FFF2-40B4-BE49-F238E27FC236}">
                    <a16:creationId xmlns:a16="http://schemas.microsoft.com/office/drawing/2014/main" id="{0CDEDB72-3589-C20D-90D9-DE9CAAC7BDF5}"/>
                  </a:ext>
                </a:extLst>
              </p:cNvPr>
              <p:cNvCxnSpPr/>
              <p:nvPr/>
            </p:nvCxnSpPr>
            <p:spPr>
              <a:xfrm>
                <a:off x="8705943" y="6409479"/>
                <a:ext cx="27720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Oval 51">
                <a:extLst>
                  <a:ext uri="{FF2B5EF4-FFF2-40B4-BE49-F238E27FC236}">
                    <a16:creationId xmlns:a16="http://schemas.microsoft.com/office/drawing/2014/main" id="{4631FB79-AB25-380B-EE6F-B32E8F86FD75}"/>
                  </a:ext>
                </a:extLst>
              </p:cNvPr>
              <p:cNvSpPr/>
              <p:nvPr/>
            </p:nvSpPr>
            <p:spPr>
              <a:xfrm>
                <a:off x="9336470" y="5941725"/>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6" name="Isosceles Triangle 52">
                <a:extLst>
                  <a:ext uri="{FF2B5EF4-FFF2-40B4-BE49-F238E27FC236}">
                    <a16:creationId xmlns:a16="http://schemas.microsoft.com/office/drawing/2014/main" id="{D1138FB7-3228-B747-64A8-A2BFC2A2B115}"/>
                  </a:ext>
                </a:extLst>
              </p:cNvPr>
              <p:cNvSpPr/>
              <p:nvPr/>
            </p:nvSpPr>
            <p:spPr>
              <a:xfrm>
                <a:off x="9713130" y="4494239"/>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7" name="Oval 53">
                <a:extLst>
                  <a:ext uri="{FF2B5EF4-FFF2-40B4-BE49-F238E27FC236}">
                    <a16:creationId xmlns:a16="http://schemas.microsoft.com/office/drawing/2014/main" id="{4B32E762-C695-1A7A-DBDC-CA684FFA3C28}"/>
                  </a:ext>
                </a:extLst>
              </p:cNvPr>
              <p:cNvSpPr/>
              <p:nvPr/>
            </p:nvSpPr>
            <p:spPr>
              <a:xfrm>
                <a:off x="9263087" y="5667601"/>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Oval 54">
                <a:extLst>
                  <a:ext uri="{FF2B5EF4-FFF2-40B4-BE49-F238E27FC236}">
                    <a16:creationId xmlns:a16="http://schemas.microsoft.com/office/drawing/2014/main" id="{237FCB9E-EDAF-5965-EC29-8BC31AB9955D}"/>
                  </a:ext>
                </a:extLst>
              </p:cNvPr>
              <p:cNvSpPr/>
              <p:nvPr/>
            </p:nvSpPr>
            <p:spPr>
              <a:xfrm>
                <a:off x="9565292" y="5744874"/>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Oval 55">
                <a:extLst>
                  <a:ext uri="{FF2B5EF4-FFF2-40B4-BE49-F238E27FC236}">
                    <a16:creationId xmlns:a16="http://schemas.microsoft.com/office/drawing/2014/main" id="{B4B7D45F-6C94-C102-5C90-9F422E8759A3}"/>
                  </a:ext>
                </a:extLst>
              </p:cNvPr>
              <p:cNvSpPr/>
              <p:nvPr/>
            </p:nvSpPr>
            <p:spPr>
              <a:xfrm>
                <a:off x="9785440" y="5933140"/>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0" name="Oval 56">
                <a:extLst>
                  <a:ext uri="{FF2B5EF4-FFF2-40B4-BE49-F238E27FC236}">
                    <a16:creationId xmlns:a16="http://schemas.microsoft.com/office/drawing/2014/main" id="{7991A3C6-816E-765A-69E0-8E87A4FA755E}"/>
                  </a:ext>
                </a:extLst>
              </p:cNvPr>
              <p:cNvSpPr/>
              <p:nvPr/>
            </p:nvSpPr>
            <p:spPr>
              <a:xfrm>
                <a:off x="9586577" y="6058082"/>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1" name="Oval 57">
                <a:extLst>
                  <a:ext uri="{FF2B5EF4-FFF2-40B4-BE49-F238E27FC236}">
                    <a16:creationId xmlns:a16="http://schemas.microsoft.com/office/drawing/2014/main" id="{F018EB97-C142-BB9E-FB13-E7151CDEC4DD}"/>
                  </a:ext>
                </a:extLst>
              </p:cNvPr>
              <p:cNvSpPr/>
              <p:nvPr/>
            </p:nvSpPr>
            <p:spPr>
              <a:xfrm>
                <a:off x="9421920" y="5414495"/>
                <a:ext cx="152400"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2" name="Oval 58">
                <a:extLst>
                  <a:ext uri="{FF2B5EF4-FFF2-40B4-BE49-F238E27FC236}">
                    <a16:creationId xmlns:a16="http://schemas.microsoft.com/office/drawing/2014/main" id="{CBD8D1D2-96CE-8EA7-851C-B49237F09E2E}"/>
                  </a:ext>
                </a:extLst>
              </p:cNvPr>
              <p:cNvSpPr/>
              <p:nvPr/>
            </p:nvSpPr>
            <p:spPr>
              <a:xfrm>
                <a:off x="9727435" y="5483183"/>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3" name="Isosceles Triangle 59">
                <a:extLst>
                  <a:ext uri="{FF2B5EF4-FFF2-40B4-BE49-F238E27FC236}">
                    <a16:creationId xmlns:a16="http://schemas.microsoft.com/office/drawing/2014/main" id="{31C8A814-58BE-2033-ACE8-4F5713DBE57C}"/>
                  </a:ext>
                </a:extLst>
              </p:cNvPr>
              <p:cNvSpPr/>
              <p:nvPr/>
            </p:nvSpPr>
            <p:spPr>
              <a:xfrm>
                <a:off x="9865530" y="4646639"/>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4" name="Isosceles Triangle 60">
                <a:extLst>
                  <a:ext uri="{FF2B5EF4-FFF2-40B4-BE49-F238E27FC236}">
                    <a16:creationId xmlns:a16="http://schemas.microsoft.com/office/drawing/2014/main" id="{494C18DE-20A3-6791-CE36-039C8D07557C}"/>
                  </a:ext>
                </a:extLst>
              </p:cNvPr>
              <p:cNvSpPr/>
              <p:nvPr/>
            </p:nvSpPr>
            <p:spPr>
              <a:xfrm>
                <a:off x="9579780" y="4729189"/>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5" name="Isosceles Triangle 61">
                <a:extLst>
                  <a:ext uri="{FF2B5EF4-FFF2-40B4-BE49-F238E27FC236}">
                    <a16:creationId xmlns:a16="http://schemas.microsoft.com/office/drawing/2014/main" id="{4F619BD9-2776-7003-26F1-3884556DD806}"/>
                  </a:ext>
                </a:extLst>
              </p:cNvPr>
              <p:cNvSpPr/>
              <p:nvPr/>
            </p:nvSpPr>
            <p:spPr>
              <a:xfrm>
                <a:off x="9798855" y="4968342"/>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6" name="Isosceles Triangle 62">
                <a:extLst>
                  <a:ext uri="{FF2B5EF4-FFF2-40B4-BE49-F238E27FC236}">
                    <a16:creationId xmlns:a16="http://schemas.microsoft.com/office/drawing/2014/main" id="{0E8136D7-DCB5-85D2-ADDD-9A284852D4BE}"/>
                  </a:ext>
                </a:extLst>
              </p:cNvPr>
              <p:cNvSpPr/>
              <p:nvPr/>
            </p:nvSpPr>
            <p:spPr>
              <a:xfrm>
                <a:off x="9151286" y="4543966"/>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7" name="Isosceles Triangle 63">
                <a:extLst>
                  <a:ext uri="{FF2B5EF4-FFF2-40B4-BE49-F238E27FC236}">
                    <a16:creationId xmlns:a16="http://schemas.microsoft.com/office/drawing/2014/main" id="{9058CA89-1645-2545-DD94-9AA8C8E79468}"/>
                  </a:ext>
                </a:extLst>
              </p:cNvPr>
              <p:cNvSpPr/>
              <p:nvPr/>
            </p:nvSpPr>
            <p:spPr>
              <a:xfrm>
                <a:off x="9404217" y="4329139"/>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8" name="Isosceles Triangle 64">
                <a:extLst>
                  <a:ext uri="{FF2B5EF4-FFF2-40B4-BE49-F238E27FC236}">
                    <a16:creationId xmlns:a16="http://schemas.microsoft.com/office/drawing/2014/main" id="{94E39B9E-96C4-9322-B794-826743EC39D5}"/>
                  </a:ext>
                </a:extLst>
              </p:cNvPr>
              <p:cNvSpPr/>
              <p:nvPr/>
            </p:nvSpPr>
            <p:spPr>
              <a:xfrm>
                <a:off x="9317374" y="4803242"/>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9" name="Isosceles Triangle 65">
                <a:extLst>
                  <a:ext uri="{FF2B5EF4-FFF2-40B4-BE49-F238E27FC236}">
                    <a16:creationId xmlns:a16="http://schemas.microsoft.com/office/drawing/2014/main" id="{C189B59D-2742-3BB1-C215-784AEC2DC14D}"/>
                  </a:ext>
                </a:extLst>
              </p:cNvPr>
              <p:cNvSpPr/>
              <p:nvPr/>
            </p:nvSpPr>
            <p:spPr>
              <a:xfrm>
                <a:off x="10017930" y="4799039"/>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50" name="Rectangle 66">
                    <a:extLst>
                      <a:ext uri="{FF2B5EF4-FFF2-40B4-BE49-F238E27FC236}">
                        <a16:creationId xmlns:a16="http://schemas.microsoft.com/office/drawing/2014/main" id="{DF369D89-447B-68EC-877C-91A7B75D6D5D}"/>
                      </a:ext>
                    </a:extLst>
                  </p:cNvPr>
                  <p:cNvSpPr/>
                  <p:nvPr/>
                </p:nvSpPr>
                <p:spPr>
                  <a:xfrm>
                    <a:off x="10126339" y="5950689"/>
                    <a:ext cx="515205"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i="1">
                                  <a:latin typeface="Cambria Math" panose="02040503050406030204" pitchFamily="18" charset="0"/>
                                </a:rPr>
                                <m:t>𝑅</m:t>
                              </m:r>
                            </m:e>
                            <m:sub>
                              <m:r>
                                <a:rPr lang="pt-BR" sz="2000" b="0" i="1" smtClean="0">
                                  <a:latin typeface="Cambria Math" panose="02040503050406030204" pitchFamily="18" charset="0"/>
                                </a:rPr>
                                <m:t>1</m:t>
                              </m:r>
                            </m:sub>
                          </m:sSub>
                        </m:oMath>
                      </m:oMathPara>
                    </a14:m>
                    <a:endParaRPr lang="pt-BR" sz="2000" dirty="0"/>
                  </a:p>
                </p:txBody>
              </p:sp>
            </mc:Choice>
            <mc:Fallback xmlns="">
              <p:sp>
                <p:nvSpPr>
                  <p:cNvPr id="79" name="Rectangle 78"/>
                  <p:cNvSpPr>
                    <a:spLocks noRot="1" noChangeAspect="1" noMove="1" noResize="1" noEditPoints="1" noAdjustHandles="1" noChangeArrowheads="1" noChangeShapeType="1" noTextEdit="1"/>
                  </p:cNvSpPr>
                  <p:nvPr/>
                </p:nvSpPr>
                <p:spPr>
                  <a:xfrm>
                    <a:off x="10126339" y="5950689"/>
                    <a:ext cx="515205" cy="400110"/>
                  </a:xfrm>
                  <a:prstGeom prst="rect">
                    <a:avLst/>
                  </a:prstGeom>
                  <a:blipFill rotWithShape="0">
                    <a:blip r:embed="rId16"/>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1" name="Rectangle 67">
                    <a:extLst>
                      <a:ext uri="{FF2B5EF4-FFF2-40B4-BE49-F238E27FC236}">
                        <a16:creationId xmlns:a16="http://schemas.microsoft.com/office/drawing/2014/main" id="{21B90B2C-E2AC-A0A2-A382-4D739F23838D}"/>
                      </a:ext>
                    </a:extLst>
                  </p:cNvPr>
                  <p:cNvSpPr/>
                  <p:nvPr/>
                </p:nvSpPr>
                <p:spPr>
                  <a:xfrm>
                    <a:off x="9506752" y="4074240"/>
                    <a:ext cx="52116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i="1">
                                  <a:latin typeface="Cambria Math" panose="02040503050406030204" pitchFamily="18" charset="0"/>
                                </a:rPr>
                                <m:t>𝑅</m:t>
                              </m:r>
                            </m:e>
                            <m:sub>
                              <m:r>
                                <a:rPr lang="pt-BR" sz="2000" b="0" i="1" smtClean="0">
                                  <a:latin typeface="Cambria Math" panose="02040503050406030204" pitchFamily="18" charset="0"/>
                                </a:rPr>
                                <m:t>2</m:t>
                              </m:r>
                            </m:sub>
                          </m:sSub>
                        </m:oMath>
                      </m:oMathPara>
                    </a14:m>
                    <a:endParaRPr lang="pt-BR" sz="2000" dirty="0"/>
                  </a:p>
                </p:txBody>
              </p:sp>
            </mc:Choice>
            <mc:Fallback xmlns="">
              <p:sp>
                <p:nvSpPr>
                  <p:cNvPr id="68" name="Rectangle 67"/>
                  <p:cNvSpPr>
                    <a:spLocks noRot="1" noChangeAspect="1" noMove="1" noResize="1" noEditPoints="1" noAdjustHandles="1" noChangeArrowheads="1" noChangeShapeType="1" noTextEdit="1"/>
                  </p:cNvSpPr>
                  <p:nvPr/>
                </p:nvSpPr>
                <p:spPr>
                  <a:xfrm>
                    <a:off x="9506752" y="4074240"/>
                    <a:ext cx="521168" cy="400110"/>
                  </a:xfrm>
                  <a:prstGeom prst="rect">
                    <a:avLst/>
                  </a:prstGeom>
                  <a:blipFill rotWithShape="0">
                    <a:blip r:embed="rId17"/>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2" name="TextBox 68">
                    <a:extLst>
                      <a:ext uri="{FF2B5EF4-FFF2-40B4-BE49-F238E27FC236}">
                        <a16:creationId xmlns:a16="http://schemas.microsoft.com/office/drawing/2014/main" id="{29E9D5FA-AEED-E1EB-E19F-18E66D7EE6DA}"/>
                      </a:ext>
                    </a:extLst>
                  </p:cNvPr>
                  <p:cNvSpPr txBox="1"/>
                  <p:nvPr/>
                </p:nvSpPr>
                <p:spPr>
                  <a:xfrm>
                    <a:off x="8324943" y="4011478"/>
                    <a:ext cx="7874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oMath>
                      </m:oMathPara>
                    </a14:m>
                    <a:endParaRPr lang="pt-BR" dirty="0"/>
                  </a:p>
                </p:txBody>
              </p:sp>
            </mc:Choice>
            <mc:Fallback xmlns="">
              <p:sp>
                <p:nvSpPr>
                  <p:cNvPr id="81" name="TextBox 80"/>
                  <p:cNvSpPr txBox="1">
                    <a:spLocks noRot="1" noChangeAspect="1" noMove="1" noResize="1" noEditPoints="1" noAdjustHandles="1" noChangeArrowheads="1" noChangeShapeType="1" noTextEdit="1"/>
                  </p:cNvSpPr>
                  <p:nvPr/>
                </p:nvSpPr>
                <p:spPr>
                  <a:xfrm>
                    <a:off x="8324943" y="4011478"/>
                    <a:ext cx="787400" cy="369332"/>
                  </a:xfrm>
                  <a:prstGeom prst="rect">
                    <a:avLst/>
                  </a:prstGeom>
                  <a:blipFill rotWithShape="0">
                    <a:blip r:embed="rId18"/>
                    <a:stretch>
                      <a:fillRect/>
                    </a:stretch>
                  </a:blipFill>
                </p:spPr>
                <p:txBody>
                  <a:bodyPr/>
                  <a:lstStyle/>
                  <a:p>
                    <a:r>
                      <a:rPr lang="pt-BR">
                        <a:noFill/>
                      </a:rPr>
                      <a:t> </a:t>
                    </a:r>
                  </a:p>
                </p:txBody>
              </p:sp>
            </mc:Fallback>
          </mc:AlternateContent>
          <p:sp>
            <p:nvSpPr>
              <p:cNvPr id="53" name="Rectangle 69">
                <a:extLst>
                  <a:ext uri="{FF2B5EF4-FFF2-40B4-BE49-F238E27FC236}">
                    <a16:creationId xmlns:a16="http://schemas.microsoft.com/office/drawing/2014/main" id="{0A5BEBD9-DBD5-C268-D1EE-C2AFFC927C5C}"/>
                  </a:ext>
                </a:extLst>
              </p:cNvPr>
              <p:cNvSpPr/>
              <p:nvPr/>
            </p:nvSpPr>
            <p:spPr>
              <a:xfrm>
                <a:off x="10541339" y="5325892"/>
                <a:ext cx="114300" cy="132277"/>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4" name="Rectangle 70">
                <a:extLst>
                  <a:ext uri="{FF2B5EF4-FFF2-40B4-BE49-F238E27FC236}">
                    <a16:creationId xmlns:a16="http://schemas.microsoft.com/office/drawing/2014/main" id="{8AD88B08-5F23-1E0A-143E-E87D108EACE9}"/>
                  </a:ext>
                </a:extLst>
              </p:cNvPr>
              <p:cNvSpPr/>
              <p:nvPr/>
            </p:nvSpPr>
            <p:spPr>
              <a:xfrm>
                <a:off x="10693739" y="5478292"/>
                <a:ext cx="114300" cy="132277"/>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5" name="Rectangle 71">
                <a:extLst>
                  <a:ext uri="{FF2B5EF4-FFF2-40B4-BE49-F238E27FC236}">
                    <a16:creationId xmlns:a16="http://schemas.microsoft.com/office/drawing/2014/main" id="{156E8B4F-4E4F-48C2-0744-52533C201355}"/>
                  </a:ext>
                </a:extLst>
              </p:cNvPr>
              <p:cNvSpPr/>
              <p:nvPr/>
            </p:nvSpPr>
            <p:spPr>
              <a:xfrm>
                <a:off x="10776781" y="5174183"/>
                <a:ext cx="114300" cy="132277"/>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6" name="Rectangle 72">
                <a:extLst>
                  <a:ext uri="{FF2B5EF4-FFF2-40B4-BE49-F238E27FC236}">
                    <a16:creationId xmlns:a16="http://schemas.microsoft.com/office/drawing/2014/main" id="{9E747B52-CE8C-58A0-11C5-C92E310D23C2}"/>
                  </a:ext>
                </a:extLst>
              </p:cNvPr>
              <p:cNvSpPr/>
              <p:nvPr/>
            </p:nvSpPr>
            <p:spPr>
              <a:xfrm>
                <a:off x="10936469" y="5530946"/>
                <a:ext cx="114300" cy="132277"/>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7" name="Rectangle 73">
                <a:extLst>
                  <a:ext uri="{FF2B5EF4-FFF2-40B4-BE49-F238E27FC236}">
                    <a16:creationId xmlns:a16="http://schemas.microsoft.com/office/drawing/2014/main" id="{F27A2FCD-5D5E-0BC2-39B0-7E128E985F36}"/>
                  </a:ext>
                </a:extLst>
              </p:cNvPr>
              <p:cNvSpPr/>
              <p:nvPr/>
            </p:nvSpPr>
            <p:spPr>
              <a:xfrm>
                <a:off x="10998539" y="5300288"/>
                <a:ext cx="114300" cy="132277"/>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8" name="Rectangle 74">
                <a:extLst>
                  <a:ext uri="{FF2B5EF4-FFF2-40B4-BE49-F238E27FC236}">
                    <a16:creationId xmlns:a16="http://schemas.microsoft.com/office/drawing/2014/main" id="{A50E4132-6EE5-D584-2804-9C08F916B7DC}"/>
                  </a:ext>
                </a:extLst>
              </p:cNvPr>
              <p:cNvSpPr/>
              <p:nvPr/>
            </p:nvSpPr>
            <p:spPr>
              <a:xfrm>
                <a:off x="11179199" y="5515115"/>
                <a:ext cx="114300" cy="132277"/>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9" name="Rectangle 75">
                <a:extLst>
                  <a:ext uri="{FF2B5EF4-FFF2-40B4-BE49-F238E27FC236}">
                    <a16:creationId xmlns:a16="http://schemas.microsoft.com/office/drawing/2014/main" id="{AEB60AC9-B5A6-4BD2-C82B-9ECF0C18773C}"/>
                  </a:ext>
                </a:extLst>
              </p:cNvPr>
              <p:cNvSpPr/>
              <p:nvPr/>
            </p:nvSpPr>
            <p:spPr>
              <a:xfrm>
                <a:off x="11042698" y="5772606"/>
                <a:ext cx="114300" cy="132277"/>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60" name="Rectangle 76">
                    <a:extLst>
                      <a:ext uri="{FF2B5EF4-FFF2-40B4-BE49-F238E27FC236}">
                        <a16:creationId xmlns:a16="http://schemas.microsoft.com/office/drawing/2014/main" id="{67CB3F5A-C733-2E1D-382D-37ABD108C33F}"/>
                      </a:ext>
                    </a:extLst>
                  </p:cNvPr>
                  <p:cNvSpPr/>
                  <p:nvPr/>
                </p:nvSpPr>
                <p:spPr>
                  <a:xfrm>
                    <a:off x="10918615" y="4718845"/>
                    <a:ext cx="52116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i="1">
                                  <a:latin typeface="Cambria Math" panose="02040503050406030204" pitchFamily="18" charset="0"/>
                                </a:rPr>
                                <m:t>𝑅</m:t>
                              </m:r>
                            </m:e>
                            <m:sub>
                              <m:r>
                                <a:rPr lang="pt-BR" sz="2000" b="0" i="1" smtClean="0">
                                  <a:latin typeface="Cambria Math" panose="02040503050406030204" pitchFamily="18" charset="0"/>
                                </a:rPr>
                                <m:t>3</m:t>
                              </m:r>
                            </m:sub>
                          </m:sSub>
                        </m:oMath>
                      </m:oMathPara>
                    </a14:m>
                    <a:endParaRPr lang="pt-BR" sz="2000" dirty="0"/>
                  </a:p>
                </p:txBody>
              </p:sp>
            </mc:Choice>
            <mc:Fallback xmlns="">
              <p:sp>
                <p:nvSpPr>
                  <p:cNvPr id="89" name="Rectangle 88"/>
                  <p:cNvSpPr>
                    <a:spLocks noRot="1" noChangeAspect="1" noMove="1" noResize="1" noEditPoints="1" noAdjustHandles="1" noChangeArrowheads="1" noChangeShapeType="1" noTextEdit="1"/>
                  </p:cNvSpPr>
                  <p:nvPr/>
                </p:nvSpPr>
                <p:spPr>
                  <a:xfrm>
                    <a:off x="10918615" y="4718845"/>
                    <a:ext cx="521168" cy="400110"/>
                  </a:xfrm>
                  <a:prstGeom prst="rect">
                    <a:avLst/>
                  </a:prstGeom>
                  <a:blipFill rotWithShape="0">
                    <a:blip r:embed="rId19"/>
                    <a:stretch>
                      <a:fillRect b="-1538"/>
                    </a:stretch>
                  </a:blipFill>
                </p:spPr>
                <p:txBody>
                  <a:bodyPr/>
                  <a:lstStyle/>
                  <a:p>
                    <a:r>
                      <a:rPr lang="pt-BR">
                        <a:noFill/>
                      </a:rPr>
                      <a:t> </a:t>
                    </a:r>
                  </a:p>
                </p:txBody>
              </p:sp>
            </mc:Fallback>
          </mc:AlternateContent>
          <p:cxnSp>
            <p:nvCxnSpPr>
              <p:cNvPr id="61" name="Straight Connector 77">
                <a:extLst>
                  <a:ext uri="{FF2B5EF4-FFF2-40B4-BE49-F238E27FC236}">
                    <a16:creationId xmlns:a16="http://schemas.microsoft.com/office/drawing/2014/main" id="{B78E1BFF-818D-CD5B-3D94-2F9A4F4D82FF}"/>
                  </a:ext>
                </a:extLst>
              </p:cNvPr>
              <p:cNvCxnSpPr/>
              <p:nvPr/>
            </p:nvCxnSpPr>
            <p:spPr>
              <a:xfrm>
                <a:off x="8788081" y="4728656"/>
                <a:ext cx="2432050" cy="156684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78">
                <a:extLst>
                  <a:ext uri="{FF2B5EF4-FFF2-40B4-BE49-F238E27FC236}">
                    <a16:creationId xmlns:a16="http://schemas.microsoft.com/office/drawing/2014/main" id="{F2E3290A-DA56-2C1D-3ED4-64B224AF32DD}"/>
                  </a:ext>
                </a:extLst>
              </p:cNvPr>
              <p:cNvCxnSpPr/>
              <p:nvPr/>
            </p:nvCxnSpPr>
            <p:spPr>
              <a:xfrm flipV="1">
                <a:off x="10020518" y="4646639"/>
                <a:ext cx="621026" cy="84767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1" name="Rectangle 82">
              <a:extLst>
                <a:ext uri="{FF2B5EF4-FFF2-40B4-BE49-F238E27FC236}">
                  <a16:creationId xmlns:a16="http://schemas.microsoft.com/office/drawing/2014/main" id="{F7FFF212-533F-2F05-17E8-537300946149}"/>
                </a:ext>
              </a:extLst>
            </p:cNvPr>
            <p:cNvSpPr/>
            <p:nvPr/>
          </p:nvSpPr>
          <p:spPr>
            <a:xfrm>
              <a:off x="9830560" y="1773129"/>
              <a:ext cx="1953076" cy="514599"/>
            </a:xfrm>
            <a:prstGeom prst="rect">
              <a:avLst/>
            </a:prstGeom>
          </p:spPr>
          <p:txBody>
            <a:bodyPr wrap="square">
              <a:spAutoFit/>
            </a:bodyPr>
            <a:lstStyle/>
            <a:p>
              <a:pPr algn="ctr"/>
              <a:r>
                <a:rPr lang="pt-BR" sz="1400" dirty="0"/>
                <a:t>classificação linear com 2 funções discriminantes</a:t>
              </a:r>
            </a:p>
          </p:txBody>
        </p:sp>
        <mc:AlternateContent xmlns:mc="http://schemas.openxmlformats.org/markup-compatibility/2006" xmlns:a14="http://schemas.microsoft.com/office/drawing/2010/main">
          <mc:Choice Requires="a14">
            <p:sp>
              <p:nvSpPr>
                <p:cNvPr id="32" name="TextBox 83">
                  <a:extLst>
                    <a:ext uri="{FF2B5EF4-FFF2-40B4-BE49-F238E27FC236}">
                      <a16:creationId xmlns:a16="http://schemas.microsoft.com/office/drawing/2014/main" id="{FE2B3682-E1D1-FA1C-D861-F3A6E4B57D6A}"/>
                    </a:ext>
                  </a:extLst>
                </p:cNvPr>
                <p:cNvSpPr txBox="1"/>
                <p:nvPr/>
              </p:nvSpPr>
              <p:spPr>
                <a:xfrm>
                  <a:off x="10894980" y="3906817"/>
                  <a:ext cx="7874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oMath>
                    </m:oMathPara>
                  </a14:m>
                  <a:endParaRPr lang="pt-BR" dirty="0"/>
                </a:p>
              </p:txBody>
            </p:sp>
          </mc:Choice>
          <mc:Fallback xmlns="">
            <p:sp>
              <p:nvSpPr>
                <p:cNvPr id="84" name="TextBox 83"/>
                <p:cNvSpPr txBox="1">
                  <a:spLocks noRot="1" noChangeAspect="1" noMove="1" noResize="1" noEditPoints="1" noAdjustHandles="1" noChangeArrowheads="1" noChangeShapeType="1" noTextEdit="1"/>
                </p:cNvSpPr>
                <p:nvPr/>
              </p:nvSpPr>
              <p:spPr>
                <a:xfrm>
                  <a:off x="10894980" y="3906817"/>
                  <a:ext cx="787400" cy="369332"/>
                </a:xfrm>
                <a:prstGeom prst="rect">
                  <a:avLst/>
                </a:prstGeom>
                <a:blipFill rotWithShape="0">
                  <a:blip r:embed="rId20"/>
                  <a:stretch>
                    <a:fillRect/>
                  </a:stretch>
                </a:blipFill>
              </p:spPr>
              <p:txBody>
                <a:bodyPr/>
                <a:lstStyle/>
                <a:p>
                  <a:r>
                    <a:rPr lang="pt-BR">
                      <a:noFill/>
                    </a:rPr>
                    <a:t> </a:t>
                  </a:r>
                </a:p>
              </p:txBody>
            </p:sp>
          </mc:Fallback>
        </mc:AlternateContent>
      </p:grpSp>
    </p:spTree>
    <p:extLst>
      <p:ext uri="{BB962C8B-B14F-4D97-AF65-F5344CB8AC3E}">
        <p14:creationId xmlns:p14="http://schemas.microsoft.com/office/powerpoint/2010/main" val="39686974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1160E5B-8878-4931-6741-969E884FF4A1}"/>
              </a:ext>
            </a:extLst>
          </p:cNvPr>
          <p:cNvSpPr>
            <a:spLocks noGrp="1"/>
          </p:cNvSpPr>
          <p:nvPr>
            <p:ph type="title"/>
          </p:nvPr>
        </p:nvSpPr>
        <p:spPr/>
        <p:txBody>
          <a:bodyPr/>
          <a:lstStyle/>
          <a:p>
            <a:r>
              <a:rPr lang="pt-BR" dirty="0"/>
              <a:t>Classificação com redes neurais</a:t>
            </a:r>
          </a:p>
        </p:txBody>
      </p:sp>
      <p:sp>
        <p:nvSpPr>
          <p:cNvPr id="3" name="Espaço Reservado para Conteúdo 2">
            <a:extLst>
              <a:ext uri="{FF2B5EF4-FFF2-40B4-BE49-F238E27FC236}">
                <a16:creationId xmlns:a16="http://schemas.microsoft.com/office/drawing/2014/main" id="{99D4ED14-2D94-F17C-D565-C98F7C2C55E0}"/>
              </a:ext>
            </a:extLst>
          </p:cNvPr>
          <p:cNvSpPr>
            <a:spLocks noGrp="1"/>
          </p:cNvSpPr>
          <p:nvPr>
            <p:ph idx="1"/>
          </p:nvPr>
        </p:nvSpPr>
        <p:spPr>
          <a:xfrm>
            <a:off x="5553075" y="1825624"/>
            <a:ext cx="6543675" cy="5032375"/>
          </a:xfrm>
        </p:spPr>
        <p:txBody>
          <a:bodyPr>
            <a:normAutofit/>
          </a:bodyPr>
          <a:lstStyle/>
          <a:p>
            <a:r>
              <a:rPr lang="pt-BR" dirty="0"/>
              <a:t>No caso com múltiplas classes, teremos </a:t>
            </a:r>
            <a:r>
              <a:rPr lang="pt-BR" b="1" i="1" dirty="0">
                <a:solidFill>
                  <a:srgbClr val="00B050"/>
                </a:solidFill>
              </a:rPr>
              <a:t>vários neurônios na camada de saída </a:t>
            </a:r>
            <a:r>
              <a:rPr lang="pt-BR" dirty="0"/>
              <a:t>da rede, </a:t>
            </a:r>
            <a:r>
              <a:rPr lang="pt-BR" b="1" i="1" dirty="0">
                <a:solidFill>
                  <a:srgbClr val="00B050"/>
                </a:solidFill>
              </a:rPr>
              <a:t>um para cada classe</a:t>
            </a:r>
            <a:r>
              <a:rPr lang="pt-BR" dirty="0"/>
              <a:t> do problema de classificação.</a:t>
            </a:r>
          </a:p>
          <a:p>
            <a:r>
              <a:rPr lang="pt-BR" b="1" i="1" dirty="0">
                <a:solidFill>
                  <a:srgbClr val="00B050"/>
                </a:solidFill>
              </a:rPr>
              <a:t>Cada saída</a:t>
            </a:r>
            <a:r>
              <a:rPr lang="pt-BR" dirty="0"/>
              <a:t> da rede neural dá a </a:t>
            </a:r>
            <a:r>
              <a:rPr lang="pt-BR" b="1" i="1" dirty="0">
                <a:solidFill>
                  <a:srgbClr val="00B050"/>
                </a:solidFill>
              </a:rPr>
              <a:t>probabilidade de uma das classes.</a:t>
            </a:r>
          </a:p>
          <a:p>
            <a:r>
              <a:rPr lang="pt-BR" b="1" dirty="0"/>
              <a:t>OBS</a:t>
            </a:r>
            <a:r>
              <a:rPr lang="pt-BR" dirty="0"/>
              <a:t>.: Mesmo no caso com duas classes, podemos criar uma rede com duas saídas, onde cada uma delas dá a probabilidade de uma das classes.</a:t>
            </a:r>
            <a:r>
              <a:rPr lang="pt-BR" b="1" i="1" dirty="0">
                <a:solidFill>
                  <a:srgbClr val="00B050"/>
                </a:solidFill>
              </a:rPr>
              <a:t> </a:t>
            </a:r>
          </a:p>
        </p:txBody>
      </p:sp>
      <p:grpSp>
        <p:nvGrpSpPr>
          <p:cNvPr id="4" name="Group 85">
            <a:extLst>
              <a:ext uri="{FF2B5EF4-FFF2-40B4-BE49-F238E27FC236}">
                <a16:creationId xmlns:a16="http://schemas.microsoft.com/office/drawing/2014/main" id="{363CF2AC-C2FE-21FC-4222-D8B7F1FBC7BC}"/>
              </a:ext>
            </a:extLst>
          </p:cNvPr>
          <p:cNvGrpSpPr/>
          <p:nvPr/>
        </p:nvGrpSpPr>
        <p:grpSpPr>
          <a:xfrm>
            <a:off x="1035379" y="1570733"/>
            <a:ext cx="3746893" cy="2613547"/>
            <a:chOff x="4316866" y="1705666"/>
            <a:chExt cx="3746893" cy="2613547"/>
          </a:xfrm>
        </p:grpSpPr>
        <mc:AlternateContent xmlns:mc="http://schemas.openxmlformats.org/markup-compatibility/2006" xmlns:a14="http://schemas.microsoft.com/office/drawing/2010/main">
          <mc:Choice Requires="a14">
            <p:sp>
              <p:nvSpPr>
                <p:cNvPr id="5" name="TextBox 25">
                  <a:extLst>
                    <a:ext uri="{FF2B5EF4-FFF2-40B4-BE49-F238E27FC236}">
                      <a16:creationId xmlns:a16="http://schemas.microsoft.com/office/drawing/2014/main" id="{3214B6E4-26C7-BFA2-30C6-C999168534A5}"/>
                    </a:ext>
                  </a:extLst>
                </p:cNvPr>
                <p:cNvSpPr txBox="1"/>
                <p:nvPr/>
              </p:nvSpPr>
              <p:spPr>
                <a:xfrm>
                  <a:off x="4316866" y="1705666"/>
                  <a:ext cx="7874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oMath>
                    </m:oMathPara>
                  </a14:m>
                  <a:endParaRPr lang="pt-BR" dirty="0"/>
                </a:p>
              </p:txBody>
            </p:sp>
          </mc:Choice>
          <mc:Fallback xmlns="">
            <p:sp>
              <p:nvSpPr>
                <p:cNvPr id="26" name="TextBox 25"/>
                <p:cNvSpPr txBox="1">
                  <a:spLocks noRot="1" noChangeAspect="1" noMove="1" noResize="1" noEditPoints="1" noAdjustHandles="1" noChangeArrowheads="1" noChangeShapeType="1" noTextEdit="1"/>
                </p:cNvSpPr>
                <p:nvPr/>
              </p:nvSpPr>
              <p:spPr>
                <a:xfrm>
                  <a:off x="4316866" y="1705666"/>
                  <a:ext cx="787400" cy="369332"/>
                </a:xfrm>
                <a:prstGeom prst="rect">
                  <a:avLst/>
                </a:prstGeom>
                <a:blipFill rotWithShape="0">
                  <a:blip r:embed="rId2"/>
                  <a:stretch>
                    <a:fillRect/>
                  </a:stretch>
                </a:blipFill>
              </p:spPr>
              <p:txBody>
                <a:bodyPr/>
                <a:lstStyle/>
                <a:p>
                  <a:r>
                    <a:rPr lang="pt-BR">
                      <a:noFill/>
                    </a:rPr>
                    <a:t> </a:t>
                  </a:r>
                </a:p>
              </p:txBody>
            </p:sp>
          </mc:Fallback>
        </mc:AlternateContent>
        <p:grpSp>
          <p:nvGrpSpPr>
            <p:cNvPr id="6" name="Group 26">
              <a:extLst>
                <a:ext uri="{FF2B5EF4-FFF2-40B4-BE49-F238E27FC236}">
                  <a16:creationId xmlns:a16="http://schemas.microsoft.com/office/drawing/2014/main" id="{FD5D99E1-316E-50BB-4E62-ADB7CE1EBD9C}"/>
                </a:ext>
              </a:extLst>
            </p:cNvPr>
            <p:cNvGrpSpPr/>
            <p:nvPr/>
          </p:nvGrpSpPr>
          <p:grpSpPr>
            <a:xfrm>
              <a:off x="4695454" y="2105877"/>
              <a:ext cx="3359834" cy="2213336"/>
              <a:chOff x="4712575" y="4400375"/>
              <a:chExt cx="3359834" cy="2213336"/>
            </a:xfrm>
          </p:grpSpPr>
          <p:cxnSp>
            <p:nvCxnSpPr>
              <p:cNvPr id="8" name="Straight Arrow Connector 27">
                <a:extLst>
                  <a:ext uri="{FF2B5EF4-FFF2-40B4-BE49-F238E27FC236}">
                    <a16:creationId xmlns:a16="http://schemas.microsoft.com/office/drawing/2014/main" id="{29047801-0A20-EC54-A779-833CCB4DF254}"/>
                  </a:ext>
                </a:extLst>
              </p:cNvPr>
              <p:cNvCxnSpPr/>
              <p:nvPr/>
            </p:nvCxnSpPr>
            <p:spPr>
              <a:xfrm flipV="1">
                <a:off x="4725275" y="4400375"/>
                <a:ext cx="0" cy="200910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28">
                <a:extLst>
                  <a:ext uri="{FF2B5EF4-FFF2-40B4-BE49-F238E27FC236}">
                    <a16:creationId xmlns:a16="http://schemas.microsoft.com/office/drawing/2014/main" id="{945EF36F-DC6D-ADB1-BA84-D60D1CC5CC7A}"/>
                  </a:ext>
                </a:extLst>
              </p:cNvPr>
              <p:cNvCxnSpPr/>
              <p:nvPr/>
            </p:nvCxnSpPr>
            <p:spPr>
              <a:xfrm>
                <a:off x="4712575" y="6409479"/>
                <a:ext cx="27720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Oval 29">
                <a:extLst>
                  <a:ext uri="{FF2B5EF4-FFF2-40B4-BE49-F238E27FC236}">
                    <a16:creationId xmlns:a16="http://schemas.microsoft.com/office/drawing/2014/main" id="{B8F64813-CD2B-3623-B2A0-394EA901EB4E}"/>
                  </a:ext>
                </a:extLst>
              </p:cNvPr>
              <p:cNvSpPr/>
              <p:nvPr/>
            </p:nvSpPr>
            <p:spPr>
              <a:xfrm>
                <a:off x="5579028" y="5546866"/>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Isosceles Triangle 30">
                <a:extLst>
                  <a:ext uri="{FF2B5EF4-FFF2-40B4-BE49-F238E27FC236}">
                    <a16:creationId xmlns:a16="http://schemas.microsoft.com/office/drawing/2014/main" id="{7F4C48BF-CBCD-F0DA-6303-7A2836317F66}"/>
                  </a:ext>
                </a:extLst>
              </p:cNvPr>
              <p:cNvSpPr/>
              <p:nvPr/>
            </p:nvSpPr>
            <p:spPr>
              <a:xfrm>
                <a:off x="5258573" y="5864589"/>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 name="Oval 31">
                <a:extLst>
                  <a:ext uri="{FF2B5EF4-FFF2-40B4-BE49-F238E27FC236}">
                    <a16:creationId xmlns:a16="http://schemas.microsoft.com/office/drawing/2014/main" id="{DCE09A87-1341-9437-3215-EF43E3F479F2}"/>
                  </a:ext>
                </a:extLst>
              </p:cNvPr>
              <p:cNvSpPr/>
              <p:nvPr/>
            </p:nvSpPr>
            <p:spPr>
              <a:xfrm>
                <a:off x="5505645" y="5272742"/>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Oval 32">
                <a:extLst>
                  <a:ext uri="{FF2B5EF4-FFF2-40B4-BE49-F238E27FC236}">
                    <a16:creationId xmlns:a16="http://schemas.microsoft.com/office/drawing/2014/main" id="{2D371951-FE95-F8CE-1285-487F03CF45FA}"/>
                  </a:ext>
                </a:extLst>
              </p:cNvPr>
              <p:cNvSpPr/>
              <p:nvPr/>
            </p:nvSpPr>
            <p:spPr>
              <a:xfrm>
                <a:off x="5807850" y="5350015"/>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Oval 33">
                <a:extLst>
                  <a:ext uri="{FF2B5EF4-FFF2-40B4-BE49-F238E27FC236}">
                    <a16:creationId xmlns:a16="http://schemas.microsoft.com/office/drawing/2014/main" id="{76084EBE-E08E-AB3F-7564-7F4A9D54A722}"/>
                  </a:ext>
                </a:extLst>
              </p:cNvPr>
              <p:cNvSpPr/>
              <p:nvPr/>
            </p:nvSpPr>
            <p:spPr>
              <a:xfrm>
                <a:off x="6027998" y="5538281"/>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 name="Oval 34">
                <a:extLst>
                  <a:ext uri="{FF2B5EF4-FFF2-40B4-BE49-F238E27FC236}">
                    <a16:creationId xmlns:a16="http://schemas.microsoft.com/office/drawing/2014/main" id="{EA6A04EA-80AE-8CDE-2A2A-84580BB3EC13}"/>
                  </a:ext>
                </a:extLst>
              </p:cNvPr>
              <p:cNvSpPr/>
              <p:nvPr/>
            </p:nvSpPr>
            <p:spPr>
              <a:xfrm>
                <a:off x="5829135" y="5663223"/>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 name="Oval 35">
                <a:extLst>
                  <a:ext uri="{FF2B5EF4-FFF2-40B4-BE49-F238E27FC236}">
                    <a16:creationId xmlns:a16="http://schemas.microsoft.com/office/drawing/2014/main" id="{FE4B699F-CCA7-53E8-5210-F8DCC6B35418}"/>
                  </a:ext>
                </a:extLst>
              </p:cNvPr>
              <p:cNvSpPr/>
              <p:nvPr/>
            </p:nvSpPr>
            <p:spPr>
              <a:xfrm>
                <a:off x="5664478" y="5019636"/>
                <a:ext cx="152400"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 name="Oval 36">
                <a:extLst>
                  <a:ext uri="{FF2B5EF4-FFF2-40B4-BE49-F238E27FC236}">
                    <a16:creationId xmlns:a16="http://schemas.microsoft.com/office/drawing/2014/main" id="{16500641-9718-B533-8F8E-EDD523500918}"/>
                  </a:ext>
                </a:extLst>
              </p:cNvPr>
              <p:cNvSpPr/>
              <p:nvPr/>
            </p:nvSpPr>
            <p:spPr>
              <a:xfrm>
                <a:off x="5969993" y="5088324"/>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Isosceles Triangle 37">
                <a:extLst>
                  <a:ext uri="{FF2B5EF4-FFF2-40B4-BE49-F238E27FC236}">
                    <a16:creationId xmlns:a16="http://schemas.microsoft.com/office/drawing/2014/main" id="{6482BE5D-D9A0-BE3E-6A35-7D94FA2FCE0A}"/>
                  </a:ext>
                </a:extLst>
              </p:cNvPr>
              <p:cNvSpPr/>
              <p:nvPr/>
            </p:nvSpPr>
            <p:spPr>
              <a:xfrm>
                <a:off x="5292773" y="4787319"/>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 name="Isosceles Triangle 38">
                <a:extLst>
                  <a:ext uri="{FF2B5EF4-FFF2-40B4-BE49-F238E27FC236}">
                    <a16:creationId xmlns:a16="http://schemas.microsoft.com/office/drawing/2014/main" id="{6A75B198-B8A5-305E-133B-353E46C0DE42}"/>
                  </a:ext>
                </a:extLst>
              </p:cNvPr>
              <p:cNvSpPr/>
              <p:nvPr/>
            </p:nvSpPr>
            <p:spPr>
              <a:xfrm>
                <a:off x="6605560" y="5350015"/>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0" name="Isosceles Triangle 39">
                <a:extLst>
                  <a:ext uri="{FF2B5EF4-FFF2-40B4-BE49-F238E27FC236}">
                    <a16:creationId xmlns:a16="http://schemas.microsoft.com/office/drawing/2014/main" id="{47C9361E-1C5B-3BCA-EF59-513F810F22B5}"/>
                  </a:ext>
                </a:extLst>
              </p:cNvPr>
              <p:cNvSpPr/>
              <p:nvPr/>
            </p:nvSpPr>
            <p:spPr>
              <a:xfrm>
                <a:off x="5054712" y="5315731"/>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1" name="Isosceles Triangle 40">
                <a:extLst>
                  <a:ext uri="{FF2B5EF4-FFF2-40B4-BE49-F238E27FC236}">
                    <a16:creationId xmlns:a16="http://schemas.microsoft.com/office/drawing/2014/main" id="{1A957386-ADA7-4051-9ECE-EEF8043CA299}"/>
                  </a:ext>
                </a:extLst>
              </p:cNvPr>
              <p:cNvSpPr/>
              <p:nvPr/>
            </p:nvSpPr>
            <p:spPr>
              <a:xfrm>
                <a:off x="6351848" y="4753800"/>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2" name="Isosceles Triangle 41">
                <a:extLst>
                  <a:ext uri="{FF2B5EF4-FFF2-40B4-BE49-F238E27FC236}">
                    <a16:creationId xmlns:a16="http://schemas.microsoft.com/office/drawing/2014/main" id="{01C4E25F-43B1-EEBF-7173-91C8CD418EE7}"/>
                  </a:ext>
                </a:extLst>
              </p:cNvPr>
              <p:cNvSpPr/>
              <p:nvPr/>
            </p:nvSpPr>
            <p:spPr>
              <a:xfrm>
                <a:off x="5768375" y="4566339"/>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 name="Isosceles Triangle 42">
                <a:extLst>
                  <a:ext uri="{FF2B5EF4-FFF2-40B4-BE49-F238E27FC236}">
                    <a16:creationId xmlns:a16="http://schemas.microsoft.com/office/drawing/2014/main" id="{C5AA97CB-4369-4B52-6A43-92DEFE0D32C8}"/>
                  </a:ext>
                </a:extLst>
              </p:cNvPr>
              <p:cNvSpPr/>
              <p:nvPr/>
            </p:nvSpPr>
            <p:spPr>
              <a:xfrm>
                <a:off x="5821265" y="6059155"/>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4" name="Isosceles Triangle 43">
                <a:extLst>
                  <a:ext uri="{FF2B5EF4-FFF2-40B4-BE49-F238E27FC236}">
                    <a16:creationId xmlns:a16="http://schemas.microsoft.com/office/drawing/2014/main" id="{E4E0F7AC-EB00-0736-9DDA-7742B2EAC1B3}"/>
                  </a:ext>
                </a:extLst>
              </p:cNvPr>
              <p:cNvSpPr/>
              <p:nvPr/>
            </p:nvSpPr>
            <p:spPr>
              <a:xfrm>
                <a:off x="6407231" y="5826130"/>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25" name="Rectangle 44">
                    <a:extLst>
                      <a:ext uri="{FF2B5EF4-FFF2-40B4-BE49-F238E27FC236}">
                        <a16:creationId xmlns:a16="http://schemas.microsoft.com/office/drawing/2014/main" id="{DEC1F953-5F49-B375-68FE-5BD7F973A38E}"/>
                      </a:ext>
                    </a:extLst>
                  </p:cNvPr>
                  <p:cNvSpPr/>
                  <p:nvPr/>
                </p:nvSpPr>
                <p:spPr>
                  <a:xfrm>
                    <a:off x="5969993" y="5138171"/>
                    <a:ext cx="515205"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i="1">
                                  <a:latin typeface="Cambria Math" panose="02040503050406030204" pitchFamily="18" charset="0"/>
                                </a:rPr>
                                <m:t>𝑅</m:t>
                              </m:r>
                            </m:e>
                            <m:sub>
                              <m:r>
                                <a:rPr lang="pt-BR" sz="2000" b="0" i="1" smtClean="0">
                                  <a:latin typeface="Cambria Math" panose="02040503050406030204" pitchFamily="18" charset="0"/>
                                </a:rPr>
                                <m:t>1</m:t>
                              </m:r>
                            </m:sub>
                          </m:sSub>
                        </m:oMath>
                      </m:oMathPara>
                    </a14:m>
                    <a:endParaRPr lang="pt-BR" sz="2000" dirty="0"/>
                  </a:p>
                </p:txBody>
              </p:sp>
            </mc:Choice>
            <mc:Fallback xmlns="">
              <p:sp>
                <p:nvSpPr>
                  <p:cNvPr id="56" name="Rectangle 55"/>
                  <p:cNvSpPr>
                    <a:spLocks noRot="1" noChangeAspect="1" noMove="1" noResize="1" noEditPoints="1" noAdjustHandles="1" noChangeArrowheads="1" noChangeShapeType="1" noTextEdit="1"/>
                  </p:cNvSpPr>
                  <p:nvPr/>
                </p:nvSpPr>
                <p:spPr>
                  <a:xfrm>
                    <a:off x="5969993" y="5138171"/>
                    <a:ext cx="515205" cy="400110"/>
                  </a:xfrm>
                  <a:prstGeom prst="rect">
                    <a:avLst/>
                  </a:prstGeom>
                  <a:blipFill rotWithShape="0">
                    <a:blip r:embed="rId9"/>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6" name="Rectangle 45">
                    <a:extLst>
                      <a:ext uri="{FF2B5EF4-FFF2-40B4-BE49-F238E27FC236}">
                        <a16:creationId xmlns:a16="http://schemas.microsoft.com/office/drawing/2014/main" id="{F130004C-A2E8-640F-5D45-7A48B5B922C2}"/>
                      </a:ext>
                    </a:extLst>
                  </p:cNvPr>
                  <p:cNvSpPr/>
                  <p:nvPr/>
                </p:nvSpPr>
                <p:spPr>
                  <a:xfrm>
                    <a:off x="6623704" y="5581283"/>
                    <a:ext cx="52116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i="1">
                                  <a:latin typeface="Cambria Math" panose="02040503050406030204" pitchFamily="18" charset="0"/>
                                </a:rPr>
                                <m:t>𝑅</m:t>
                              </m:r>
                            </m:e>
                            <m:sub>
                              <m:r>
                                <a:rPr lang="pt-BR" sz="2000" b="0" i="1" smtClean="0">
                                  <a:latin typeface="Cambria Math" panose="02040503050406030204" pitchFamily="18" charset="0"/>
                                </a:rPr>
                                <m:t>2</m:t>
                              </m:r>
                            </m:sub>
                          </m:sSub>
                        </m:oMath>
                      </m:oMathPara>
                    </a14:m>
                    <a:endParaRPr lang="pt-BR" sz="2000" dirty="0"/>
                  </a:p>
                </p:txBody>
              </p:sp>
            </mc:Choice>
            <mc:Fallback xmlns="">
              <p:sp>
                <p:nvSpPr>
                  <p:cNvPr id="57" name="Rectangle 56"/>
                  <p:cNvSpPr>
                    <a:spLocks noRot="1" noChangeAspect="1" noMove="1" noResize="1" noEditPoints="1" noAdjustHandles="1" noChangeArrowheads="1" noChangeShapeType="1" noTextEdit="1"/>
                  </p:cNvSpPr>
                  <p:nvPr/>
                </p:nvSpPr>
                <p:spPr>
                  <a:xfrm>
                    <a:off x="6623704" y="5581283"/>
                    <a:ext cx="521168" cy="400110"/>
                  </a:xfrm>
                  <a:prstGeom prst="rect">
                    <a:avLst/>
                  </a:prstGeom>
                  <a:blipFill rotWithShape="0">
                    <a:blip r:embed="rId10"/>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7" name="TextBox 46">
                    <a:extLst>
                      <a:ext uri="{FF2B5EF4-FFF2-40B4-BE49-F238E27FC236}">
                        <a16:creationId xmlns:a16="http://schemas.microsoft.com/office/drawing/2014/main" id="{DBFBC8E2-F31F-8067-7DED-F06AEFE726CB}"/>
                      </a:ext>
                    </a:extLst>
                  </p:cNvPr>
                  <p:cNvSpPr txBox="1"/>
                  <p:nvPr/>
                </p:nvSpPr>
                <p:spPr>
                  <a:xfrm>
                    <a:off x="7285009" y="6244379"/>
                    <a:ext cx="7874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oMath>
                      </m:oMathPara>
                    </a14:m>
                    <a:endParaRPr lang="pt-BR" dirty="0"/>
                  </a:p>
                </p:txBody>
              </p:sp>
            </mc:Choice>
            <mc:Fallback xmlns="">
              <p:sp>
                <p:nvSpPr>
                  <p:cNvPr id="58" name="TextBox 57"/>
                  <p:cNvSpPr txBox="1">
                    <a:spLocks noRot="1" noChangeAspect="1" noMove="1" noResize="1" noEditPoints="1" noAdjustHandles="1" noChangeArrowheads="1" noChangeShapeType="1" noTextEdit="1"/>
                  </p:cNvSpPr>
                  <p:nvPr/>
                </p:nvSpPr>
                <p:spPr>
                  <a:xfrm>
                    <a:off x="7285009" y="6244379"/>
                    <a:ext cx="787400" cy="369332"/>
                  </a:xfrm>
                  <a:prstGeom prst="rect">
                    <a:avLst/>
                  </a:prstGeom>
                  <a:blipFill rotWithShape="0">
                    <a:blip r:embed="rId11"/>
                    <a:stretch>
                      <a:fillRect/>
                    </a:stretch>
                  </a:blipFill>
                </p:spPr>
                <p:txBody>
                  <a:bodyPr/>
                  <a:lstStyle/>
                  <a:p>
                    <a:r>
                      <a:rPr lang="pt-BR">
                        <a:noFill/>
                      </a:rPr>
                      <a:t> </a:t>
                    </a:r>
                  </a:p>
                </p:txBody>
              </p:sp>
            </mc:Fallback>
          </mc:AlternateContent>
          <p:sp>
            <p:nvSpPr>
              <p:cNvPr id="28" name="Oval 47">
                <a:extLst>
                  <a:ext uri="{FF2B5EF4-FFF2-40B4-BE49-F238E27FC236}">
                    <a16:creationId xmlns:a16="http://schemas.microsoft.com/office/drawing/2014/main" id="{AB9B70FC-C5CD-63FA-1E67-4BB8B828256D}"/>
                  </a:ext>
                </a:extLst>
              </p:cNvPr>
              <p:cNvSpPr/>
              <p:nvPr/>
            </p:nvSpPr>
            <p:spPr>
              <a:xfrm>
                <a:off x="5216257" y="4836350"/>
                <a:ext cx="1329949" cy="117377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7" name="Rectangle 80">
              <a:extLst>
                <a:ext uri="{FF2B5EF4-FFF2-40B4-BE49-F238E27FC236}">
                  <a16:creationId xmlns:a16="http://schemas.microsoft.com/office/drawing/2014/main" id="{A4BCE7A0-4816-5BE1-2049-66B7063723A6}"/>
                </a:ext>
              </a:extLst>
            </p:cNvPr>
            <p:cNvSpPr/>
            <p:nvPr/>
          </p:nvSpPr>
          <p:spPr>
            <a:xfrm>
              <a:off x="6194081" y="1877251"/>
              <a:ext cx="1869678" cy="307777"/>
            </a:xfrm>
            <a:prstGeom prst="rect">
              <a:avLst/>
            </a:prstGeom>
          </p:spPr>
          <p:txBody>
            <a:bodyPr wrap="none">
              <a:spAutoFit/>
            </a:bodyPr>
            <a:lstStyle/>
            <a:p>
              <a:pPr algn="ctr"/>
              <a:r>
                <a:rPr lang="pt-BR" sz="1400" dirty="0"/>
                <a:t>classificação não-linear</a:t>
              </a:r>
            </a:p>
          </p:txBody>
        </p:sp>
      </p:grpSp>
      <p:grpSp>
        <p:nvGrpSpPr>
          <p:cNvPr id="29" name="Group 86">
            <a:extLst>
              <a:ext uri="{FF2B5EF4-FFF2-40B4-BE49-F238E27FC236}">
                <a16:creationId xmlns:a16="http://schemas.microsoft.com/office/drawing/2014/main" id="{2B2E6C8E-494D-FA35-670F-0FF2F4ACC98D}"/>
              </a:ext>
            </a:extLst>
          </p:cNvPr>
          <p:cNvGrpSpPr/>
          <p:nvPr/>
        </p:nvGrpSpPr>
        <p:grpSpPr>
          <a:xfrm>
            <a:off x="1041061" y="4254758"/>
            <a:ext cx="3922754" cy="2613547"/>
            <a:chOff x="7939181" y="1705666"/>
            <a:chExt cx="3844455" cy="2570483"/>
          </a:xfrm>
        </p:grpSpPr>
        <p:grpSp>
          <p:nvGrpSpPr>
            <p:cNvPr id="30" name="Group 48">
              <a:extLst>
                <a:ext uri="{FF2B5EF4-FFF2-40B4-BE49-F238E27FC236}">
                  <a16:creationId xmlns:a16="http://schemas.microsoft.com/office/drawing/2014/main" id="{115A8086-9E80-3AE0-4548-9B9EFAD893D0}"/>
                </a:ext>
              </a:extLst>
            </p:cNvPr>
            <p:cNvGrpSpPr/>
            <p:nvPr/>
          </p:nvGrpSpPr>
          <p:grpSpPr>
            <a:xfrm>
              <a:off x="7939181" y="1705666"/>
              <a:ext cx="3153000" cy="2398001"/>
              <a:chOff x="8324943" y="4011478"/>
              <a:chExt cx="3153000" cy="2398001"/>
            </a:xfrm>
          </p:grpSpPr>
          <p:cxnSp>
            <p:nvCxnSpPr>
              <p:cNvPr id="33" name="Straight Arrow Connector 49">
                <a:extLst>
                  <a:ext uri="{FF2B5EF4-FFF2-40B4-BE49-F238E27FC236}">
                    <a16:creationId xmlns:a16="http://schemas.microsoft.com/office/drawing/2014/main" id="{8B584338-3549-2D7E-A6F2-07A4D5784BCD}"/>
                  </a:ext>
                </a:extLst>
              </p:cNvPr>
              <p:cNvCxnSpPr/>
              <p:nvPr/>
            </p:nvCxnSpPr>
            <p:spPr>
              <a:xfrm flipV="1">
                <a:off x="8718643" y="4400375"/>
                <a:ext cx="0" cy="200910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50">
                <a:extLst>
                  <a:ext uri="{FF2B5EF4-FFF2-40B4-BE49-F238E27FC236}">
                    <a16:creationId xmlns:a16="http://schemas.microsoft.com/office/drawing/2014/main" id="{0CDEDB72-3589-C20D-90D9-DE9CAAC7BDF5}"/>
                  </a:ext>
                </a:extLst>
              </p:cNvPr>
              <p:cNvCxnSpPr/>
              <p:nvPr/>
            </p:nvCxnSpPr>
            <p:spPr>
              <a:xfrm>
                <a:off x="8705943" y="6409479"/>
                <a:ext cx="27720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Oval 51">
                <a:extLst>
                  <a:ext uri="{FF2B5EF4-FFF2-40B4-BE49-F238E27FC236}">
                    <a16:creationId xmlns:a16="http://schemas.microsoft.com/office/drawing/2014/main" id="{4631FB79-AB25-380B-EE6F-B32E8F86FD75}"/>
                  </a:ext>
                </a:extLst>
              </p:cNvPr>
              <p:cNvSpPr/>
              <p:nvPr/>
            </p:nvSpPr>
            <p:spPr>
              <a:xfrm>
                <a:off x="9336470" y="5941725"/>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6" name="Isosceles Triangle 52">
                <a:extLst>
                  <a:ext uri="{FF2B5EF4-FFF2-40B4-BE49-F238E27FC236}">
                    <a16:creationId xmlns:a16="http://schemas.microsoft.com/office/drawing/2014/main" id="{D1138FB7-3228-B747-64A8-A2BFC2A2B115}"/>
                  </a:ext>
                </a:extLst>
              </p:cNvPr>
              <p:cNvSpPr/>
              <p:nvPr/>
            </p:nvSpPr>
            <p:spPr>
              <a:xfrm>
                <a:off x="9713130" y="4494239"/>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7" name="Oval 53">
                <a:extLst>
                  <a:ext uri="{FF2B5EF4-FFF2-40B4-BE49-F238E27FC236}">
                    <a16:creationId xmlns:a16="http://schemas.microsoft.com/office/drawing/2014/main" id="{4B32E762-C695-1A7A-DBDC-CA684FFA3C28}"/>
                  </a:ext>
                </a:extLst>
              </p:cNvPr>
              <p:cNvSpPr/>
              <p:nvPr/>
            </p:nvSpPr>
            <p:spPr>
              <a:xfrm>
                <a:off x="9263087" y="5667601"/>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Oval 54">
                <a:extLst>
                  <a:ext uri="{FF2B5EF4-FFF2-40B4-BE49-F238E27FC236}">
                    <a16:creationId xmlns:a16="http://schemas.microsoft.com/office/drawing/2014/main" id="{237FCB9E-EDAF-5965-EC29-8BC31AB9955D}"/>
                  </a:ext>
                </a:extLst>
              </p:cNvPr>
              <p:cNvSpPr/>
              <p:nvPr/>
            </p:nvSpPr>
            <p:spPr>
              <a:xfrm>
                <a:off x="9565292" y="5744874"/>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Oval 55">
                <a:extLst>
                  <a:ext uri="{FF2B5EF4-FFF2-40B4-BE49-F238E27FC236}">
                    <a16:creationId xmlns:a16="http://schemas.microsoft.com/office/drawing/2014/main" id="{B4B7D45F-6C94-C102-5C90-9F422E8759A3}"/>
                  </a:ext>
                </a:extLst>
              </p:cNvPr>
              <p:cNvSpPr/>
              <p:nvPr/>
            </p:nvSpPr>
            <p:spPr>
              <a:xfrm>
                <a:off x="9785440" y="5933140"/>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0" name="Oval 56">
                <a:extLst>
                  <a:ext uri="{FF2B5EF4-FFF2-40B4-BE49-F238E27FC236}">
                    <a16:creationId xmlns:a16="http://schemas.microsoft.com/office/drawing/2014/main" id="{7991A3C6-816E-765A-69E0-8E87A4FA755E}"/>
                  </a:ext>
                </a:extLst>
              </p:cNvPr>
              <p:cNvSpPr/>
              <p:nvPr/>
            </p:nvSpPr>
            <p:spPr>
              <a:xfrm>
                <a:off x="9586577" y="6058082"/>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1" name="Oval 57">
                <a:extLst>
                  <a:ext uri="{FF2B5EF4-FFF2-40B4-BE49-F238E27FC236}">
                    <a16:creationId xmlns:a16="http://schemas.microsoft.com/office/drawing/2014/main" id="{F018EB97-C142-BB9E-FB13-E7151CDEC4DD}"/>
                  </a:ext>
                </a:extLst>
              </p:cNvPr>
              <p:cNvSpPr/>
              <p:nvPr/>
            </p:nvSpPr>
            <p:spPr>
              <a:xfrm>
                <a:off x="9421920" y="5414495"/>
                <a:ext cx="152400"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2" name="Oval 58">
                <a:extLst>
                  <a:ext uri="{FF2B5EF4-FFF2-40B4-BE49-F238E27FC236}">
                    <a16:creationId xmlns:a16="http://schemas.microsoft.com/office/drawing/2014/main" id="{CBD8D1D2-96CE-8EA7-851C-B49237F09E2E}"/>
                  </a:ext>
                </a:extLst>
              </p:cNvPr>
              <p:cNvSpPr/>
              <p:nvPr/>
            </p:nvSpPr>
            <p:spPr>
              <a:xfrm>
                <a:off x="9727435" y="5483183"/>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3" name="Isosceles Triangle 59">
                <a:extLst>
                  <a:ext uri="{FF2B5EF4-FFF2-40B4-BE49-F238E27FC236}">
                    <a16:creationId xmlns:a16="http://schemas.microsoft.com/office/drawing/2014/main" id="{31C8A814-58BE-2033-ACE8-4F5713DBE57C}"/>
                  </a:ext>
                </a:extLst>
              </p:cNvPr>
              <p:cNvSpPr/>
              <p:nvPr/>
            </p:nvSpPr>
            <p:spPr>
              <a:xfrm>
                <a:off x="9865530" y="4646639"/>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4" name="Isosceles Triangle 60">
                <a:extLst>
                  <a:ext uri="{FF2B5EF4-FFF2-40B4-BE49-F238E27FC236}">
                    <a16:creationId xmlns:a16="http://schemas.microsoft.com/office/drawing/2014/main" id="{494C18DE-20A3-6791-CE36-039C8D07557C}"/>
                  </a:ext>
                </a:extLst>
              </p:cNvPr>
              <p:cNvSpPr/>
              <p:nvPr/>
            </p:nvSpPr>
            <p:spPr>
              <a:xfrm>
                <a:off x="9579780" y="4729189"/>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5" name="Isosceles Triangle 61">
                <a:extLst>
                  <a:ext uri="{FF2B5EF4-FFF2-40B4-BE49-F238E27FC236}">
                    <a16:creationId xmlns:a16="http://schemas.microsoft.com/office/drawing/2014/main" id="{4F619BD9-2776-7003-26F1-3884556DD806}"/>
                  </a:ext>
                </a:extLst>
              </p:cNvPr>
              <p:cNvSpPr/>
              <p:nvPr/>
            </p:nvSpPr>
            <p:spPr>
              <a:xfrm>
                <a:off x="9798855" y="4968342"/>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6" name="Isosceles Triangle 62">
                <a:extLst>
                  <a:ext uri="{FF2B5EF4-FFF2-40B4-BE49-F238E27FC236}">
                    <a16:creationId xmlns:a16="http://schemas.microsoft.com/office/drawing/2014/main" id="{0E8136D7-DCB5-85D2-ADDD-9A284852D4BE}"/>
                  </a:ext>
                </a:extLst>
              </p:cNvPr>
              <p:cNvSpPr/>
              <p:nvPr/>
            </p:nvSpPr>
            <p:spPr>
              <a:xfrm>
                <a:off x="9151286" y="4543966"/>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7" name="Isosceles Triangle 63">
                <a:extLst>
                  <a:ext uri="{FF2B5EF4-FFF2-40B4-BE49-F238E27FC236}">
                    <a16:creationId xmlns:a16="http://schemas.microsoft.com/office/drawing/2014/main" id="{9058CA89-1645-2545-DD94-9AA8C8E79468}"/>
                  </a:ext>
                </a:extLst>
              </p:cNvPr>
              <p:cNvSpPr/>
              <p:nvPr/>
            </p:nvSpPr>
            <p:spPr>
              <a:xfrm>
                <a:off x="9404217" y="4329139"/>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8" name="Isosceles Triangle 64">
                <a:extLst>
                  <a:ext uri="{FF2B5EF4-FFF2-40B4-BE49-F238E27FC236}">
                    <a16:creationId xmlns:a16="http://schemas.microsoft.com/office/drawing/2014/main" id="{94E39B9E-96C4-9322-B794-826743EC39D5}"/>
                  </a:ext>
                </a:extLst>
              </p:cNvPr>
              <p:cNvSpPr/>
              <p:nvPr/>
            </p:nvSpPr>
            <p:spPr>
              <a:xfrm>
                <a:off x="9317374" y="4803242"/>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9" name="Isosceles Triangle 65">
                <a:extLst>
                  <a:ext uri="{FF2B5EF4-FFF2-40B4-BE49-F238E27FC236}">
                    <a16:creationId xmlns:a16="http://schemas.microsoft.com/office/drawing/2014/main" id="{C189B59D-2742-3BB1-C215-784AEC2DC14D}"/>
                  </a:ext>
                </a:extLst>
              </p:cNvPr>
              <p:cNvSpPr/>
              <p:nvPr/>
            </p:nvSpPr>
            <p:spPr>
              <a:xfrm>
                <a:off x="10017930" y="4799039"/>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50" name="Rectangle 66">
                    <a:extLst>
                      <a:ext uri="{FF2B5EF4-FFF2-40B4-BE49-F238E27FC236}">
                        <a16:creationId xmlns:a16="http://schemas.microsoft.com/office/drawing/2014/main" id="{DF369D89-447B-68EC-877C-91A7B75D6D5D}"/>
                      </a:ext>
                    </a:extLst>
                  </p:cNvPr>
                  <p:cNvSpPr/>
                  <p:nvPr/>
                </p:nvSpPr>
                <p:spPr>
                  <a:xfrm>
                    <a:off x="10126339" y="5950689"/>
                    <a:ext cx="515205"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i="1">
                                  <a:latin typeface="Cambria Math" panose="02040503050406030204" pitchFamily="18" charset="0"/>
                                </a:rPr>
                                <m:t>𝑅</m:t>
                              </m:r>
                            </m:e>
                            <m:sub>
                              <m:r>
                                <a:rPr lang="pt-BR" sz="2000" b="0" i="1" smtClean="0">
                                  <a:latin typeface="Cambria Math" panose="02040503050406030204" pitchFamily="18" charset="0"/>
                                </a:rPr>
                                <m:t>1</m:t>
                              </m:r>
                            </m:sub>
                          </m:sSub>
                        </m:oMath>
                      </m:oMathPara>
                    </a14:m>
                    <a:endParaRPr lang="pt-BR" sz="2000" dirty="0"/>
                  </a:p>
                </p:txBody>
              </p:sp>
            </mc:Choice>
            <mc:Fallback xmlns="">
              <p:sp>
                <p:nvSpPr>
                  <p:cNvPr id="79" name="Rectangle 78"/>
                  <p:cNvSpPr>
                    <a:spLocks noRot="1" noChangeAspect="1" noMove="1" noResize="1" noEditPoints="1" noAdjustHandles="1" noChangeArrowheads="1" noChangeShapeType="1" noTextEdit="1"/>
                  </p:cNvSpPr>
                  <p:nvPr/>
                </p:nvSpPr>
                <p:spPr>
                  <a:xfrm>
                    <a:off x="10126339" y="5950689"/>
                    <a:ext cx="515205" cy="400110"/>
                  </a:xfrm>
                  <a:prstGeom prst="rect">
                    <a:avLst/>
                  </a:prstGeom>
                  <a:blipFill rotWithShape="0">
                    <a:blip r:embed="rId16"/>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1" name="Rectangle 67">
                    <a:extLst>
                      <a:ext uri="{FF2B5EF4-FFF2-40B4-BE49-F238E27FC236}">
                        <a16:creationId xmlns:a16="http://schemas.microsoft.com/office/drawing/2014/main" id="{21B90B2C-E2AC-A0A2-A382-4D739F23838D}"/>
                      </a:ext>
                    </a:extLst>
                  </p:cNvPr>
                  <p:cNvSpPr/>
                  <p:nvPr/>
                </p:nvSpPr>
                <p:spPr>
                  <a:xfrm>
                    <a:off x="9506752" y="4074240"/>
                    <a:ext cx="52116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i="1">
                                  <a:latin typeface="Cambria Math" panose="02040503050406030204" pitchFamily="18" charset="0"/>
                                </a:rPr>
                                <m:t>𝑅</m:t>
                              </m:r>
                            </m:e>
                            <m:sub>
                              <m:r>
                                <a:rPr lang="pt-BR" sz="2000" b="0" i="1" smtClean="0">
                                  <a:latin typeface="Cambria Math" panose="02040503050406030204" pitchFamily="18" charset="0"/>
                                </a:rPr>
                                <m:t>2</m:t>
                              </m:r>
                            </m:sub>
                          </m:sSub>
                        </m:oMath>
                      </m:oMathPara>
                    </a14:m>
                    <a:endParaRPr lang="pt-BR" sz="2000" dirty="0"/>
                  </a:p>
                </p:txBody>
              </p:sp>
            </mc:Choice>
            <mc:Fallback xmlns="">
              <p:sp>
                <p:nvSpPr>
                  <p:cNvPr id="68" name="Rectangle 67"/>
                  <p:cNvSpPr>
                    <a:spLocks noRot="1" noChangeAspect="1" noMove="1" noResize="1" noEditPoints="1" noAdjustHandles="1" noChangeArrowheads="1" noChangeShapeType="1" noTextEdit="1"/>
                  </p:cNvSpPr>
                  <p:nvPr/>
                </p:nvSpPr>
                <p:spPr>
                  <a:xfrm>
                    <a:off x="9506752" y="4074240"/>
                    <a:ext cx="521168" cy="400110"/>
                  </a:xfrm>
                  <a:prstGeom prst="rect">
                    <a:avLst/>
                  </a:prstGeom>
                  <a:blipFill rotWithShape="0">
                    <a:blip r:embed="rId17"/>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2" name="TextBox 68">
                    <a:extLst>
                      <a:ext uri="{FF2B5EF4-FFF2-40B4-BE49-F238E27FC236}">
                        <a16:creationId xmlns:a16="http://schemas.microsoft.com/office/drawing/2014/main" id="{29E9D5FA-AEED-E1EB-E19F-18E66D7EE6DA}"/>
                      </a:ext>
                    </a:extLst>
                  </p:cNvPr>
                  <p:cNvSpPr txBox="1"/>
                  <p:nvPr/>
                </p:nvSpPr>
                <p:spPr>
                  <a:xfrm>
                    <a:off x="8324943" y="4011478"/>
                    <a:ext cx="7874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oMath>
                      </m:oMathPara>
                    </a14:m>
                    <a:endParaRPr lang="pt-BR" dirty="0"/>
                  </a:p>
                </p:txBody>
              </p:sp>
            </mc:Choice>
            <mc:Fallback xmlns="">
              <p:sp>
                <p:nvSpPr>
                  <p:cNvPr id="81" name="TextBox 80"/>
                  <p:cNvSpPr txBox="1">
                    <a:spLocks noRot="1" noChangeAspect="1" noMove="1" noResize="1" noEditPoints="1" noAdjustHandles="1" noChangeArrowheads="1" noChangeShapeType="1" noTextEdit="1"/>
                  </p:cNvSpPr>
                  <p:nvPr/>
                </p:nvSpPr>
                <p:spPr>
                  <a:xfrm>
                    <a:off x="8324943" y="4011478"/>
                    <a:ext cx="787400" cy="369332"/>
                  </a:xfrm>
                  <a:prstGeom prst="rect">
                    <a:avLst/>
                  </a:prstGeom>
                  <a:blipFill rotWithShape="0">
                    <a:blip r:embed="rId18"/>
                    <a:stretch>
                      <a:fillRect/>
                    </a:stretch>
                  </a:blipFill>
                </p:spPr>
                <p:txBody>
                  <a:bodyPr/>
                  <a:lstStyle/>
                  <a:p>
                    <a:r>
                      <a:rPr lang="pt-BR">
                        <a:noFill/>
                      </a:rPr>
                      <a:t> </a:t>
                    </a:r>
                  </a:p>
                </p:txBody>
              </p:sp>
            </mc:Fallback>
          </mc:AlternateContent>
          <p:sp>
            <p:nvSpPr>
              <p:cNvPr id="53" name="Rectangle 69">
                <a:extLst>
                  <a:ext uri="{FF2B5EF4-FFF2-40B4-BE49-F238E27FC236}">
                    <a16:creationId xmlns:a16="http://schemas.microsoft.com/office/drawing/2014/main" id="{0A5BEBD9-DBD5-C268-D1EE-C2AFFC927C5C}"/>
                  </a:ext>
                </a:extLst>
              </p:cNvPr>
              <p:cNvSpPr/>
              <p:nvPr/>
            </p:nvSpPr>
            <p:spPr>
              <a:xfrm>
                <a:off x="10541339" y="5325892"/>
                <a:ext cx="114300" cy="132277"/>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4" name="Rectangle 70">
                <a:extLst>
                  <a:ext uri="{FF2B5EF4-FFF2-40B4-BE49-F238E27FC236}">
                    <a16:creationId xmlns:a16="http://schemas.microsoft.com/office/drawing/2014/main" id="{8AD88B08-5F23-1E0A-143E-E87D108EACE9}"/>
                  </a:ext>
                </a:extLst>
              </p:cNvPr>
              <p:cNvSpPr/>
              <p:nvPr/>
            </p:nvSpPr>
            <p:spPr>
              <a:xfrm>
                <a:off x="10693739" y="5478292"/>
                <a:ext cx="114300" cy="132277"/>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5" name="Rectangle 71">
                <a:extLst>
                  <a:ext uri="{FF2B5EF4-FFF2-40B4-BE49-F238E27FC236}">
                    <a16:creationId xmlns:a16="http://schemas.microsoft.com/office/drawing/2014/main" id="{156E8B4F-4E4F-48C2-0744-52533C201355}"/>
                  </a:ext>
                </a:extLst>
              </p:cNvPr>
              <p:cNvSpPr/>
              <p:nvPr/>
            </p:nvSpPr>
            <p:spPr>
              <a:xfrm>
                <a:off x="10776781" y="5174183"/>
                <a:ext cx="114300" cy="132277"/>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6" name="Rectangle 72">
                <a:extLst>
                  <a:ext uri="{FF2B5EF4-FFF2-40B4-BE49-F238E27FC236}">
                    <a16:creationId xmlns:a16="http://schemas.microsoft.com/office/drawing/2014/main" id="{9E747B52-CE8C-58A0-11C5-C92E310D23C2}"/>
                  </a:ext>
                </a:extLst>
              </p:cNvPr>
              <p:cNvSpPr/>
              <p:nvPr/>
            </p:nvSpPr>
            <p:spPr>
              <a:xfrm>
                <a:off x="10936469" y="5530946"/>
                <a:ext cx="114300" cy="132277"/>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7" name="Rectangle 73">
                <a:extLst>
                  <a:ext uri="{FF2B5EF4-FFF2-40B4-BE49-F238E27FC236}">
                    <a16:creationId xmlns:a16="http://schemas.microsoft.com/office/drawing/2014/main" id="{F27A2FCD-5D5E-0BC2-39B0-7E128E985F36}"/>
                  </a:ext>
                </a:extLst>
              </p:cNvPr>
              <p:cNvSpPr/>
              <p:nvPr/>
            </p:nvSpPr>
            <p:spPr>
              <a:xfrm>
                <a:off x="10998539" y="5300288"/>
                <a:ext cx="114300" cy="132277"/>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8" name="Rectangle 74">
                <a:extLst>
                  <a:ext uri="{FF2B5EF4-FFF2-40B4-BE49-F238E27FC236}">
                    <a16:creationId xmlns:a16="http://schemas.microsoft.com/office/drawing/2014/main" id="{A50E4132-6EE5-D584-2804-9C08F916B7DC}"/>
                  </a:ext>
                </a:extLst>
              </p:cNvPr>
              <p:cNvSpPr/>
              <p:nvPr/>
            </p:nvSpPr>
            <p:spPr>
              <a:xfrm>
                <a:off x="11179199" y="5515115"/>
                <a:ext cx="114300" cy="132277"/>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9" name="Rectangle 75">
                <a:extLst>
                  <a:ext uri="{FF2B5EF4-FFF2-40B4-BE49-F238E27FC236}">
                    <a16:creationId xmlns:a16="http://schemas.microsoft.com/office/drawing/2014/main" id="{AEB60AC9-B5A6-4BD2-C82B-9ECF0C18773C}"/>
                  </a:ext>
                </a:extLst>
              </p:cNvPr>
              <p:cNvSpPr/>
              <p:nvPr/>
            </p:nvSpPr>
            <p:spPr>
              <a:xfrm>
                <a:off x="11042698" y="5772606"/>
                <a:ext cx="114300" cy="132277"/>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60" name="Rectangle 76">
                    <a:extLst>
                      <a:ext uri="{FF2B5EF4-FFF2-40B4-BE49-F238E27FC236}">
                        <a16:creationId xmlns:a16="http://schemas.microsoft.com/office/drawing/2014/main" id="{67CB3F5A-C733-2E1D-382D-37ABD108C33F}"/>
                      </a:ext>
                    </a:extLst>
                  </p:cNvPr>
                  <p:cNvSpPr/>
                  <p:nvPr/>
                </p:nvSpPr>
                <p:spPr>
                  <a:xfrm>
                    <a:off x="10918615" y="4718845"/>
                    <a:ext cx="52116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i="1">
                                  <a:latin typeface="Cambria Math" panose="02040503050406030204" pitchFamily="18" charset="0"/>
                                </a:rPr>
                                <m:t>𝑅</m:t>
                              </m:r>
                            </m:e>
                            <m:sub>
                              <m:r>
                                <a:rPr lang="pt-BR" sz="2000" b="0" i="1" smtClean="0">
                                  <a:latin typeface="Cambria Math" panose="02040503050406030204" pitchFamily="18" charset="0"/>
                                </a:rPr>
                                <m:t>3</m:t>
                              </m:r>
                            </m:sub>
                          </m:sSub>
                        </m:oMath>
                      </m:oMathPara>
                    </a14:m>
                    <a:endParaRPr lang="pt-BR" sz="2000" dirty="0"/>
                  </a:p>
                </p:txBody>
              </p:sp>
            </mc:Choice>
            <mc:Fallback xmlns="">
              <p:sp>
                <p:nvSpPr>
                  <p:cNvPr id="89" name="Rectangle 88"/>
                  <p:cNvSpPr>
                    <a:spLocks noRot="1" noChangeAspect="1" noMove="1" noResize="1" noEditPoints="1" noAdjustHandles="1" noChangeArrowheads="1" noChangeShapeType="1" noTextEdit="1"/>
                  </p:cNvSpPr>
                  <p:nvPr/>
                </p:nvSpPr>
                <p:spPr>
                  <a:xfrm>
                    <a:off x="10918615" y="4718845"/>
                    <a:ext cx="521168" cy="400110"/>
                  </a:xfrm>
                  <a:prstGeom prst="rect">
                    <a:avLst/>
                  </a:prstGeom>
                  <a:blipFill rotWithShape="0">
                    <a:blip r:embed="rId19"/>
                    <a:stretch>
                      <a:fillRect b="-1538"/>
                    </a:stretch>
                  </a:blipFill>
                </p:spPr>
                <p:txBody>
                  <a:bodyPr/>
                  <a:lstStyle/>
                  <a:p>
                    <a:r>
                      <a:rPr lang="pt-BR">
                        <a:noFill/>
                      </a:rPr>
                      <a:t> </a:t>
                    </a:r>
                  </a:p>
                </p:txBody>
              </p:sp>
            </mc:Fallback>
          </mc:AlternateContent>
          <p:cxnSp>
            <p:nvCxnSpPr>
              <p:cNvPr id="61" name="Straight Connector 77">
                <a:extLst>
                  <a:ext uri="{FF2B5EF4-FFF2-40B4-BE49-F238E27FC236}">
                    <a16:creationId xmlns:a16="http://schemas.microsoft.com/office/drawing/2014/main" id="{B78E1BFF-818D-CD5B-3D94-2F9A4F4D82FF}"/>
                  </a:ext>
                </a:extLst>
              </p:cNvPr>
              <p:cNvCxnSpPr/>
              <p:nvPr/>
            </p:nvCxnSpPr>
            <p:spPr>
              <a:xfrm>
                <a:off x="8788081" y="4728656"/>
                <a:ext cx="2432050" cy="156684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78">
                <a:extLst>
                  <a:ext uri="{FF2B5EF4-FFF2-40B4-BE49-F238E27FC236}">
                    <a16:creationId xmlns:a16="http://schemas.microsoft.com/office/drawing/2014/main" id="{F2E3290A-DA56-2C1D-3ED4-64B224AF32DD}"/>
                  </a:ext>
                </a:extLst>
              </p:cNvPr>
              <p:cNvCxnSpPr/>
              <p:nvPr/>
            </p:nvCxnSpPr>
            <p:spPr>
              <a:xfrm flipV="1">
                <a:off x="10020518" y="4646639"/>
                <a:ext cx="621026" cy="84767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1" name="Rectangle 82">
              <a:extLst>
                <a:ext uri="{FF2B5EF4-FFF2-40B4-BE49-F238E27FC236}">
                  <a16:creationId xmlns:a16="http://schemas.microsoft.com/office/drawing/2014/main" id="{F7FFF212-533F-2F05-17E8-537300946149}"/>
                </a:ext>
              </a:extLst>
            </p:cNvPr>
            <p:cNvSpPr/>
            <p:nvPr/>
          </p:nvSpPr>
          <p:spPr>
            <a:xfrm>
              <a:off x="9830560" y="1773129"/>
              <a:ext cx="1953076" cy="514599"/>
            </a:xfrm>
            <a:prstGeom prst="rect">
              <a:avLst/>
            </a:prstGeom>
          </p:spPr>
          <p:txBody>
            <a:bodyPr wrap="square">
              <a:spAutoFit/>
            </a:bodyPr>
            <a:lstStyle/>
            <a:p>
              <a:pPr algn="ctr"/>
              <a:r>
                <a:rPr lang="pt-BR" sz="1400" dirty="0"/>
                <a:t>classificação linear com 2 funções discriminantes</a:t>
              </a:r>
            </a:p>
          </p:txBody>
        </p:sp>
        <mc:AlternateContent xmlns:mc="http://schemas.openxmlformats.org/markup-compatibility/2006" xmlns:a14="http://schemas.microsoft.com/office/drawing/2010/main">
          <mc:Choice Requires="a14">
            <p:sp>
              <p:nvSpPr>
                <p:cNvPr id="32" name="TextBox 83">
                  <a:extLst>
                    <a:ext uri="{FF2B5EF4-FFF2-40B4-BE49-F238E27FC236}">
                      <a16:creationId xmlns:a16="http://schemas.microsoft.com/office/drawing/2014/main" id="{FE2B3682-E1D1-FA1C-D861-F3A6E4B57D6A}"/>
                    </a:ext>
                  </a:extLst>
                </p:cNvPr>
                <p:cNvSpPr txBox="1"/>
                <p:nvPr/>
              </p:nvSpPr>
              <p:spPr>
                <a:xfrm>
                  <a:off x="10894980" y="3906817"/>
                  <a:ext cx="7874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oMath>
                    </m:oMathPara>
                  </a14:m>
                  <a:endParaRPr lang="pt-BR" dirty="0"/>
                </a:p>
              </p:txBody>
            </p:sp>
          </mc:Choice>
          <mc:Fallback xmlns="">
            <p:sp>
              <p:nvSpPr>
                <p:cNvPr id="84" name="TextBox 83"/>
                <p:cNvSpPr txBox="1">
                  <a:spLocks noRot="1" noChangeAspect="1" noMove="1" noResize="1" noEditPoints="1" noAdjustHandles="1" noChangeArrowheads="1" noChangeShapeType="1" noTextEdit="1"/>
                </p:cNvSpPr>
                <p:nvPr/>
              </p:nvSpPr>
              <p:spPr>
                <a:xfrm>
                  <a:off x="10894980" y="3906817"/>
                  <a:ext cx="787400" cy="369332"/>
                </a:xfrm>
                <a:prstGeom prst="rect">
                  <a:avLst/>
                </a:prstGeom>
                <a:blipFill rotWithShape="0">
                  <a:blip r:embed="rId20"/>
                  <a:stretch>
                    <a:fillRect/>
                  </a:stretch>
                </a:blipFill>
              </p:spPr>
              <p:txBody>
                <a:bodyPr/>
                <a:lstStyle/>
                <a:p>
                  <a:r>
                    <a:rPr lang="pt-BR">
                      <a:noFill/>
                    </a:rPr>
                    <a:t> </a:t>
                  </a:r>
                </a:p>
              </p:txBody>
            </p:sp>
          </mc:Fallback>
        </mc:AlternateContent>
      </p:grpSp>
    </p:spTree>
    <p:extLst>
      <p:ext uri="{BB962C8B-B14F-4D97-AF65-F5344CB8AC3E}">
        <p14:creationId xmlns:p14="http://schemas.microsoft.com/office/powerpoint/2010/main" val="8458580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1160E5B-8878-4931-6741-969E884FF4A1}"/>
              </a:ext>
            </a:extLst>
          </p:cNvPr>
          <p:cNvSpPr>
            <a:spLocks noGrp="1"/>
          </p:cNvSpPr>
          <p:nvPr>
            <p:ph type="title"/>
          </p:nvPr>
        </p:nvSpPr>
        <p:spPr/>
        <p:txBody>
          <a:bodyPr/>
          <a:lstStyle/>
          <a:p>
            <a:r>
              <a:rPr lang="pt-BR" dirty="0"/>
              <a:t>Classificação com redes neurais</a:t>
            </a:r>
          </a:p>
        </p:txBody>
      </p:sp>
      <p:sp>
        <p:nvSpPr>
          <p:cNvPr id="3" name="Espaço Reservado para Conteúdo 2">
            <a:extLst>
              <a:ext uri="{FF2B5EF4-FFF2-40B4-BE49-F238E27FC236}">
                <a16:creationId xmlns:a16="http://schemas.microsoft.com/office/drawing/2014/main" id="{99D4ED14-2D94-F17C-D565-C98F7C2C55E0}"/>
              </a:ext>
            </a:extLst>
          </p:cNvPr>
          <p:cNvSpPr>
            <a:spLocks noGrp="1"/>
          </p:cNvSpPr>
          <p:nvPr>
            <p:ph idx="1"/>
          </p:nvPr>
        </p:nvSpPr>
        <p:spPr>
          <a:xfrm>
            <a:off x="6272981" y="1825624"/>
            <a:ext cx="5823769" cy="5032375"/>
          </a:xfrm>
        </p:spPr>
        <p:txBody>
          <a:bodyPr>
            <a:normAutofit/>
          </a:bodyPr>
          <a:lstStyle/>
          <a:p>
            <a:r>
              <a:rPr lang="pt-BR" dirty="0"/>
              <a:t>Portanto, se quisermos projetar uma rede neural capaz de distinguir entre gatos e cachorros, poderíamos ter </a:t>
            </a:r>
            <a:r>
              <a:rPr lang="pt-BR" b="1" i="1" dirty="0">
                <a:solidFill>
                  <a:srgbClr val="00B050"/>
                </a:solidFill>
              </a:rPr>
              <a:t>um neurônio de saída representando gatos e outro representando cães</a:t>
            </a:r>
            <a:r>
              <a:rPr lang="pt-BR" dirty="0"/>
              <a:t>.</a:t>
            </a:r>
          </a:p>
          <a:p>
            <a:r>
              <a:rPr lang="pt-BR" b="1" i="1" dirty="0">
                <a:solidFill>
                  <a:srgbClr val="00B050"/>
                </a:solidFill>
              </a:rPr>
              <a:t>Cada neurônio </a:t>
            </a:r>
            <a:r>
              <a:rPr lang="pt-BR" dirty="0"/>
              <a:t>de saída irá apresentar a </a:t>
            </a:r>
            <a:r>
              <a:rPr lang="pt-BR" b="1" i="1" dirty="0">
                <a:solidFill>
                  <a:srgbClr val="00B050"/>
                </a:solidFill>
              </a:rPr>
              <a:t>probabilidade de uma imagem de entrada pertencer a uma das classes</a:t>
            </a:r>
            <a:r>
              <a:rPr lang="pt-BR" dirty="0"/>
              <a:t>.</a:t>
            </a:r>
          </a:p>
        </p:txBody>
      </p:sp>
      <p:pic>
        <p:nvPicPr>
          <p:cNvPr id="77" name="Imagem 76">
            <a:extLst>
              <a:ext uri="{FF2B5EF4-FFF2-40B4-BE49-F238E27FC236}">
                <a16:creationId xmlns:a16="http://schemas.microsoft.com/office/drawing/2014/main" id="{F7976FF7-28FE-1F9B-CA60-BDCAD6E678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2679" y="2407950"/>
            <a:ext cx="5917790" cy="2921576"/>
          </a:xfrm>
          <a:prstGeom prst="rect">
            <a:avLst/>
          </a:prstGeom>
        </p:spPr>
      </p:pic>
    </p:spTree>
    <p:extLst>
      <p:ext uri="{BB962C8B-B14F-4D97-AF65-F5344CB8AC3E}">
        <p14:creationId xmlns:p14="http://schemas.microsoft.com/office/powerpoint/2010/main" val="36454202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1160E5B-8878-4931-6741-969E884FF4A1}"/>
              </a:ext>
            </a:extLst>
          </p:cNvPr>
          <p:cNvSpPr>
            <a:spLocks noGrp="1"/>
          </p:cNvSpPr>
          <p:nvPr>
            <p:ph type="title"/>
          </p:nvPr>
        </p:nvSpPr>
        <p:spPr/>
        <p:txBody>
          <a:bodyPr/>
          <a:lstStyle/>
          <a:p>
            <a:r>
              <a:rPr lang="pt-BR" dirty="0"/>
              <a:t>Classificação com redes neurais</a:t>
            </a:r>
          </a:p>
        </p:txBody>
      </p:sp>
      <p:sp>
        <p:nvSpPr>
          <p:cNvPr id="3" name="Espaço Reservado para Conteúdo 2">
            <a:extLst>
              <a:ext uri="{FF2B5EF4-FFF2-40B4-BE49-F238E27FC236}">
                <a16:creationId xmlns:a16="http://schemas.microsoft.com/office/drawing/2014/main" id="{99D4ED14-2D94-F17C-D565-C98F7C2C55E0}"/>
              </a:ext>
            </a:extLst>
          </p:cNvPr>
          <p:cNvSpPr>
            <a:spLocks noGrp="1"/>
          </p:cNvSpPr>
          <p:nvPr>
            <p:ph idx="1"/>
          </p:nvPr>
        </p:nvSpPr>
        <p:spPr>
          <a:xfrm>
            <a:off x="5860027" y="1825624"/>
            <a:ext cx="6236724" cy="5032375"/>
          </a:xfrm>
        </p:spPr>
        <p:txBody>
          <a:bodyPr>
            <a:normAutofit/>
          </a:bodyPr>
          <a:lstStyle/>
          <a:p>
            <a:r>
              <a:rPr lang="pt-BR" dirty="0"/>
              <a:t>Então, se uma </a:t>
            </a:r>
            <a:r>
              <a:rPr lang="pt-BR" b="1" i="1" dirty="0">
                <a:solidFill>
                  <a:srgbClr val="00B050"/>
                </a:solidFill>
              </a:rPr>
              <a:t>imagem de um gato </a:t>
            </a:r>
            <a:r>
              <a:rPr lang="pt-BR" dirty="0"/>
              <a:t>for </a:t>
            </a:r>
            <a:r>
              <a:rPr lang="pt-BR" b="1" i="1" dirty="0">
                <a:solidFill>
                  <a:srgbClr val="00B050"/>
                </a:solidFill>
              </a:rPr>
              <a:t>passada para a rede</a:t>
            </a:r>
            <a:r>
              <a:rPr lang="pt-BR" dirty="0"/>
              <a:t>, o </a:t>
            </a:r>
            <a:r>
              <a:rPr lang="pt-BR" b="1" i="1" dirty="0">
                <a:solidFill>
                  <a:srgbClr val="00B050"/>
                </a:solidFill>
              </a:rPr>
              <a:t>neurônio que representa os gatos terá um alto valor de probabilidade</a:t>
            </a:r>
            <a:r>
              <a:rPr lang="pt-BR" dirty="0"/>
              <a:t> (teoricamente 1) e o que representa os </a:t>
            </a:r>
            <a:r>
              <a:rPr lang="pt-BR" b="1" i="1" dirty="0">
                <a:solidFill>
                  <a:srgbClr val="00B050"/>
                </a:solidFill>
              </a:rPr>
              <a:t>cachorros </a:t>
            </a:r>
            <a:r>
              <a:rPr lang="pt-BR" dirty="0"/>
              <a:t>terá um</a:t>
            </a:r>
            <a:r>
              <a:rPr lang="pt-BR" b="1" i="1" dirty="0">
                <a:solidFill>
                  <a:srgbClr val="00B050"/>
                </a:solidFill>
              </a:rPr>
              <a:t> baixo valor de probabilidade </a:t>
            </a:r>
            <a:r>
              <a:rPr lang="pt-BR" dirty="0"/>
              <a:t>(teoricamente 0).</a:t>
            </a:r>
          </a:p>
          <a:p>
            <a:r>
              <a:rPr lang="pt-BR" dirty="0"/>
              <a:t>O contrário ocorreria se imagem de um cachorro fosse passada para a rede.</a:t>
            </a:r>
          </a:p>
          <a:p>
            <a:endParaRPr lang="pt-BR" dirty="0"/>
          </a:p>
        </p:txBody>
      </p:sp>
      <p:pic>
        <p:nvPicPr>
          <p:cNvPr id="145" name="Imagem 144">
            <a:extLst>
              <a:ext uri="{FF2B5EF4-FFF2-40B4-BE49-F238E27FC236}">
                <a16:creationId xmlns:a16="http://schemas.microsoft.com/office/drawing/2014/main" id="{169228DA-221C-0683-8F0E-3A3FC84D24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2201" y="1825624"/>
            <a:ext cx="4524744" cy="2251076"/>
          </a:xfrm>
          <a:prstGeom prst="rect">
            <a:avLst/>
          </a:prstGeom>
        </p:spPr>
      </p:pic>
      <p:pic>
        <p:nvPicPr>
          <p:cNvPr id="149" name="Imagem 148">
            <a:extLst>
              <a:ext uri="{FF2B5EF4-FFF2-40B4-BE49-F238E27FC236}">
                <a16:creationId xmlns:a16="http://schemas.microsoft.com/office/drawing/2014/main" id="{A54CFD59-FB30-3F54-1FCB-5CC703DB1F2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2201" y="4420226"/>
            <a:ext cx="4524744" cy="2304424"/>
          </a:xfrm>
          <a:prstGeom prst="rect">
            <a:avLst/>
          </a:prstGeom>
        </p:spPr>
      </p:pic>
    </p:spTree>
    <p:extLst>
      <p:ext uri="{BB962C8B-B14F-4D97-AF65-F5344CB8AC3E}">
        <p14:creationId xmlns:p14="http://schemas.microsoft.com/office/powerpoint/2010/main" val="29807463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F6D3922-9733-83FC-7A57-82C153AFF0BA}"/>
              </a:ext>
            </a:extLst>
          </p:cNvPr>
          <p:cNvSpPr>
            <a:spLocks noGrp="1"/>
          </p:cNvSpPr>
          <p:nvPr>
            <p:ph type="title"/>
          </p:nvPr>
        </p:nvSpPr>
        <p:spPr/>
        <p:txBody>
          <a:bodyPr/>
          <a:lstStyle/>
          <a:p>
            <a:r>
              <a:rPr lang="pt-BR" dirty="0"/>
              <a:t>Classificação com redes neurais</a:t>
            </a:r>
          </a:p>
        </p:txBody>
      </p:sp>
      <p:sp>
        <p:nvSpPr>
          <p:cNvPr id="3" name="Espaço Reservado para Conteúdo 2">
            <a:extLst>
              <a:ext uri="{FF2B5EF4-FFF2-40B4-BE49-F238E27FC236}">
                <a16:creationId xmlns:a16="http://schemas.microsoft.com/office/drawing/2014/main" id="{AF857F59-880E-97EB-F879-5FE799FFB381}"/>
              </a:ext>
            </a:extLst>
          </p:cNvPr>
          <p:cNvSpPr>
            <a:spLocks noGrp="1"/>
          </p:cNvSpPr>
          <p:nvPr>
            <p:ph idx="1"/>
          </p:nvPr>
        </p:nvSpPr>
        <p:spPr>
          <a:xfrm>
            <a:off x="5781368" y="1825624"/>
            <a:ext cx="6229657" cy="5032375"/>
          </a:xfrm>
        </p:spPr>
        <p:txBody>
          <a:bodyPr>
            <a:normAutofit/>
          </a:bodyPr>
          <a:lstStyle/>
          <a:p>
            <a:r>
              <a:rPr lang="pt-BR" dirty="0"/>
              <a:t>As </a:t>
            </a:r>
            <a:r>
              <a:rPr lang="pt-BR" b="1" i="1" dirty="0">
                <a:solidFill>
                  <a:srgbClr val="00B050"/>
                </a:solidFill>
              </a:rPr>
              <a:t>saídas da rede </a:t>
            </a:r>
            <a:r>
              <a:rPr lang="pt-BR" dirty="0"/>
              <a:t>nos fornecem uma maneira de </a:t>
            </a:r>
            <a:r>
              <a:rPr lang="pt-BR" b="1" i="1" dirty="0">
                <a:solidFill>
                  <a:srgbClr val="00B050"/>
                </a:solidFill>
              </a:rPr>
              <a:t>rotular</a:t>
            </a:r>
            <a:r>
              <a:rPr lang="pt-BR" dirty="0"/>
              <a:t> cães e gatos fazendo com que o </a:t>
            </a:r>
            <a:r>
              <a:rPr lang="pt-BR" b="1" i="1" dirty="0">
                <a:solidFill>
                  <a:srgbClr val="00B050"/>
                </a:solidFill>
              </a:rPr>
              <a:t>rótulo</a:t>
            </a:r>
            <a:r>
              <a:rPr lang="pt-BR" dirty="0"/>
              <a:t> de uma imagem seja um</a:t>
            </a:r>
            <a:r>
              <a:rPr lang="pt-BR" b="1" i="1" dirty="0">
                <a:solidFill>
                  <a:srgbClr val="00B050"/>
                </a:solidFill>
              </a:rPr>
              <a:t> vetor contendo a saída desejada de cada um dos neurônios da camada de saída</a:t>
            </a:r>
            <a:r>
              <a:rPr lang="pt-BR" dirty="0"/>
              <a:t>. </a:t>
            </a:r>
          </a:p>
        </p:txBody>
      </p:sp>
      <p:pic>
        <p:nvPicPr>
          <p:cNvPr id="4" name="Picture 2" descr="10 Papers You Should Read to Understand Image Classification in the Deep  Learning Era | by Imaginaire AI | Towards Data Science">
            <a:extLst>
              <a:ext uri="{FF2B5EF4-FFF2-40B4-BE49-F238E27FC236}">
                <a16:creationId xmlns:a16="http://schemas.microsoft.com/office/drawing/2014/main" id="{1CDB7486-380D-FD2B-D5EA-8DB9577D1A4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894" t="13677" r="65960" b="48378"/>
          <a:stretch/>
        </p:blipFill>
        <p:spPr bwMode="auto">
          <a:xfrm>
            <a:off x="1034846" y="3052361"/>
            <a:ext cx="939926" cy="90516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10 Papers You Should Read to Understand Image Classification in the Deep  Learning Era | by Imaginaire AI | Towards Data Science">
            <a:extLst>
              <a:ext uri="{FF2B5EF4-FFF2-40B4-BE49-F238E27FC236}">
                <a16:creationId xmlns:a16="http://schemas.microsoft.com/office/drawing/2014/main" id="{D0CFD7C2-2696-03C0-4660-7BFFE69CCF9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3925" t="53090" r="65959" b="8965"/>
          <a:stretch/>
        </p:blipFill>
        <p:spPr bwMode="auto">
          <a:xfrm>
            <a:off x="1034846" y="4145896"/>
            <a:ext cx="939926" cy="99650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9B067D5B-882E-8271-77EA-33758D00EF48}"/>
                  </a:ext>
                </a:extLst>
              </p:cNvPr>
              <p:cNvSpPr txBox="1"/>
              <p:nvPr/>
            </p:nvSpPr>
            <p:spPr>
              <a:xfrm>
                <a:off x="2615996" y="3181776"/>
                <a:ext cx="12573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pt-BR" sz="2400" i="1" smtClean="0">
                              <a:latin typeface="Cambria Math" panose="02040503050406030204" pitchFamily="18" charset="0"/>
                            </a:rPr>
                          </m:ctrlPr>
                        </m:dPr>
                        <m:e>
                          <m:m>
                            <m:mPr>
                              <m:mcs>
                                <m:mc>
                                  <m:mcPr>
                                    <m:count m:val="2"/>
                                    <m:mcJc m:val="center"/>
                                  </m:mcPr>
                                </m:mc>
                              </m:mcs>
                              <m:ctrlPr>
                                <a:rPr lang="pt-BR" sz="2400" i="1" smtClean="0">
                                  <a:latin typeface="Cambria Math" panose="02040503050406030204" pitchFamily="18" charset="0"/>
                                </a:rPr>
                              </m:ctrlPr>
                            </m:mPr>
                            <m:mr>
                              <m:e>
                                <m:r>
                                  <m:rPr>
                                    <m:brk m:alnAt="7"/>
                                  </m:rPr>
                                  <a:rPr lang="pt-BR" sz="2400" b="0" i="1" smtClean="0">
                                    <a:latin typeface="Cambria Math" panose="02040503050406030204" pitchFamily="18" charset="0"/>
                                  </a:rPr>
                                  <m:t>1</m:t>
                                </m:r>
                                <m:r>
                                  <a:rPr lang="pt-BR" sz="2400" b="0" i="1" smtClean="0">
                                    <a:latin typeface="Cambria Math" panose="02040503050406030204" pitchFamily="18" charset="0"/>
                                  </a:rPr>
                                  <m:t>,</m:t>
                                </m:r>
                              </m:e>
                              <m:e>
                                <m:r>
                                  <a:rPr lang="pt-BR" sz="2400" b="0" i="1" smtClean="0">
                                    <a:latin typeface="Cambria Math" panose="02040503050406030204" pitchFamily="18" charset="0"/>
                                  </a:rPr>
                                  <m:t>0</m:t>
                                </m:r>
                              </m:e>
                            </m:mr>
                          </m:m>
                        </m:e>
                      </m:d>
                    </m:oMath>
                  </m:oMathPara>
                </a14:m>
                <a:endParaRPr lang="pt-BR" sz="2400" dirty="0"/>
              </a:p>
            </p:txBody>
          </p:sp>
        </mc:Choice>
        <mc:Fallback xmlns="">
          <p:sp>
            <p:nvSpPr>
              <p:cNvPr id="6" name="CaixaDeTexto 5">
                <a:extLst>
                  <a:ext uri="{FF2B5EF4-FFF2-40B4-BE49-F238E27FC236}">
                    <a16:creationId xmlns:a16="http://schemas.microsoft.com/office/drawing/2014/main" id="{9B067D5B-882E-8271-77EA-33758D00EF48}"/>
                  </a:ext>
                </a:extLst>
              </p:cNvPr>
              <p:cNvSpPr txBox="1">
                <a:spLocks noRot="1" noChangeAspect="1" noMove="1" noResize="1" noEditPoints="1" noAdjustHandles="1" noChangeArrowheads="1" noChangeShapeType="1" noTextEdit="1"/>
              </p:cNvSpPr>
              <p:nvPr/>
            </p:nvSpPr>
            <p:spPr>
              <a:xfrm>
                <a:off x="2615996" y="3181776"/>
                <a:ext cx="1257300" cy="461665"/>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 name="CaixaDeTexto 6">
                <a:extLst>
                  <a:ext uri="{FF2B5EF4-FFF2-40B4-BE49-F238E27FC236}">
                    <a16:creationId xmlns:a16="http://schemas.microsoft.com/office/drawing/2014/main" id="{397534A5-4F14-D02E-9D32-4988F89338FE}"/>
                  </a:ext>
                </a:extLst>
              </p:cNvPr>
              <p:cNvSpPr txBox="1"/>
              <p:nvPr/>
            </p:nvSpPr>
            <p:spPr>
              <a:xfrm>
                <a:off x="2615996" y="4413315"/>
                <a:ext cx="12573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pt-BR" sz="2400" i="1" smtClean="0">
                              <a:latin typeface="Cambria Math" panose="02040503050406030204" pitchFamily="18" charset="0"/>
                            </a:rPr>
                          </m:ctrlPr>
                        </m:dPr>
                        <m:e>
                          <m:m>
                            <m:mPr>
                              <m:mcs>
                                <m:mc>
                                  <m:mcPr>
                                    <m:count m:val="2"/>
                                    <m:mcJc m:val="center"/>
                                  </m:mcPr>
                                </m:mc>
                              </m:mcs>
                              <m:ctrlPr>
                                <a:rPr lang="pt-BR" sz="2400" i="1" smtClean="0">
                                  <a:latin typeface="Cambria Math" panose="02040503050406030204" pitchFamily="18" charset="0"/>
                                </a:rPr>
                              </m:ctrlPr>
                            </m:mPr>
                            <m:mr>
                              <m:e>
                                <m:r>
                                  <m:rPr>
                                    <m:brk m:alnAt="7"/>
                                  </m:rPr>
                                  <a:rPr lang="pt-BR" sz="2400" b="0" i="1" smtClean="0">
                                    <a:latin typeface="Cambria Math" panose="02040503050406030204" pitchFamily="18" charset="0"/>
                                  </a:rPr>
                                  <m:t>0</m:t>
                                </m:r>
                                <m:r>
                                  <a:rPr lang="pt-BR" sz="2400" b="0" i="1" smtClean="0">
                                    <a:latin typeface="Cambria Math" panose="02040503050406030204" pitchFamily="18" charset="0"/>
                                  </a:rPr>
                                  <m:t>,</m:t>
                                </m:r>
                              </m:e>
                              <m:e>
                                <m:r>
                                  <a:rPr lang="pt-BR" sz="2400" b="0" i="1" smtClean="0">
                                    <a:latin typeface="Cambria Math" panose="02040503050406030204" pitchFamily="18" charset="0"/>
                                  </a:rPr>
                                  <m:t>1</m:t>
                                </m:r>
                              </m:e>
                            </m:mr>
                          </m:m>
                        </m:e>
                      </m:d>
                    </m:oMath>
                  </m:oMathPara>
                </a14:m>
                <a:endParaRPr lang="pt-BR" sz="2400" dirty="0"/>
              </a:p>
            </p:txBody>
          </p:sp>
        </mc:Choice>
        <mc:Fallback xmlns="">
          <p:sp>
            <p:nvSpPr>
              <p:cNvPr id="7" name="CaixaDeTexto 6">
                <a:extLst>
                  <a:ext uri="{FF2B5EF4-FFF2-40B4-BE49-F238E27FC236}">
                    <a16:creationId xmlns:a16="http://schemas.microsoft.com/office/drawing/2014/main" id="{397534A5-4F14-D02E-9D32-4988F89338FE}"/>
                  </a:ext>
                </a:extLst>
              </p:cNvPr>
              <p:cNvSpPr txBox="1">
                <a:spLocks noRot="1" noChangeAspect="1" noMove="1" noResize="1" noEditPoints="1" noAdjustHandles="1" noChangeArrowheads="1" noChangeShapeType="1" noTextEdit="1"/>
              </p:cNvSpPr>
              <p:nvPr/>
            </p:nvSpPr>
            <p:spPr>
              <a:xfrm>
                <a:off x="2615996" y="4413315"/>
                <a:ext cx="1257300" cy="461665"/>
              </a:xfrm>
              <a:prstGeom prst="rect">
                <a:avLst/>
              </a:prstGeom>
              <a:blipFill>
                <a:blip r:embed="rId5"/>
                <a:stretch>
                  <a:fillRect/>
                </a:stretch>
              </a:blipFill>
            </p:spPr>
            <p:txBody>
              <a:bodyPr/>
              <a:lstStyle/>
              <a:p>
                <a:r>
                  <a:rPr lang="pt-BR">
                    <a:noFill/>
                  </a:rPr>
                  <a:t> </a:t>
                </a:r>
              </a:p>
            </p:txBody>
          </p:sp>
        </mc:Fallback>
      </mc:AlternateContent>
      <p:sp>
        <p:nvSpPr>
          <p:cNvPr id="8" name="CaixaDeTexto 7">
            <a:extLst>
              <a:ext uri="{FF2B5EF4-FFF2-40B4-BE49-F238E27FC236}">
                <a16:creationId xmlns:a16="http://schemas.microsoft.com/office/drawing/2014/main" id="{B69A933A-944F-C19B-8ADD-DB2363455D31}"/>
              </a:ext>
            </a:extLst>
          </p:cNvPr>
          <p:cNvSpPr txBox="1"/>
          <p:nvPr/>
        </p:nvSpPr>
        <p:spPr>
          <a:xfrm>
            <a:off x="1034846" y="2321243"/>
            <a:ext cx="1066800" cy="646331"/>
          </a:xfrm>
          <a:prstGeom prst="rect">
            <a:avLst/>
          </a:prstGeom>
          <a:noFill/>
        </p:spPr>
        <p:txBody>
          <a:bodyPr wrap="square" rtlCol="0">
            <a:spAutoFit/>
          </a:bodyPr>
          <a:lstStyle/>
          <a:p>
            <a:pPr algn="ctr"/>
            <a:r>
              <a:rPr lang="pt-BR" dirty="0"/>
              <a:t>Dados de entrada</a:t>
            </a:r>
          </a:p>
        </p:txBody>
      </p:sp>
      <p:sp>
        <p:nvSpPr>
          <p:cNvPr id="9" name="CaixaDeTexto 8">
            <a:extLst>
              <a:ext uri="{FF2B5EF4-FFF2-40B4-BE49-F238E27FC236}">
                <a16:creationId xmlns:a16="http://schemas.microsoft.com/office/drawing/2014/main" id="{C6090C01-25FF-F91F-DD4E-357C54F1C8D5}"/>
              </a:ext>
            </a:extLst>
          </p:cNvPr>
          <p:cNvSpPr txBox="1"/>
          <p:nvPr/>
        </p:nvSpPr>
        <p:spPr>
          <a:xfrm>
            <a:off x="2711246" y="2432171"/>
            <a:ext cx="1066800" cy="369332"/>
          </a:xfrm>
          <a:prstGeom prst="rect">
            <a:avLst/>
          </a:prstGeom>
          <a:noFill/>
        </p:spPr>
        <p:txBody>
          <a:bodyPr wrap="square" rtlCol="0">
            <a:spAutoFit/>
          </a:bodyPr>
          <a:lstStyle/>
          <a:p>
            <a:pPr algn="ctr"/>
            <a:r>
              <a:rPr lang="pt-BR" dirty="0"/>
              <a:t>Rótulo</a:t>
            </a:r>
          </a:p>
        </p:txBody>
      </p:sp>
    </p:spTree>
    <p:extLst>
      <p:ext uri="{BB962C8B-B14F-4D97-AF65-F5344CB8AC3E}">
        <p14:creationId xmlns:p14="http://schemas.microsoft.com/office/powerpoint/2010/main" val="39896099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ECB3FED-5D1A-7084-5333-A3B2FA75F608}"/>
              </a:ext>
            </a:extLst>
          </p:cNvPr>
          <p:cNvSpPr>
            <a:spLocks noGrp="1"/>
          </p:cNvSpPr>
          <p:nvPr>
            <p:ph type="title"/>
          </p:nvPr>
        </p:nvSpPr>
        <p:spPr/>
        <p:txBody>
          <a:bodyPr/>
          <a:lstStyle/>
          <a:p>
            <a:r>
              <a:rPr lang="pt-BR" dirty="0"/>
              <a:t>O que vamos ver?</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25FE7774-7186-A846-D8DE-518B2CBF4EBD}"/>
                  </a:ext>
                </a:extLst>
              </p:cNvPr>
              <p:cNvSpPr>
                <a:spLocks noGrp="1"/>
              </p:cNvSpPr>
              <p:nvPr>
                <p:ph idx="1"/>
              </p:nvPr>
            </p:nvSpPr>
            <p:spPr>
              <a:xfrm>
                <a:off x="838200" y="1825624"/>
                <a:ext cx="11035938" cy="5032376"/>
              </a:xfrm>
            </p:spPr>
            <p:txBody>
              <a:bodyPr>
                <a:normAutofit/>
              </a:bodyPr>
              <a:lstStyle/>
              <a:p>
                <a:r>
                  <a:rPr lang="pt-BR" dirty="0"/>
                  <a:t>Anteriormente, vimos como os computadores aprendem através do ajuste dos parâmetros (i.e., dos pesos) de um modelo de ML a relação entre as entradas, </a:t>
                </a:r>
                <a14:m>
                  <m:oMath xmlns:m="http://schemas.openxmlformats.org/officeDocument/2006/math">
                    <m:r>
                      <a:rPr lang="pt-BR" b="1" i="1" smtClean="0">
                        <a:latin typeface="Cambria Math" panose="02040503050406030204" pitchFamily="18" charset="0"/>
                      </a:rPr>
                      <m:t>𝒙</m:t>
                    </m:r>
                  </m:oMath>
                </a14:m>
                <a:r>
                  <a:rPr lang="pt-BR" dirty="0"/>
                  <a:t>, e a saída esperada, </a:t>
                </a:r>
                <a14:m>
                  <m:oMath xmlns:m="http://schemas.openxmlformats.org/officeDocument/2006/math">
                    <m:r>
                      <a:rPr lang="pt-BR" b="0" i="1" smtClean="0">
                        <a:latin typeface="Cambria Math" panose="02040503050406030204" pitchFamily="18" charset="0"/>
                      </a:rPr>
                      <m:t>𝑦</m:t>
                    </m:r>
                  </m:oMath>
                </a14:m>
                <a:r>
                  <a:rPr lang="pt-BR" dirty="0"/>
                  <a:t>.</a:t>
                </a:r>
              </a:p>
              <a:p>
                <a:r>
                  <a:rPr lang="pt-BR" dirty="0"/>
                  <a:t>Ou seja eles </a:t>
                </a:r>
                <a:r>
                  <a:rPr lang="pt-BR" b="1" i="1" dirty="0">
                    <a:solidFill>
                      <a:srgbClr val="00B050"/>
                    </a:solidFill>
                  </a:rPr>
                  <a:t>encontram um mapeamento (uma função) entre </a:t>
                </a:r>
                <a14:m>
                  <m:oMath xmlns:m="http://schemas.openxmlformats.org/officeDocument/2006/math">
                    <m:r>
                      <a:rPr lang="pt-BR" b="1" i="1" smtClean="0">
                        <a:latin typeface="Cambria Math" panose="02040503050406030204" pitchFamily="18" charset="0"/>
                      </a:rPr>
                      <m:t>𝒙</m:t>
                    </m:r>
                  </m:oMath>
                </a14:m>
                <a:r>
                  <a:rPr lang="pt-BR" dirty="0"/>
                  <a:t> e </a:t>
                </a:r>
                <a14:m>
                  <m:oMath xmlns:m="http://schemas.openxmlformats.org/officeDocument/2006/math">
                    <m:r>
                      <a:rPr lang="pt-BR" i="1">
                        <a:latin typeface="Cambria Math" panose="02040503050406030204" pitchFamily="18" charset="0"/>
                      </a:rPr>
                      <m:t>𝑦</m:t>
                    </m:r>
                  </m:oMath>
                </a14:m>
                <a:r>
                  <a:rPr lang="pt-BR" dirty="0"/>
                  <a:t>.</a:t>
                </a:r>
              </a:p>
              <a:p>
                <a:r>
                  <a:rPr lang="pt-BR" dirty="0"/>
                  <a:t>Quando os valores de </a:t>
                </a:r>
                <a14:m>
                  <m:oMath xmlns:m="http://schemas.openxmlformats.org/officeDocument/2006/math">
                    <m:r>
                      <a:rPr lang="pt-BR" b="1" i="1" smtClean="0">
                        <a:latin typeface="Cambria Math" panose="02040503050406030204" pitchFamily="18" charset="0"/>
                      </a:rPr>
                      <m:t>𝒙</m:t>
                    </m:r>
                  </m:oMath>
                </a14:m>
                <a:r>
                  <a:rPr lang="pt-BR" dirty="0"/>
                  <a:t> </a:t>
                </a:r>
                <a:r>
                  <a:rPr lang="pt-BR" b="1" i="1" dirty="0">
                    <a:solidFill>
                      <a:srgbClr val="00B050"/>
                    </a:solidFill>
                  </a:rPr>
                  <a:t>são mapeados em valores contínuos</a:t>
                </a:r>
                <a:r>
                  <a:rPr lang="pt-BR" dirty="0"/>
                  <a:t>, </a:t>
                </a:r>
                <a14:m>
                  <m:oMath xmlns:m="http://schemas.openxmlformats.org/officeDocument/2006/math">
                    <m:r>
                      <a:rPr lang="pt-BR" b="0" i="1" smtClean="0">
                        <a:latin typeface="Cambria Math" panose="02040503050406030204" pitchFamily="18" charset="0"/>
                      </a:rPr>
                      <m:t>𝑦</m:t>
                    </m:r>
                    <m:r>
                      <a:rPr lang="pt-BR" b="0"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ℝ</m:t>
                    </m:r>
                  </m:oMath>
                </a14:m>
                <a:r>
                  <a:rPr lang="pt-BR" dirty="0"/>
                  <a:t>, chamados o </a:t>
                </a:r>
                <a:r>
                  <a:rPr lang="pt-BR" b="1" i="1" dirty="0">
                    <a:solidFill>
                      <a:srgbClr val="00B050"/>
                    </a:solidFill>
                  </a:rPr>
                  <a:t>problema de regressão</a:t>
                </a:r>
                <a:r>
                  <a:rPr lang="pt-BR" dirty="0"/>
                  <a:t>.</a:t>
                </a:r>
              </a:p>
              <a:p>
                <a:r>
                  <a:rPr lang="pt-BR" dirty="0"/>
                  <a:t>Neste tópico, veremos um outro problema de mapeamento, mas desta vez, os valores de </a:t>
                </a:r>
                <a14:m>
                  <m:oMath xmlns:m="http://schemas.openxmlformats.org/officeDocument/2006/math">
                    <m:r>
                      <a:rPr lang="pt-BR" b="1" i="1" smtClean="0">
                        <a:latin typeface="Cambria Math" panose="02040503050406030204" pitchFamily="18" charset="0"/>
                      </a:rPr>
                      <m:t>𝒙</m:t>
                    </m:r>
                  </m:oMath>
                </a14:m>
                <a:r>
                  <a:rPr lang="pt-BR" dirty="0"/>
                  <a:t> </a:t>
                </a:r>
                <a:r>
                  <a:rPr lang="pt-BR" b="1" i="1" dirty="0">
                    <a:solidFill>
                      <a:srgbClr val="00B050"/>
                    </a:solidFill>
                  </a:rPr>
                  <a:t>são mapeados em valores de um conjunto finito e discreto de valores</a:t>
                </a:r>
                <a:r>
                  <a:rPr lang="pt-BR" dirty="0"/>
                  <a:t>, </a:t>
                </a:r>
                <a14:m>
                  <m:oMath xmlns:m="http://schemas.openxmlformats.org/officeDocument/2006/math">
                    <m:r>
                      <a:rPr lang="pt-BR" i="1">
                        <a:latin typeface="Cambria Math" panose="02040503050406030204" pitchFamily="18" charset="0"/>
                      </a:rPr>
                      <m:t>𝑦</m:t>
                    </m:r>
                    <m:r>
                      <a:rPr lang="pt-BR" b="0" i="1" smtClean="0">
                        <a:latin typeface="Cambria Math" panose="02040503050406030204" pitchFamily="18" charset="0"/>
                      </a:rPr>
                      <m:t>=</m:t>
                    </m:r>
                    <m:d>
                      <m:dPr>
                        <m:begChr m:val="{"/>
                        <m:endChr m:val="}"/>
                        <m:ctrlPr>
                          <a:rPr lang="pt-BR" b="0" i="1" smtClean="0">
                            <a:latin typeface="Cambria Math" panose="02040503050406030204" pitchFamily="18" charset="0"/>
                          </a:rPr>
                        </m:ctrlPr>
                      </m:dPr>
                      <m:e>
                        <m:r>
                          <a:rPr lang="pt-BR" b="0" i="1" smtClean="0">
                            <a:latin typeface="Cambria Math" panose="02040503050406030204" pitchFamily="18" charset="0"/>
                          </a:rPr>
                          <m:t>0, 1, …, </m:t>
                        </m:r>
                        <m:r>
                          <a:rPr lang="pt-BR" b="0" i="1" smtClean="0">
                            <a:latin typeface="Cambria Math" panose="02040503050406030204" pitchFamily="18" charset="0"/>
                          </a:rPr>
                          <m:t>𝑄</m:t>
                        </m:r>
                        <m:r>
                          <a:rPr lang="pt-BR" b="0" i="1" smtClean="0">
                            <a:latin typeface="Cambria Math" panose="02040503050406030204" pitchFamily="18" charset="0"/>
                          </a:rPr>
                          <m:t>−1</m:t>
                        </m:r>
                      </m:e>
                    </m:d>
                    <m:r>
                      <a:rPr lang="pt-BR" b="0" i="1" smtClean="0">
                        <a:latin typeface="Cambria Math" panose="02040503050406030204" pitchFamily="18" charset="0"/>
                      </a:rPr>
                      <m:t>,</m:t>
                    </m:r>
                    <m:r>
                      <a:rPr lang="pt-BR" b="0" i="1" smtClean="0">
                        <a:latin typeface="Cambria Math" panose="02040503050406030204" pitchFamily="18" charset="0"/>
                      </a:rPr>
                      <m:t>𝑦</m:t>
                    </m:r>
                    <m:r>
                      <a:rPr lang="pt-BR" i="1" smtClean="0">
                        <a:latin typeface="Cambria Math" panose="02040503050406030204" pitchFamily="18" charset="0"/>
                        <a:ea typeface="Cambria Math" panose="02040503050406030204" pitchFamily="18" charset="0"/>
                      </a:rPr>
                      <m:t>⊂</m:t>
                    </m:r>
                    <m:r>
                      <a:rPr lang="pt-BR" i="1" smtClean="0">
                        <a:latin typeface="Cambria Math" panose="02040503050406030204" pitchFamily="18" charset="0"/>
                        <a:ea typeface="Cambria Math" panose="02040503050406030204" pitchFamily="18" charset="0"/>
                      </a:rPr>
                      <m:t>ℕ</m:t>
                    </m:r>
                  </m:oMath>
                </a14:m>
                <a:r>
                  <a:rPr lang="pt-BR" dirty="0"/>
                  <a:t>, onde </a:t>
                </a:r>
                <a14:m>
                  <m:oMath xmlns:m="http://schemas.openxmlformats.org/officeDocument/2006/math">
                    <m:r>
                      <a:rPr lang="pt-BR" i="1">
                        <a:latin typeface="Cambria Math" panose="02040503050406030204" pitchFamily="18" charset="0"/>
                      </a:rPr>
                      <m:t>𝑄</m:t>
                    </m:r>
                  </m:oMath>
                </a14:m>
                <a:r>
                  <a:rPr lang="pt-BR" dirty="0"/>
                  <a:t> define o número de valores de saída.</a:t>
                </a:r>
              </a:p>
              <a:p>
                <a:r>
                  <a:rPr lang="pt-BR" dirty="0"/>
                  <a:t>Esse problema é chamado de </a:t>
                </a:r>
                <a:r>
                  <a:rPr lang="pt-BR" b="1" i="1" dirty="0">
                    <a:solidFill>
                      <a:srgbClr val="7030A0"/>
                    </a:solidFill>
                  </a:rPr>
                  <a:t>classificação</a:t>
                </a:r>
                <a:r>
                  <a:rPr lang="pt-BR" dirty="0"/>
                  <a:t>.</a:t>
                </a:r>
              </a:p>
            </p:txBody>
          </p:sp>
        </mc:Choice>
        <mc:Fallback xmlns="">
          <p:sp>
            <p:nvSpPr>
              <p:cNvPr id="3" name="Espaço Reservado para Conteúdo 2">
                <a:extLst>
                  <a:ext uri="{FF2B5EF4-FFF2-40B4-BE49-F238E27FC236}">
                    <a16:creationId xmlns:a16="http://schemas.microsoft.com/office/drawing/2014/main" id="{25FE7774-7186-A846-D8DE-518B2CBF4EBD}"/>
                  </a:ext>
                </a:extLst>
              </p:cNvPr>
              <p:cNvSpPr>
                <a:spLocks noGrp="1" noRot="1" noChangeAspect="1" noMove="1" noResize="1" noEditPoints="1" noAdjustHandles="1" noChangeArrowheads="1" noChangeShapeType="1" noTextEdit="1"/>
              </p:cNvSpPr>
              <p:nvPr>
                <p:ph idx="1"/>
              </p:nvPr>
            </p:nvSpPr>
            <p:spPr>
              <a:xfrm>
                <a:off x="838200" y="1825624"/>
                <a:ext cx="11035938" cy="5032376"/>
              </a:xfrm>
              <a:blipFill>
                <a:blip r:embed="rId3"/>
                <a:stretch>
                  <a:fillRect l="-994" t="-1937"/>
                </a:stretch>
              </a:blipFill>
            </p:spPr>
            <p:txBody>
              <a:bodyPr/>
              <a:lstStyle/>
              <a:p>
                <a:r>
                  <a:rPr lang="pt-BR">
                    <a:noFill/>
                  </a:rPr>
                  <a:t> </a:t>
                </a:r>
              </a:p>
            </p:txBody>
          </p:sp>
        </mc:Fallback>
      </mc:AlternateContent>
    </p:spTree>
    <p:extLst>
      <p:ext uri="{BB962C8B-B14F-4D97-AF65-F5344CB8AC3E}">
        <p14:creationId xmlns:p14="http://schemas.microsoft.com/office/powerpoint/2010/main" val="5297399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F6D3922-9733-83FC-7A57-82C153AFF0BA}"/>
              </a:ext>
            </a:extLst>
          </p:cNvPr>
          <p:cNvSpPr>
            <a:spLocks noGrp="1"/>
          </p:cNvSpPr>
          <p:nvPr>
            <p:ph type="title"/>
          </p:nvPr>
        </p:nvSpPr>
        <p:spPr/>
        <p:txBody>
          <a:bodyPr/>
          <a:lstStyle/>
          <a:p>
            <a:r>
              <a:rPr lang="pt-BR" dirty="0"/>
              <a:t>Classificação com redes neurais</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AF857F59-880E-97EB-F879-5FE799FFB381}"/>
                  </a:ext>
                </a:extLst>
              </p:cNvPr>
              <p:cNvSpPr>
                <a:spLocks noGrp="1"/>
              </p:cNvSpPr>
              <p:nvPr>
                <p:ph idx="1"/>
              </p:nvPr>
            </p:nvSpPr>
            <p:spPr>
              <a:xfrm>
                <a:off x="5270090" y="1825624"/>
                <a:ext cx="6740935" cy="5032375"/>
              </a:xfrm>
            </p:spPr>
            <p:txBody>
              <a:bodyPr>
                <a:normAutofit/>
              </a:bodyPr>
              <a:lstStyle/>
              <a:p>
                <a:r>
                  <a:rPr lang="pt-BR" dirty="0"/>
                  <a:t>Portanto, se o primeiro neurônio da camada de saída representa gatos e o segundo cães, podemos dizer que o </a:t>
                </a:r>
                <a:r>
                  <a:rPr lang="pt-BR" b="1" i="1" dirty="0">
                    <a:solidFill>
                      <a:srgbClr val="00B050"/>
                    </a:solidFill>
                  </a:rPr>
                  <a:t>rótulo</a:t>
                </a:r>
                <a:r>
                  <a:rPr lang="pt-BR" dirty="0"/>
                  <a:t> (i.e., saída esperada) </a:t>
                </a:r>
                <a:r>
                  <a:rPr lang="pt-BR" b="1" i="1" dirty="0">
                    <a:solidFill>
                      <a:srgbClr val="00B050"/>
                    </a:solidFill>
                  </a:rPr>
                  <a:t>para imagens de gatos é dado pelo vetor:</a:t>
                </a:r>
                <a:r>
                  <a:rPr lang="pt-BR" dirty="0"/>
                  <a:t> </a:t>
                </a:r>
                <a14:m>
                  <m:oMath xmlns:m="http://schemas.openxmlformats.org/officeDocument/2006/math">
                    <m:d>
                      <m:dPr>
                        <m:begChr m:val="["/>
                        <m:endChr m:val="]"/>
                        <m:ctrlPr>
                          <a:rPr lang="pt-BR" sz="2800" i="1" smtClean="0">
                            <a:latin typeface="Cambria Math" panose="02040503050406030204" pitchFamily="18" charset="0"/>
                          </a:rPr>
                        </m:ctrlPr>
                      </m:dPr>
                      <m:e>
                        <m:m>
                          <m:mPr>
                            <m:mcs>
                              <m:mc>
                                <m:mcPr>
                                  <m:count m:val="2"/>
                                  <m:mcJc m:val="center"/>
                                </m:mcPr>
                              </m:mc>
                            </m:mcs>
                            <m:ctrlPr>
                              <a:rPr lang="pt-BR" sz="2800" i="1" smtClean="0">
                                <a:latin typeface="Cambria Math" panose="02040503050406030204" pitchFamily="18" charset="0"/>
                              </a:rPr>
                            </m:ctrlPr>
                          </m:mPr>
                          <m:mr>
                            <m:e>
                              <m:r>
                                <m:rPr>
                                  <m:brk m:alnAt="7"/>
                                </m:rPr>
                                <a:rPr lang="pt-BR" sz="2800" b="0" i="1" smtClean="0">
                                  <a:latin typeface="Cambria Math" panose="02040503050406030204" pitchFamily="18" charset="0"/>
                                </a:rPr>
                                <m:t>1</m:t>
                              </m:r>
                              <m:r>
                                <a:rPr lang="pt-BR" sz="2800" b="0" i="1" smtClean="0">
                                  <a:latin typeface="Cambria Math" panose="02040503050406030204" pitchFamily="18" charset="0"/>
                                </a:rPr>
                                <m:t>,</m:t>
                              </m:r>
                            </m:e>
                            <m:e>
                              <m:r>
                                <a:rPr lang="pt-BR" sz="2800" b="0" i="1" smtClean="0">
                                  <a:latin typeface="Cambria Math" panose="02040503050406030204" pitchFamily="18" charset="0"/>
                                </a:rPr>
                                <m:t>0</m:t>
                              </m:r>
                            </m:e>
                          </m:mr>
                        </m:m>
                      </m:e>
                    </m:d>
                  </m:oMath>
                </a14:m>
                <a:r>
                  <a:rPr lang="pt-BR" dirty="0"/>
                  <a:t>. </a:t>
                </a:r>
              </a:p>
              <a:p>
                <a:r>
                  <a:rPr lang="pt-BR" dirty="0"/>
                  <a:t>E o rótulo para imagens de cães é dado pelo vetor </a:t>
                </a:r>
                <a14:m>
                  <m:oMath xmlns:m="http://schemas.openxmlformats.org/officeDocument/2006/math">
                    <m:d>
                      <m:dPr>
                        <m:begChr m:val="["/>
                        <m:endChr m:val="]"/>
                        <m:ctrlPr>
                          <a:rPr lang="pt-BR" sz="2800" i="1" smtClean="0">
                            <a:latin typeface="Cambria Math" panose="02040503050406030204" pitchFamily="18" charset="0"/>
                          </a:rPr>
                        </m:ctrlPr>
                      </m:dPr>
                      <m:e>
                        <m:m>
                          <m:mPr>
                            <m:mcs>
                              <m:mc>
                                <m:mcPr>
                                  <m:count m:val="2"/>
                                  <m:mcJc m:val="center"/>
                                </m:mcPr>
                              </m:mc>
                            </m:mcs>
                            <m:ctrlPr>
                              <a:rPr lang="pt-BR" sz="2800" i="1" smtClean="0">
                                <a:latin typeface="Cambria Math" panose="02040503050406030204" pitchFamily="18" charset="0"/>
                              </a:rPr>
                            </m:ctrlPr>
                          </m:mPr>
                          <m:mr>
                            <m:e>
                              <m:r>
                                <m:rPr>
                                  <m:brk m:alnAt="7"/>
                                </m:rPr>
                                <a:rPr lang="pt-BR" sz="2800" b="0" i="1" smtClean="0">
                                  <a:latin typeface="Cambria Math" panose="02040503050406030204" pitchFamily="18" charset="0"/>
                                </a:rPr>
                                <m:t>0</m:t>
                              </m:r>
                              <m:r>
                                <a:rPr lang="pt-BR" sz="2800" b="0" i="1" smtClean="0">
                                  <a:latin typeface="Cambria Math" panose="02040503050406030204" pitchFamily="18" charset="0"/>
                                </a:rPr>
                                <m:t>,</m:t>
                              </m:r>
                            </m:e>
                            <m:e>
                              <m:r>
                                <a:rPr lang="pt-BR" sz="2800" b="0" i="1" smtClean="0">
                                  <a:latin typeface="Cambria Math" panose="02040503050406030204" pitchFamily="18" charset="0"/>
                                </a:rPr>
                                <m:t>1</m:t>
                              </m:r>
                            </m:e>
                          </m:mr>
                        </m:m>
                      </m:e>
                    </m:d>
                  </m:oMath>
                </a14:m>
                <a:r>
                  <a:rPr lang="pt-BR" dirty="0"/>
                  <a:t>.</a:t>
                </a:r>
              </a:p>
              <a:p>
                <a:r>
                  <a:rPr lang="pt-BR" dirty="0"/>
                  <a:t>Essa forma de representar os rótulos é chamada de </a:t>
                </a:r>
                <a:r>
                  <a:rPr lang="pt-BR" b="1" i="1" dirty="0">
                    <a:solidFill>
                      <a:srgbClr val="7030A0"/>
                    </a:solidFill>
                  </a:rPr>
                  <a:t>codificação </a:t>
                </a:r>
                <a:r>
                  <a:rPr lang="pt-BR" b="1" i="1" dirty="0" err="1">
                    <a:solidFill>
                      <a:srgbClr val="7030A0"/>
                    </a:solidFill>
                  </a:rPr>
                  <a:t>one</a:t>
                </a:r>
                <a:r>
                  <a:rPr lang="pt-BR" b="1" i="1" dirty="0">
                    <a:solidFill>
                      <a:srgbClr val="7030A0"/>
                    </a:solidFill>
                  </a:rPr>
                  <a:t>-hot</a:t>
                </a:r>
                <a:r>
                  <a:rPr lang="pt-BR" dirty="0"/>
                  <a:t>.</a:t>
                </a:r>
              </a:p>
              <a:p>
                <a:pPr lvl="1">
                  <a:buFont typeface="Wingdings" panose="05000000000000000000" pitchFamily="2" charset="2"/>
                  <a:buChar char="§"/>
                </a:pPr>
                <a:r>
                  <a:rPr lang="pt-BR" b="0" i="0" dirty="0">
                    <a:effectLst/>
                  </a:rPr>
                  <a:t>Vetor onde um único elemento é igual a 1 (indicando a classe verdadeira) e todos os outros são iguais a 0.</a:t>
                </a:r>
                <a:endParaRPr lang="pt-BR" dirty="0"/>
              </a:p>
            </p:txBody>
          </p:sp>
        </mc:Choice>
        <mc:Fallback xmlns="">
          <p:sp>
            <p:nvSpPr>
              <p:cNvPr id="3" name="Espaço Reservado para Conteúdo 2">
                <a:extLst>
                  <a:ext uri="{FF2B5EF4-FFF2-40B4-BE49-F238E27FC236}">
                    <a16:creationId xmlns:a16="http://schemas.microsoft.com/office/drawing/2014/main" id="{AF857F59-880E-97EB-F879-5FE799FFB381}"/>
                  </a:ext>
                </a:extLst>
              </p:cNvPr>
              <p:cNvSpPr>
                <a:spLocks noGrp="1" noRot="1" noChangeAspect="1" noMove="1" noResize="1" noEditPoints="1" noAdjustHandles="1" noChangeArrowheads="1" noChangeShapeType="1" noTextEdit="1"/>
              </p:cNvSpPr>
              <p:nvPr>
                <p:ph idx="1"/>
              </p:nvPr>
            </p:nvSpPr>
            <p:spPr>
              <a:xfrm>
                <a:off x="5270090" y="1825624"/>
                <a:ext cx="6740935" cy="5032375"/>
              </a:xfrm>
              <a:blipFill>
                <a:blip r:embed="rId2"/>
                <a:stretch>
                  <a:fillRect l="-1629" t="-1937"/>
                </a:stretch>
              </a:blipFill>
            </p:spPr>
            <p:txBody>
              <a:bodyPr/>
              <a:lstStyle/>
              <a:p>
                <a:r>
                  <a:rPr lang="pt-BR">
                    <a:noFill/>
                  </a:rPr>
                  <a:t> </a:t>
                </a:r>
              </a:p>
            </p:txBody>
          </p:sp>
        </mc:Fallback>
      </mc:AlternateContent>
      <p:pic>
        <p:nvPicPr>
          <p:cNvPr id="4" name="Picture 2" descr="10 Papers You Should Read to Understand Image Classification in the Deep  Learning Era | by Imaginaire AI | Towards Data Science">
            <a:extLst>
              <a:ext uri="{FF2B5EF4-FFF2-40B4-BE49-F238E27FC236}">
                <a16:creationId xmlns:a16="http://schemas.microsoft.com/office/drawing/2014/main" id="{1CDB7486-380D-FD2B-D5EA-8DB9577D1A4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894" t="13677" r="65960" b="48378"/>
          <a:stretch/>
        </p:blipFill>
        <p:spPr bwMode="auto">
          <a:xfrm>
            <a:off x="1034846" y="3052361"/>
            <a:ext cx="939926" cy="90516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10 Papers You Should Read to Understand Image Classification in the Deep  Learning Era | by Imaginaire AI | Towards Data Science">
            <a:extLst>
              <a:ext uri="{FF2B5EF4-FFF2-40B4-BE49-F238E27FC236}">
                <a16:creationId xmlns:a16="http://schemas.microsoft.com/office/drawing/2014/main" id="{D0CFD7C2-2696-03C0-4660-7BFFE69CCF9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3925" t="53090" r="65959" b="8965"/>
          <a:stretch/>
        </p:blipFill>
        <p:spPr bwMode="auto">
          <a:xfrm>
            <a:off x="1034846" y="4145896"/>
            <a:ext cx="939926" cy="99650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9B067D5B-882E-8271-77EA-33758D00EF48}"/>
                  </a:ext>
                </a:extLst>
              </p:cNvPr>
              <p:cNvSpPr txBox="1"/>
              <p:nvPr/>
            </p:nvSpPr>
            <p:spPr>
              <a:xfrm>
                <a:off x="2615996" y="3181776"/>
                <a:ext cx="12573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pt-BR" sz="2400" i="1" smtClean="0">
                              <a:latin typeface="Cambria Math" panose="02040503050406030204" pitchFamily="18" charset="0"/>
                            </a:rPr>
                          </m:ctrlPr>
                        </m:dPr>
                        <m:e>
                          <m:m>
                            <m:mPr>
                              <m:mcs>
                                <m:mc>
                                  <m:mcPr>
                                    <m:count m:val="2"/>
                                    <m:mcJc m:val="center"/>
                                  </m:mcPr>
                                </m:mc>
                              </m:mcs>
                              <m:ctrlPr>
                                <a:rPr lang="pt-BR" sz="2400" i="1" smtClean="0">
                                  <a:latin typeface="Cambria Math" panose="02040503050406030204" pitchFamily="18" charset="0"/>
                                </a:rPr>
                              </m:ctrlPr>
                            </m:mPr>
                            <m:mr>
                              <m:e>
                                <m:r>
                                  <m:rPr>
                                    <m:brk m:alnAt="7"/>
                                  </m:rPr>
                                  <a:rPr lang="pt-BR" sz="2400" b="0" i="1" smtClean="0">
                                    <a:latin typeface="Cambria Math" panose="02040503050406030204" pitchFamily="18" charset="0"/>
                                  </a:rPr>
                                  <m:t>1</m:t>
                                </m:r>
                                <m:r>
                                  <a:rPr lang="pt-BR" sz="2400" b="0" i="1" smtClean="0">
                                    <a:latin typeface="Cambria Math" panose="02040503050406030204" pitchFamily="18" charset="0"/>
                                  </a:rPr>
                                  <m:t>,</m:t>
                                </m:r>
                              </m:e>
                              <m:e>
                                <m:r>
                                  <a:rPr lang="pt-BR" sz="2400" b="0" i="1" smtClean="0">
                                    <a:latin typeface="Cambria Math" panose="02040503050406030204" pitchFamily="18" charset="0"/>
                                  </a:rPr>
                                  <m:t>0</m:t>
                                </m:r>
                              </m:e>
                            </m:mr>
                          </m:m>
                        </m:e>
                      </m:d>
                    </m:oMath>
                  </m:oMathPara>
                </a14:m>
                <a:endParaRPr lang="pt-BR" sz="2400" dirty="0"/>
              </a:p>
            </p:txBody>
          </p:sp>
        </mc:Choice>
        <mc:Fallback xmlns="">
          <p:sp>
            <p:nvSpPr>
              <p:cNvPr id="6" name="CaixaDeTexto 5">
                <a:extLst>
                  <a:ext uri="{FF2B5EF4-FFF2-40B4-BE49-F238E27FC236}">
                    <a16:creationId xmlns:a16="http://schemas.microsoft.com/office/drawing/2014/main" id="{9B067D5B-882E-8271-77EA-33758D00EF48}"/>
                  </a:ext>
                </a:extLst>
              </p:cNvPr>
              <p:cNvSpPr txBox="1">
                <a:spLocks noRot="1" noChangeAspect="1" noMove="1" noResize="1" noEditPoints="1" noAdjustHandles="1" noChangeArrowheads="1" noChangeShapeType="1" noTextEdit="1"/>
              </p:cNvSpPr>
              <p:nvPr/>
            </p:nvSpPr>
            <p:spPr>
              <a:xfrm>
                <a:off x="2615996" y="3181776"/>
                <a:ext cx="1257300" cy="461665"/>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 name="CaixaDeTexto 6">
                <a:extLst>
                  <a:ext uri="{FF2B5EF4-FFF2-40B4-BE49-F238E27FC236}">
                    <a16:creationId xmlns:a16="http://schemas.microsoft.com/office/drawing/2014/main" id="{397534A5-4F14-D02E-9D32-4988F89338FE}"/>
                  </a:ext>
                </a:extLst>
              </p:cNvPr>
              <p:cNvSpPr txBox="1"/>
              <p:nvPr/>
            </p:nvSpPr>
            <p:spPr>
              <a:xfrm>
                <a:off x="2615996" y="4413315"/>
                <a:ext cx="12573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pt-BR" sz="2400" i="1" smtClean="0">
                              <a:latin typeface="Cambria Math" panose="02040503050406030204" pitchFamily="18" charset="0"/>
                            </a:rPr>
                          </m:ctrlPr>
                        </m:dPr>
                        <m:e>
                          <m:m>
                            <m:mPr>
                              <m:mcs>
                                <m:mc>
                                  <m:mcPr>
                                    <m:count m:val="2"/>
                                    <m:mcJc m:val="center"/>
                                  </m:mcPr>
                                </m:mc>
                              </m:mcs>
                              <m:ctrlPr>
                                <a:rPr lang="pt-BR" sz="2400" i="1" smtClean="0">
                                  <a:latin typeface="Cambria Math" panose="02040503050406030204" pitchFamily="18" charset="0"/>
                                </a:rPr>
                              </m:ctrlPr>
                            </m:mPr>
                            <m:mr>
                              <m:e>
                                <m:r>
                                  <m:rPr>
                                    <m:brk m:alnAt="7"/>
                                  </m:rPr>
                                  <a:rPr lang="pt-BR" sz="2400" b="0" i="1" smtClean="0">
                                    <a:latin typeface="Cambria Math" panose="02040503050406030204" pitchFamily="18" charset="0"/>
                                  </a:rPr>
                                  <m:t>0</m:t>
                                </m:r>
                                <m:r>
                                  <a:rPr lang="pt-BR" sz="2400" b="0" i="1" smtClean="0">
                                    <a:latin typeface="Cambria Math" panose="02040503050406030204" pitchFamily="18" charset="0"/>
                                  </a:rPr>
                                  <m:t>,</m:t>
                                </m:r>
                              </m:e>
                              <m:e>
                                <m:r>
                                  <a:rPr lang="pt-BR" sz="2400" b="0" i="1" smtClean="0">
                                    <a:latin typeface="Cambria Math" panose="02040503050406030204" pitchFamily="18" charset="0"/>
                                  </a:rPr>
                                  <m:t>1</m:t>
                                </m:r>
                              </m:e>
                            </m:mr>
                          </m:m>
                        </m:e>
                      </m:d>
                    </m:oMath>
                  </m:oMathPara>
                </a14:m>
                <a:endParaRPr lang="pt-BR" sz="2400" dirty="0"/>
              </a:p>
            </p:txBody>
          </p:sp>
        </mc:Choice>
        <mc:Fallback xmlns="">
          <p:sp>
            <p:nvSpPr>
              <p:cNvPr id="7" name="CaixaDeTexto 6">
                <a:extLst>
                  <a:ext uri="{FF2B5EF4-FFF2-40B4-BE49-F238E27FC236}">
                    <a16:creationId xmlns:a16="http://schemas.microsoft.com/office/drawing/2014/main" id="{397534A5-4F14-D02E-9D32-4988F89338FE}"/>
                  </a:ext>
                </a:extLst>
              </p:cNvPr>
              <p:cNvSpPr txBox="1">
                <a:spLocks noRot="1" noChangeAspect="1" noMove="1" noResize="1" noEditPoints="1" noAdjustHandles="1" noChangeArrowheads="1" noChangeShapeType="1" noTextEdit="1"/>
              </p:cNvSpPr>
              <p:nvPr/>
            </p:nvSpPr>
            <p:spPr>
              <a:xfrm>
                <a:off x="2615996" y="4413315"/>
                <a:ext cx="1257300" cy="461665"/>
              </a:xfrm>
              <a:prstGeom prst="rect">
                <a:avLst/>
              </a:prstGeom>
              <a:blipFill>
                <a:blip r:embed="rId5"/>
                <a:stretch>
                  <a:fillRect/>
                </a:stretch>
              </a:blipFill>
            </p:spPr>
            <p:txBody>
              <a:bodyPr/>
              <a:lstStyle/>
              <a:p>
                <a:r>
                  <a:rPr lang="pt-BR">
                    <a:noFill/>
                  </a:rPr>
                  <a:t> </a:t>
                </a:r>
              </a:p>
            </p:txBody>
          </p:sp>
        </mc:Fallback>
      </mc:AlternateContent>
      <p:sp>
        <p:nvSpPr>
          <p:cNvPr id="8" name="CaixaDeTexto 7">
            <a:extLst>
              <a:ext uri="{FF2B5EF4-FFF2-40B4-BE49-F238E27FC236}">
                <a16:creationId xmlns:a16="http://schemas.microsoft.com/office/drawing/2014/main" id="{B69A933A-944F-C19B-8ADD-DB2363455D31}"/>
              </a:ext>
            </a:extLst>
          </p:cNvPr>
          <p:cNvSpPr txBox="1"/>
          <p:nvPr/>
        </p:nvSpPr>
        <p:spPr>
          <a:xfrm>
            <a:off x="1034846" y="2321243"/>
            <a:ext cx="1066800" cy="646331"/>
          </a:xfrm>
          <a:prstGeom prst="rect">
            <a:avLst/>
          </a:prstGeom>
          <a:noFill/>
        </p:spPr>
        <p:txBody>
          <a:bodyPr wrap="square" rtlCol="0">
            <a:spAutoFit/>
          </a:bodyPr>
          <a:lstStyle/>
          <a:p>
            <a:pPr algn="ctr"/>
            <a:r>
              <a:rPr lang="pt-BR" dirty="0"/>
              <a:t>Dados de entrada</a:t>
            </a:r>
          </a:p>
        </p:txBody>
      </p:sp>
      <p:sp>
        <p:nvSpPr>
          <p:cNvPr id="9" name="CaixaDeTexto 8">
            <a:extLst>
              <a:ext uri="{FF2B5EF4-FFF2-40B4-BE49-F238E27FC236}">
                <a16:creationId xmlns:a16="http://schemas.microsoft.com/office/drawing/2014/main" id="{C6090C01-25FF-F91F-DD4E-357C54F1C8D5}"/>
              </a:ext>
            </a:extLst>
          </p:cNvPr>
          <p:cNvSpPr txBox="1"/>
          <p:nvPr/>
        </p:nvSpPr>
        <p:spPr>
          <a:xfrm>
            <a:off x="2711246" y="2432171"/>
            <a:ext cx="1066800" cy="369332"/>
          </a:xfrm>
          <a:prstGeom prst="rect">
            <a:avLst/>
          </a:prstGeom>
          <a:noFill/>
        </p:spPr>
        <p:txBody>
          <a:bodyPr wrap="square" rtlCol="0">
            <a:spAutoFit/>
          </a:bodyPr>
          <a:lstStyle/>
          <a:p>
            <a:pPr algn="ctr"/>
            <a:r>
              <a:rPr lang="pt-BR" dirty="0"/>
              <a:t>Rótulo</a:t>
            </a:r>
          </a:p>
        </p:txBody>
      </p:sp>
    </p:spTree>
    <p:extLst>
      <p:ext uri="{BB962C8B-B14F-4D97-AF65-F5344CB8AC3E}">
        <p14:creationId xmlns:p14="http://schemas.microsoft.com/office/powerpoint/2010/main" val="42238051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332E1A5-3D55-B360-D90E-0CF1011D6522}"/>
              </a:ext>
            </a:extLst>
          </p:cNvPr>
          <p:cNvSpPr>
            <a:spLocks noGrp="1"/>
          </p:cNvSpPr>
          <p:nvPr>
            <p:ph type="title"/>
          </p:nvPr>
        </p:nvSpPr>
        <p:spPr/>
        <p:txBody>
          <a:bodyPr/>
          <a:lstStyle/>
          <a:p>
            <a:r>
              <a:rPr lang="pt-BR" dirty="0"/>
              <a:t>Classificação com redes neurais</a:t>
            </a:r>
          </a:p>
        </p:txBody>
      </p:sp>
      <p:sp>
        <p:nvSpPr>
          <p:cNvPr id="3" name="Espaço Reservado para Conteúdo 2">
            <a:extLst>
              <a:ext uri="{FF2B5EF4-FFF2-40B4-BE49-F238E27FC236}">
                <a16:creationId xmlns:a16="http://schemas.microsoft.com/office/drawing/2014/main" id="{48DAA581-3A7E-0B32-1ADD-2D93D56A4517}"/>
              </a:ext>
            </a:extLst>
          </p:cNvPr>
          <p:cNvSpPr>
            <a:spLocks noGrp="1"/>
          </p:cNvSpPr>
          <p:nvPr>
            <p:ph idx="1"/>
          </p:nvPr>
        </p:nvSpPr>
        <p:spPr>
          <a:xfrm>
            <a:off x="953729" y="1825624"/>
            <a:ext cx="10515600" cy="5032375"/>
          </a:xfrm>
        </p:spPr>
        <p:txBody>
          <a:bodyPr/>
          <a:lstStyle/>
          <a:p>
            <a:r>
              <a:rPr lang="pt-BR" dirty="0"/>
              <a:t>E se quiséssemos usar uma rede neural para reconhecer dígitos escritos à mão?</a:t>
            </a:r>
          </a:p>
          <a:p>
            <a:pPr lvl="1">
              <a:buFont typeface="Wingdings" panose="05000000000000000000" pitchFamily="2" charset="2"/>
              <a:buChar char="§"/>
            </a:pPr>
            <a:r>
              <a:rPr lang="pt-BR" dirty="0"/>
              <a:t>Esse é um problema com 10 classes, os dígitos de 0 a 9.</a:t>
            </a:r>
          </a:p>
          <a:p>
            <a:r>
              <a:rPr lang="pt-BR" dirty="0"/>
              <a:t>Quantos neurônios seriam necessários na camada de saída?</a:t>
            </a:r>
          </a:p>
          <a:p>
            <a:r>
              <a:rPr lang="pt-BR" dirty="0"/>
              <a:t>Como seria a codificação </a:t>
            </a:r>
            <a:r>
              <a:rPr lang="pt-BR" b="1" i="1" dirty="0" err="1"/>
              <a:t>one</a:t>
            </a:r>
            <a:r>
              <a:rPr lang="pt-BR" b="1" i="1" dirty="0"/>
              <a:t>-hot </a:t>
            </a:r>
            <a:r>
              <a:rPr lang="pt-BR" dirty="0"/>
              <a:t>dos rótulos nesse caso?</a:t>
            </a:r>
          </a:p>
        </p:txBody>
      </p:sp>
    </p:spTree>
    <p:extLst>
      <p:ext uri="{BB962C8B-B14F-4D97-AF65-F5344CB8AC3E}">
        <p14:creationId xmlns:p14="http://schemas.microsoft.com/office/powerpoint/2010/main" val="36798110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F6D3922-9733-83FC-7A57-82C153AFF0BA}"/>
              </a:ext>
            </a:extLst>
          </p:cNvPr>
          <p:cNvSpPr>
            <a:spLocks noGrp="1"/>
          </p:cNvSpPr>
          <p:nvPr>
            <p:ph type="title"/>
          </p:nvPr>
        </p:nvSpPr>
        <p:spPr/>
        <p:txBody>
          <a:bodyPr/>
          <a:lstStyle/>
          <a:p>
            <a:r>
              <a:rPr lang="pt-BR" dirty="0"/>
              <a:t>Classificação com redes neurais</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AF857F59-880E-97EB-F879-5FE799FFB381}"/>
                  </a:ext>
                </a:extLst>
              </p:cNvPr>
              <p:cNvSpPr>
                <a:spLocks noGrp="1"/>
              </p:cNvSpPr>
              <p:nvPr>
                <p:ph idx="1"/>
              </p:nvPr>
            </p:nvSpPr>
            <p:spPr>
              <a:xfrm>
                <a:off x="5751871" y="1825624"/>
                <a:ext cx="6259154" cy="5032375"/>
              </a:xfrm>
            </p:spPr>
            <p:txBody>
              <a:bodyPr>
                <a:normAutofit/>
              </a:bodyPr>
              <a:lstStyle/>
              <a:p>
                <a:r>
                  <a:rPr lang="pt-BR" dirty="0"/>
                  <a:t>Precisaríamos de </a:t>
                </a:r>
                <a:r>
                  <a:rPr lang="pt-BR" b="1" i="1" dirty="0">
                    <a:solidFill>
                      <a:srgbClr val="00B050"/>
                    </a:solidFill>
                  </a:rPr>
                  <a:t>10 neurônios</a:t>
                </a:r>
                <a:r>
                  <a:rPr lang="pt-BR" dirty="0"/>
                  <a:t>, 1 para cada um dos 10 possíveis dígitos (0 a 9).</a:t>
                </a:r>
              </a:p>
              <a:p>
                <a:r>
                  <a:rPr lang="pt-BR" dirty="0"/>
                  <a:t>O </a:t>
                </a:r>
                <a:r>
                  <a:rPr lang="pt-BR" b="1" i="1" dirty="0">
                    <a:solidFill>
                      <a:srgbClr val="00B050"/>
                    </a:solidFill>
                  </a:rPr>
                  <a:t>rótulo</a:t>
                </a:r>
                <a:r>
                  <a:rPr lang="pt-BR" dirty="0"/>
                  <a:t> seria um </a:t>
                </a:r>
                <a:r>
                  <a:rPr lang="pt-BR" b="1" i="1" dirty="0">
                    <a:solidFill>
                      <a:srgbClr val="00B050"/>
                    </a:solidFill>
                  </a:rPr>
                  <a:t>vetor com 10 elementos</a:t>
                </a:r>
                <a:r>
                  <a:rPr lang="pt-BR" dirty="0"/>
                  <a:t>.</a:t>
                </a:r>
              </a:p>
              <a:p>
                <a:r>
                  <a:rPr lang="pt-BR" dirty="0"/>
                  <a:t>Porém, </a:t>
                </a:r>
                <a:r>
                  <a:rPr lang="pt-BR" b="1" i="1" dirty="0">
                    <a:solidFill>
                      <a:srgbClr val="00B050"/>
                    </a:solidFill>
                  </a:rPr>
                  <a:t>apenas um dos elementos seria diferente de 0</a:t>
                </a:r>
                <a:r>
                  <a:rPr lang="pt-BR" dirty="0"/>
                  <a:t>, aquele que identifica a qual dígito </a:t>
                </a:r>
                <a14:m>
                  <m:oMath xmlns:m="http://schemas.openxmlformats.org/officeDocument/2006/math">
                    <m:r>
                      <a:rPr lang="pt-BR" b="1" i="1" smtClean="0">
                        <a:latin typeface="Cambria Math" panose="02040503050406030204" pitchFamily="18" charset="0"/>
                      </a:rPr>
                      <m:t>𝒙</m:t>
                    </m:r>
                  </m:oMath>
                </a14:m>
                <a:r>
                  <a:rPr lang="pt-BR" dirty="0"/>
                  <a:t> pertence.</a:t>
                </a:r>
              </a:p>
              <a:p>
                <a:r>
                  <a:rPr lang="pt-BR" dirty="0"/>
                  <a:t>Vejamos na sequência um código que usa uma rede neural para reconhecer dígitos escritos à mão.</a:t>
                </a:r>
              </a:p>
              <a:p>
                <a:pPr marL="0" indent="0">
                  <a:buNone/>
                </a:pPr>
                <a:endParaRPr lang="pt-BR" dirty="0"/>
              </a:p>
            </p:txBody>
          </p:sp>
        </mc:Choice>
        <mc:Fallback xmlns="">
          <p:sp>
            <p:nvSpPr>
              <p:cNvPr id="3" name="Espaço Reservado para Conteúdo 2">
                <a:extLst>
                  <a:ext uri="{FF2B5EF4-FFF2-40B4-BE49-F238E27FC236}">
                    <a16:creationId xmlns:a16="http://schemas.microsoft.com/office/drawing/2014/main" id="{AF857F59-880E-97EB-F879-5FE799FFB381}"/>
                  </a:ext>
                </a:extLst>
              </p:cNvPr>
              <p:cNvSpPr>
                <a:spLocks noGrp="1" noRot="1" noChangeAspect="1" noMove="1" noResize="1" noEditPoints="1" noAdjustHandles="1" noChangeArrowheads="1" noChangeShapeType="1" noTextEdit="1"/>
              </p:cNvSpPr>
              <p:nvPr>
                <p:ph idx="1"/>
              </p:nvPr>
            </p:nvSpPr>
            <p:spPr>
              <a:xfrm>
                <a:off x="5751871" y="1825624"/>
                <a:ext cx="6259154" cy="5032375"/>
              </a:xfrm>
              <a:blipFill>
                <a:blip r:embed="rId2"/>
                <a:stretch>
                  <a:fillRect l="-1754" t="-1937" r="-1462"/>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0" name="CaixaDeTexto 9">
                <a:extLst>
                  <a:ext uri="{FF2B5EF4-FFF2-40B4-BE49-F238E27FC236}">
                    <a16:creationId xmlns:a16="http://schemas.microsoft.com/office/drawing/2014/main" id="{081AC0C9-BDE7-117D-EAA0-B22F49BEDC83}"/>
                  </a:ext>
                </a:extLst>
              </p:cNvPr>
              <p:cNvSpPr txBox="1"/>
              <p:nvPr/>
            </p:nvSpPr>
            <p:spPr>
              <a:xfrm>
                <a:off x="993059" y="2022269"/>
                <a:ext cx="4886632" cy="4401205"/>
              </a:xfrm>
              <a:prstGeom prst="rect">
                <a:avLst/>
              </a:prstGeom>
              <a:noFill/>
            </p:spPr>
            <p:txBody>
              <a:bodyPr wrap="square" rtlCol="0">
                <a:spAutoFit/>
              </a:bodyPr>
              <a:lstStyle/>
              <a:p>
                <a:r>
                  <a:rPr lang="pt-BR" sz="2800" dirty="0"/>
                  <a:t>0 </a:t>
                </a:r>
                <a14:m>
                  <m:oMath xmlns:m="http://schemas.openxmlformats.org/officeDocument/2006/math">
                    <m:r>
                      <a:rPr lang="pt-BR" sz="2800" i="1" smtClean="0">
                        <a:latin typeface="Cambria Math" panose="02040503050406030204" pitchFamily="18" charset="0"/>
                        <a:ea typeface="Cambria Math" panose="02040503050406030204" pitchFamily="18" charset="0"/>
                      </a:rPr>
                      <m:t>→</m:t>
                    </m:r>
                    <m:d>
                      <m:dPr>
                        <m:begChr m:val="["/>
                        <m:endChr m:val="]"/>
                        <m:ctrlPr>
                          <a:rPr lang="pt-BR" sz="2800" i="1" smtClean="0">
                            <a:latin typeface="Cambria Math" panose="02040503050406030204" pitchFamily="18" charset="0"/>
                          </a:rPr>
                        </m:ctrlPr>
                      </m:dPr>
                      <m:e>
                        <m:r>
                          <a:rPr lang="pt-BR" sz="2800" b="0" i="1" smtClean="0">
                            <a:latin typeface="Cambria Math" panose="02040503050406030204" pitchFamily="18" charset="0"/>
                          </a:rPr>
                          <m:t>1, 0, 0, 0, 0, 0, 0, 0, 0, 0</m:t>
                        </m:r>
                      </m:e>
                    </m:d>
                  </m:oMath>
                </a14:m>
                <a:endParaRPr lang="pt-BR" sz="2800" dirty="0"/>
              </a:p>
              <a:p>
                <a:r>
                  <a:rPr lang="pt-BR" sz="2800" dirty="0"/>
                  <a:t>1 </a:t>
                </a:r>
                <a14:m>
                  <m:oMath xmlns:m="http://schemas.openxmlformats.org/officeDocument/2006/math">
                    <m:r>
                      <a:rPr lang="pt-BR" sz="2800" i="1">
                        <a:latin typeface="Cambria Math" panose="02040503050406030204" pitchFamily="18" charset="0"/>
                        <a:ea typeface="Cambria Math" panose="02040503050406030204" pitchFamily="18" charset="0"/>
                      </a:rPr>
                      <m:t>→</m:t>
                    </m:r>
                  </m:oMath>
                </a14:m>
                <a:r>
                  <a:rPr lang="pt-BR" sz="2800" dirty="0"/>
                  <a:t> </a:t>
                </a:r>
                <a14:m>
                  <m:oMath xmlns:m="http://schemas.openxmlformats.org/officeDocument/2006/math">
                    <m:d>
                      <m:dPr>
                        <m:begChr m:val="["/>
                        <m:endChr m:val="]"/>
                        <m:ctrlPr>
                          <a:rPr lang="pt-BR" sz="2800" i="1" smtClean="0">
                            <a:latin typeface="Cambria Math" panose="02040503050406030204" pitchFamily="18" charset="0"/>
                          </a:rPr>
                        </m:ctrlPr>
                      </m:dPr>
                      <m:e>
                        <m:r>
                          <a:rPr lang="pt-BR" sz="2800" b="0" i="1" smtClean="0">
                            <a:latin typeface="Cambria Math" panose="02040503050406030204" pitchFamily="18" charset="0"/>
                          </a:rPr>
                          <m:t>0, 1, 0, 0, 0, 0, 0, 0, 0, 0</m:t>
                        </m:r>
                      </m:e>
                    </m:d>
                  </m:oMath>
                </a14:m>
                <a:endParaRPr lang="pt-BR" sz="2800" dirty="0"/>
              </a:p>
              <a:p>
                <a:r>
                  <a:rPr lang="pt-BR" sz="2800" dirty="0"/>
                  <a:t>2 </a:t>
                </a:r>
                <a14:m>
                  <m:oMath xmlns:m="http://schemas.openxmlformats.org/officeDocument/2006/math">
                    <m:r>
                      <a:rPr lang="pt-BR" sz="2800" i="1">
                        <a:latin typeface="Cambria Math" panose="02040503050406030204" pitchFamily="18" charset="0"/>
                        <a:ea typeface="Cambria Math" panose="02040503050406030204" pitchFamily="18" charset="0"/>
                      </a:rPr>
                      <m:t>→</m:t>
                    </m:r>
                  </m:oMath>
                </a14:m>
                <a:r>
                  <a:rPr lang="pt-BR" sz="2800" dirty="0"/>
                  <a:t> </a:t>
                </a:r>
                <a14:m>
                  <m:oMath xmlns:m="http://schemas.openxmlformats.org/officeDocument/2006/math">
                    <m:d>
                      <m:dPr>
                        <m:begChr m:val="["/>
                        <m:endChr m:val="]"/>
                        <m:ctrlPr>
                          <a:rPr lang="pt-BR" sz="2800" i="1" smtClean="0">
                            <a:latin typeface="Cambria Math" panose="02040503050406030204" pitchFamily="18" charset="0"/>
                          </a:rPr>
                        </m:ctrlPr>
                      </m:dPr>
                      <m:e>
                        <m:r>
                          <a:rPr lang="pt-BR" sz="2800" b="0" i="1" smtClean="0">
                            <a:latin typeface="Cambria Math" panose="02040503050406030204" pitchFamily="18" charset="0"/>
                          </a:rPr>
                          <m:t>0, 0, 1, 0, 0, 0, 0, 0, 0, 0</m:t>
                        </m:r>
                      </m:e>
                    </m:d>
                  </m:oMath>
                </a14:m>
                <a:endParaRPr lang="pt-BR" sz="2800" dirty="0"/>
              </a:p>
              <a:p>
                <a:r>
                  <a:rPr lang="pt-BR" sz="2800" dirty="0"/>
                  <a:t>3 </a:t>
                </a:r>
                <a14:m>
                  <m:oMath xmlns:m="http://schemas.openxmlformats.org/officeDocument/2006/math">
                    <m:r>
                      <a:rPr lang="pt-BR" sz="2800" i="1">
                        <a:latin typeface="Cambria Math" panose="02040503050406030204" pitchFamily="18" charset="0"/>
                        <a:ea typeface="Cambria Math" panose="02040503050406030204" pitchFamily="18" charset="0"/>
                      </a:rPr>
                      <m:t>→</m:t>
                    </m:r>
                  </m:oMath>
                </a14:m>
                <a:r>
                  <a:rPr lang="pt-BR" sz="2800" dirty="0"/>
                  <a:t> </a:t>
                </a:r>
                <a14:m>
                  <m:oMath xmlns:m="http://schemas.openxmlformats.org/officeDocument/2006/math">
                    <m:d>
                      <m:dPr>
                        <m:begChr m:val="["/>
                        <m:endChr m:val="]"/>
                        <m:ctrlPr>
                          <a:rPr lang="pt-BR" sz="2800" i="1" smtClean="0">
                            <a:latin typeface="Cambria Math" panose="02040503050406030204" pitchFamily="18" charset="0"/>
                          </a:rPr>
                        </m:ctrlPr>
                      </m:dPr>
                      <m:e>
                        <m:r>
                          <a:rPr lang="pt-BR" sz="2800" b="0" i="1" smtClean="0">
                            <a:latin typeface="Cambria Math" panose="02040503050406030204" pitchFamily="18" charset="0"/>
                          </a:rPr>
                          <m:t>0, 0, 0, 1, 0, 0, 0, 0, 0, 0</m:t>
                        </m:r>
                      </m:e>
                    </m:d>
                  </m:oMath>
                </a14:m>
                <a:endParaRPr lang="pt-BR" sz="2800" dirty="0"/>
              </a:p>
              <a:p>
                <a:r>
                  <a:rPr lang="pt-BR" sz="2800" dirty="0"/>
                  <a:t>4 </a:t>
                </a:r>
                <a14:m>
                  <m:oMath xmlns:m="http://schemas.openxmlformats.org/officeDocument/2006/math">
                    <m:r>
                      <a:rPr lang="pt-BR" sz="2800" i="1">
                        <a:latin typeface="Cambria Math" panose="02040503050406030204" pitchFamily="18" charset="0"/>
                        <a:ea typeface="Cambria Math" panose="02040503050406030204" pitchFamily="18" charset="0"/>
                      </a:rPr>
                      <m:t>→</m:t>
                    </m:r>
                  </m:oMath>
                </a14:m>
                <a:r>
                  <a:rPr lang="pt-BR" sz="2800" dirty="0"/>
                  <a:t> </a:t>
                </a:r>
                <a14:m>
                  <m:oMath xmlns:m="http://schemas.openxmlformats.org/officeDocument/2006/math">
                    <m:d>
                      <m:dPr>
                        <m:begChr m:val="["/>
                        <m:endChr m:val="]"/>
                        <m:ctrlPr>
                          <a:rPr lang="pt-BR" sz="2800" i="1" smtClean="0">
                            <a:latin typeface="Cambria Math" panose="02040503050406030204" pitchFamily="18" charset="0"/>
                          </a:rPr>
                        </m:ctrlPr>
                      </m:dPr>
                      <m:e>
                        <m:r>
                          <a:rPr lang="pt-BR" sz="2800" b="0" i="1" smtClean="0">
                            <a:latin typeface="Cambria Math" panose="02040503050406030204" pitchFamily="18" charset="0"/>
                          </a:rPr>
                          <m:t>0, 0, 0, 0, 1, 0, 0, 0, 0, 0</m:t>
                        </m:r>
                      </m:e>
                    </m:d>
                  </m:oMath>
                </a14:m>
                <a:endParaRPr lang="pt-BR" sz="2800" dirty="0"/>
              </a:p>
              <a:p>
                <a:r>
                  <a:rPr lang="pt-BR" sz="2800" dirty="0"/>
                  <a:t>5 </a:t>
                </a:r>
                <a14:m>
                  <m:oMath xmlns:m="http://schemas.openxmlformats.org/officeDocument/2006/math">
                    <m:r>
                      <a:rPr lang="pt-BR" sz="2800" i="1">
                        <a:latin typeface="Cambria Math" panose="02040503050406030204" pitchFamily="18" charset="0"/>
                        <a:ea typeface="Cambria Math" panose="02040503050406030204" pitchFamily="18" charset="0"/>
                      </a:rPr>
                      <m:t>→</m:t>
                    </m:r>
                  </m:oMath>
                </a14:m>
                <a:r>
                  <a:rPr lang="pt-BR" sz="2800" dirty="0"/>
                  <a:t> </a:t>
                </a:r>
                <a14:m>
                  <m:oMath xmlns:m="http://schemas.openxmlformats.org/officeDocument/2006/math">
                    <m:d>
                      <m:dPr>
                        <m:begChr m:val="["/>
                        <m:endChr m:val="]"/>
                        <m:ctrlPr>
                          <a:rPr lang="pt-BR" sz="2800" i="1" smtClean="0">
                            <a:latin typeface="Cambria Math" panose="02040503050406030204" pitchFamily="18" charset="0"/>
                          </a:rPr>
                        </m:ctrlPr>
                      </m:dPr>
                      <m:e>
                        <m:r>
                          <a:rPr lang="pt-BR" sz="2800" b="0" i="1" smtClean="0">
                            <a:latin typeface="Cambria Math" panose="02040503050406030204" pitchFamily="18" charset="0"/>
                          </a:rPr>
                          <m:t>0, 0, 0, 0, 0, 1, 0, 0, 0, 0</m:t>
                        </m:r>
                      </m:e>
                    </m:d>
                  </m:oMath>
                </a14:m>
                <a:endParaRPr lang="pt-BR" sz="2800" dirty="0"/>
              </a:p>
              <a:p>
                <a:r>
                  <a:rPr lang="pt-BR" sz="2800" dirty="0"/>
                  <a:t>6 </a:t>
                </a:r>
                <a14:m>
                  <m:oMath xmlns:m="http://schemas.openxmlformats.org/officeDocument/2006/math">
                    <m:r>
                      <a:rPr lang="pt-BR" sz="2800" i="1">
                        <a:latin typeface="Cambria Math" panose="02040503050406030204" pitchFamily="18" charset="0"/>
                        <a:ea typeface="Cambria Math" panose="02040503050406030204" pitchFamily="18" charset="0"/>
                      </a:rPr>
                      <m:t>→</m:t>
                    </m:r>
                  </m:oMath>
                </a14:m>
                <a:r>
                  <a:rPr lang="pt-BR" sz="2800" dirty="0"/>
                  <a:t> </a:t>
                </a:r>
                <a14:m>
                  <m:oMath xmlns:m="http://schemas.openxmlformats.org/officeDocument/2006/math">
                    <m:d>
                      <m:dPr>
                        <m:begChr m:val="["/>
                        <m:endChr m:val="]"/>
                        <m:ctrlPr>
                          <a:rPr lang="pt-BR" sz="2800" i="1" smtClean="0">
                            <a:latin typeface="Cambria Math" panose="02040503050406030204" pitchFamily="18" charset="0"/>
                          </a:rPr>
                        </m:ctrlPr>
                      </m:dPr>
                      <m:e>
                        <m:r>
                          <a:rPr lang="pt-BR" sz="2800" b="0" i="1" smtClean="0">
                            <a:latin typeface="Cambria Math" panose="02040503050406030204" pitchFamily="18" charset="0"/>
                          </a:rPr>
                          <m:t>0, 0, 0, 0, 0, 0, 1, 0, 0, 0</m:t>
                        </m:r>
                      </m:e>
                    </m:d>
                  </m:oMath>
                </a14:m>
                <a:endParaRPr lang="pt-BR" sz="2800" dirty="0"/>
              </a:p>
              <a:p>
                <a:r>
                  <a:rPr lang="pt-BR" sz="2800" dirty="0"/>
                  <a:t>7 </a:t>
                </a:r>
                <a14:m>
                  <m:oMath xmlns:m="http://schemas.openxmlformats.org/officeDocument/2006/math">
                    <m:r>
                      <a:rPr lang="pt-BR" sz="2800" i="1">
                        <a:latin typeface="Cambria Math" panose="02040503050406030204" pitchFamily="18" charset="0"/>
                        <a:ea typeface="Cambria Math" panose="02040503050406030204" pitchFamily="18" charset="0"/>
                      </a:rPr>
                      <m:t>→</m:t>
                    </m:r>
                  </m:oMath>
                </a14:m>
                <a:r>
                  <a:rPr lang="pt-BR" sz="2800" dirty="0"/>
                  <a:t> </a:t>
                </a:r>
                <a14:m>
                  <m:oMath xmlns:m="http://schemas.openxmlformats.org/officeDocument/2006/math">
                    <m:d>
                      <m:dPr>
                        <m:begChr m:val="["/>
                        <m:endChr m:val="]"/>
                        <m:ctrlPr>
                          <a:rPr lang="pt-BR" sz="2800" i="1" smtClean="0">
                            <a:latin typeface="Cambria Math" panose="02040503050406030204" pitchFamily="18" charset="0"/>
                          </a:rPr>
                        </m:ctrlPr>
                      </m:dPr>
                      <m:e>
                        <m:r>
                          <a:rPr lang="pt-BR" sz="2800" b="0" i="1" smtClean="0">
                            <a:latin typeface="Cambria Math" panose="02040503050406030204" pitchFamily="18" charset="0"/>
                          </a:rPr>
                          <m:t>0, 0, 0, 0, 0, 0, 0, 1, 0, 0</m:t>
                        </m:r>
                      </m:e>
                    </m:d>
                  </m:oMath>
                </a14:m>
                <a:endParaRPr lang="pt-BR" sz="2800" dirty="0"/>
              </a:p>
              <a:p>
                <a:r>
                  <a:rPr lang="pt-BR" sz="2800" dirty="0"/>
                  <a:t>8</a:t>
                </a:r>
                <a:r>
                  <a:rPr lang="pt-BR" sz="2800" dirty="0">
                    <a:ea typeface="Cambria Math" panose="02040503050406030204" pitchFamily="18" charset="0"/>
                  </a:rPr>
                  <a:t> </a:t>
                </a:r>
                <a14:m>
                  <m:oMath xmlns:m="http://schemas.openxmlformats.org/officeDocument/2006/math">
                    <m:r>
                      <a:rPr lang="pt-BR" sz="2800" i="1">
                        <a:latin typeface="Cambria Math" panose="02040503050406030204" pitchFamily="18" charset="0"/>
                        <a:ea typeface="Cambria Math" panose="02040503050406030204" pitchFamily="18" charset="0"/>
                      </a:rPr>
                      <m:t>→</m:t>
                    </m:r>
                  </m:oMath>
                </a14:m>
                <a:r>
                  <a:rPr lang="pt-BR" sz="2800" dirty="0"/>
                  <a:t> </a:t>
                </a:r>
                <a14:m>
                  <m:oMath xmlns:m="http://schemas.openxmlformats.org/officeDocument/2006/math">
                    <m:d>
                      <m:dPr>
                        <m:begChr m:val="["/>
                        <m:endChr m:val="]"/>
                        <m:ctrlPr>
                          <a:rPr lang="pt-BR" sz="2800" i="1" smtClean="0">
                            <a:latin typeface="Cambria Math" panose="02040503050406030204" pitchFamily="18" charset="0"/>
                          </a:rPr>
                        </m:ctrlPr>
                      </m:dPr>
                      <m:e>
                        <m:r>
                          <a:rPr lang="pt-BR" sz="2800" b="0" i="1" smtClean="0">
                            <a:latin typeface="Cambria Math" panose="02040503050406030204" pitchFamily="18" charset="0"/>
                          </a:rPr>
                          <m:t>0, 0, 0, 0, 0, 0, 0, 0, 1, 0</m:t>
                        </m:r>
                      </m:e>
                    </m:d>
                  </m:oMath>
                </a14:m>
                <a:endParaRPr lang="pt-BR" sz="2800" dirty="0"/>
              </a:p>
              <a:p>
                <a:r>
                  <a:rPr lang="pt-BR" sz="2800" dirty="0"/>
                  <a:t>9 </a:t>
                </a:r>
                <a14:m>
                  <m:oMath xmlns:m="http://schemas.openxmlformats.org/officeDocument/2006/math">
                    <m:r>
                      <a:rPr lang="pt-BR" sz="2800" i="1">
                        <a:latin typeface="Cambria Math" panose="02040503050406030204" pitchFamily="18" charset="0"/>
                        <a:ea typeface="Cambria Math" panose="02040503050406030204" pitchFamily="18" charset="0"/>
                      </a:rPr>
                      <m:t>→</m:t>
                    </m:r>
                  </m:oMath>
                </a14:m>
                <a:r>
                  <a:rPr lang="pt-BR" sz="2800" dirty="0"/>
                  <a:t> </a:t>
                </a:r>
                <a14:m>
                  <m:oMath xmlns:m="http://schemas.openxmlformats.org/officeDocument/2006/math">
                    <m:d>
                      <m:dPr>
                        <m:begChr m:val="["/>
                        <m:endChr m:val="]"/>
                        <m:ctrlPr>
                          <a:rPr lang="pt-BR" sz="2800" i="1" smtClean="0">
                            <a:latin typeface="Cambria Math" panose="02040503050406030204" pitchFamily="18" charset="0"/>
                          </a:rPr>
                        </m:ctrlPr>
                      </m:dPr>
                      <m:e>
                        <m:r>
                          <a:rPr lang="pt-BR" sz="2800" b="0" i="1" smtClean="0">
                            <a:latin typeface="Cambria Math" panose="02040503050406030204" pitchFamily="18" charset="0"/>
                          </a:rPr>
                          <m:t>0, 0, 0, 0, 0, 0, 0, 0, 0, 1</m:t>
                        </m:r>
                      </m:e>
                    </m:d>
                  </m:oMath>
                </a14:m>
                <a:endParaRPr lang="pt-BR" sz="2800" dirty="0"/>
              </a:p>
            </p:txBody>
          </p:sp>
        </mc:Choice>
        <mc:Fallback xmlns="">
          <p:sp>
            <p:nvSpPr>
              <p:cNvPr id="10" name="CaixaDeTexto 9">
                <a:extLst>
                  <a:ext uri="{FF2B5EF4-FFF2-40B4-BE49-F238E27FC236}">
                    <a16:creationId xmlns:a16="http://schemas.microsoft.com/office/drawing/2014/main" id="{081AC0C9-BDE7-117D-EAA0-B22F49BEDC83}"/>
                  </a:ext>
                </a:extLst>
              </p:cNvPr>
              <p:cNvSpPr txBox="1">
                <a:spLocks noRot="1" noChangeAspect="1" noMove="1" noResize="1" noEditPoints="1" noAdjustHandles="1" noChangeArrowheads="1" noChangeShapeType="1" noTextEdit="1"/>
              </p:cNvSpPr>
              <p:nvPr/>
            </p:nvSpPr>
            <p:spPr>
              <a:xfrm>
                <a:off x="993059" y="2022269"/>
                <a:ext cx="4886632" cy="4401205"/>
              </a:xfrm>
              <a:prstGeom prst="rect">
                <a:avLst/>
              </a:prstGeom>
              <a:blipFill>
                <a:blip r:embed="rId3"/>
                <a:stretch>
                  <a:fillRect l="-2618" t="-1385" b="-3047"/>
                </a:stretch>
              </a:blipFill>
            </p:spPr>
            <p:txBody>
              <a:bodyPr/>
              <a:lstStyle/>
              <a:p>
                <a:r>
                  <a:rPr lang="pt-BR">
                    <a:noFill/>
                  </a:rPr>
                  <a:t> </a:t>
                </a:r>
              </a:p>
            </p:txBody>
          </p:sp>
        </mc:Fallback>
      </mc:AlternateContent>
    </p:spTree>
    <p:extLst>
      <p:ext uri="{BB962C8B-B14F-4D97-AF65-F5344CB8AC3E}">
        <p14:creationId xmlns:p14="http://schemas.microsoft.com/office/powerpoint/2010/main" val="16742353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BA99753-E363-68E3-E865-0BE95701ED72}"/>
              </a:ext>
            </a:extLst>
          </p:cNvPr>
          <p:cNvSpPr>
            <a:spLocks noGrp="1"/>
          </p:cNvSpPr>
          <p:nvPr>
            <p:ph type="title"/>
          </p:nvPr>
        </p:nvSpPr>
        <p:spPr/>
        <p:txBody>
          <a:bodyPr/>
          <a:lstStyle/>
          <a:p>
            <a:r>
              <a:rPr lang="pt-BR" dirty="0"/>
              <a:t>A base de dados</a:t>
            </a:r>
          </a:p>
        </p:txBody>
      </p:sp>
      <p:sp>
        <p:nvSpPr>
          <p:cNvPr id="3" name="Espaço Reservado para Conteúdo 2">
            <a:extLst>
              <a:ext uri="{FF2B5EF4-FFF2-40B4-BE49-F238E27FC236}">
                <a16:creationId xmlns:a16="http://schemas.microsoft.com/office/drawing/2014/main" id="{9765D304-CA29-929A-C24C-498527426799}"/>
              </a:ext>
            </a:extLst>
          </p:cNvPr>
          <p:cNvSpPr>
            <a:spLocks noGrp="1"/>
          </p:cNvSpPr>
          <p:nvPr>
            <p:ph idx="1"/>
          </p:nvPr>
        </p:nvSpPr>
        <p:spPr>
          <a:xfrm>
            <a:off x="6430299" y="1860950"/>
            <a:ext cx="5555224" cy="4997050"/>
          </a:xfrm>
        </p:spPr>
        <p:txBody>
          <a:bodyPr>
            <a:normAutofit/>
          </a:bodyPr>
          <a:lstStyle/>
          <a:p>
            <a:r>
              <a:rPr lang="pt-BR" dirty="0"/>
              <a:t>Usaremos a base de dados dos dígitos escritos à mão do MNIST (</a:t>
            </a:r>
            <a:r>
              <a:rPr lang="pt-BR" i="1" dirty="0" err="1"/>
              <a:t>Modified</a:t>
            </a:r>
            <a:r>
              <a:rPr lang="pt-BR" i="1" dirty="0"/>
              <a:t> </a:t>
            </a:r>
            <a:r>
              <a:rPr lang="pt-BR" i="1" dirty="0" err="1"/>
              <a:t>National</a:t>
            </a:r>
            <a:r>
              <a:rPr lang="pt-BR" i="1" dirty="0"/>
              <a:t> </a:t>
            </a:r>
            <a:r>
              <a:rPr lang="pt-BR" i="1" dirty="0" err="1"/>
              <a:t>Institute</a:t>
            </a:r>
            <a:r>
              <a:rPr lang="pt-BR" i="1" dirty="0"/>
              <a:t> </a:t>
            </a:r>
            <a:r>
              <a:rPr lang="pt-BR" i="1" dirty="0" err="1"/>
              <a:t>of</a:t>
            </a:r>
            <a:r>
              <a:rPr lang="pt-BR" i="1" dirty="0"/>
              <a:t> Standards </a:t>
            </a:r>
            <a:r>
              <a:rPr lang="pt-BR" i="1" dirty="0" err="1"/>
              <a:t>and</a:t>
            </a:r>
            <a:r>
              <a:rPr lang="pt-BR" i="1" dirty="0"/>
              <a:t> Technology</a:t>
            </a:r>
            <a:r>
              <a:rPr lang="pt-BR" dirty="0"/>
              <a:t>).</a:t>
            </a:r>
          </a:p>
          <a:p>
            <a:r>
              <a:rPr lang="pt-BR" dirty="0"/>
              <a:t>Ela é uma coleção de </a:t>
            </a:r>
            <a:r>
              <a:rPr lang="pt-BR" b="1" i="1" dirty="0"/>
              <a:t>imagens</a:t>
            </a:r>
            <a:r>
              <a:rPr lang="pt-BR" dirty="0"/>
              <a:t> de dígitos escritos à mão.</a:t>
            </a:r>
          </a:p>
          <a:p>
            <a:r>
              <a:rPr lang="pt-BR" dirty="0"/>
              <a:t>O TensorFlow apresenta uma função (i.e., </a:t>
            </a:r>
            <a:r>
              <a:rPr lang="pt-BR" i="1" dirty="0" err="1"/>
              <a:t>load_data</a:t>
            </a:r>
            <a:r>
              <a:rPr lang="pt-BR" i="1" dirty="0"/>
              <a:t>()</a:t>
            </a:r>
            <a:r>
              <a:rPr lang="pt-BR" dirty="0"/>
              <a:t>) que baixa e divide os dados em conjuntos de treinamento e teste.</a:t>
            </a:r>
          </a:p>
        </p:txBody>
      </p:sp>
      <p:sp>
        <p:nvSpPr>
          <p:cNvPr id="6" name="Retângulo 5">
            <a:extLst>
              <a:ext uri="{FF2B5EF4-FFF2-40B4-BE49-F238E27FC236}">
                <a16:creationId xmlns:a16="http://schemas.microsoft.com/office/drawing/2014/main" id="{D52111A1-9BA5-D60B-C3FC-BC2B1FEA1EA1}"/>
              </a:ext>
            </a:extLst>
          </p:cNvPr>
          <p:cNvSpPr/>
          <p:nvPr/>
        </p:nvSpPr>
        <p:spPr>
          <a:xfrm>
            <a:off x="838200" y="2477729"/>
            <a:ext cx="5031660" cy="678425"/>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 name="CaixaDeTexto 3">
            <a:extLst>
              <a:ext uri="{FF2B5EF4-FFF2-40B4-BE49-F238E27FC236}">
                <a16:creationId xmlns:a16="http://schemas.microsoft.com/office/drawing/2014/main" id="{D65582EA-8EFE-7709-BA2D-4C45134FAD43}"/>
              </a:ext>
            </a:extLst>
          </p:cNvPr>
          <p:cNvSpPr txBox="1"/>
          <p:nvPr/>
        </p:nvSpPr>
        <p:spPr>
          <a:xfrm>
            <a:off x="838200" y="1969103"/>
            <a:ext cx="5356124" cy="3416320"/>
          </a:xfrm>
          <a:prstGeom prst="rect">
            <a:avLst/>
          </a:prstGeom>
          <a:noFill/>
        </p:spPr>
        <p:txBody>
          <a:bodyPr wrap="square">
            <a:spAutoFit/>
          </a:bodyPr>
          <a:lstStyle/>
          <a:p>
            <a:r>
              <a:rPr lang="pt-BR" sz="1800" b="1" dirty="0" err="1">
                <a:solidFill>
                  <a:srgbClr val="0000FF"/>
                </a:solidFill>
                <a:highlight>
                  <a:srgbClr val="FFFFFF"/>
                </a:highlight>
              </a:rPr>
              <a:t>import</a:t>
            </a:r>
            <a:r>
              <a:rPr lang="pt-BR" sz="1800" b="0" dirty="0">
                <a:solidFill>
                  <a:srgbClr val="000000"/>
                </a:solidFill>
                <a:highlight>
                  <a:srgbClr val="FFFFFF"/>
                </a:highlight>
              </a:rPr>
              <a:t> </a:t>
            </a:r>
            <a:r>
              <a:rPr lang="pt-BR" sz="1800" b="0" dirty="0" err="1">
                <a:solidFill>
                  <a:srgbClr val="000000"/>
                </a:solidFill>
                <a:highlight>
                  <a:srgbClr val="FFFFFF"/>
                </a:highlight>
              </a:rPr>
              <a:t>tensorflow</a:t>
            </a:r>
            <a:r>
              <a:rPr lang="pt-BR" sz="1800" b="0" dirty="0">
                <a:solidFill>
                  <a:srgbClr val="000000"/>
                </a:solidFill>
                <a:highlight>
                  <a:srgbClr val="FFFFFF"/>
                </a:highlight>
              </a:rPr>
              <a:t> </a:t>
            </a:r>
            <a:r>
              <a:rPr lang="pt-BR" sz="1800" b="1" dirty="0">
                <a:solidFill>
                  <a:srgbClr val="0000FF"/>
                </a:solidFill>
                <a:highlight>
                  <a:srgbClr val="FFFFFF"/>
                </a:highlight>
              </a:rPr>
              <a:t>as</a:t>
            </a:r>
            <a:r>
              <a:rPr lang="pt-BR" sz="1800" b="0" dirty="0">
                <a:solidFill>
                  <a:srgbClr val="000000"/>
                </a:solidFill>
                <a:highlight>
                  <a:srgbClr val="FFFFFF"/>
                </a:highlight>
              </a:rPr>
              <a:t> tf</a:t>
            </a:r>
          </a:p>
          <a:p>
            <a:endParaRPr lang="pt-BR" sz="1800" b="0" dirty="0">
              <a:solidFill>
                <a:srgbClr val="000000"/>
              </a:solidFill>
              <a:highlight>
                <a:srgbClr val="FFFFFF"/>
              </a:highlight>
            </a:endParaRPr>
          </a:p>
          <a:p>
            <a:r>
              <a:rPr lang="pt-BR" sz="1800" b="0" dirty="0">
                <a:solidFill>
                  <a:srgbClr val="000000"/>
                </a:solidFill>
                <a:highlight>
                  <a:srgbClr val="FFFFFF"/>
                </a:highlight>
              </a:rPr>
              <a:t>data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datasets</a:t>
            </a:r>
            <a:r>
              <a:rPr lang="pt-BR" sz="1800" b="1" dirty="0" err="1">
                <a:solidFill>
                  <a:srgbClr val="000080"/>
                </a:solidFill>
                <a:highlight>
                  <a:srgbClr val="FFFFFF"/>
                </a:highlight>
              </a:rPr>
              <a:t>.</a:t>
            </a:r>
            <a:r>
              <a:rPr lang="pt-BR" sz="1800" b="0" dirty="0" err="1">
                <a:solidFill>
                  <a:srgbClr val="000000"/>
                </a:solidFill>
                <a:highlight>
                  <a:srgbClr val="FFFFFF"/>
                </a:highlight>
              </a:rPr>
              <a:t>mnist</a:t>
            </a:r>
            <a:endParaRPr lang="pt-BR" sz="1800" b="0" dirty="0">
              <a:solidFill>
                <a:srgbClr val="000000"/>
              </a:solidFill>
              <a:highlight>
                <a:srgbClr val="FFFFFF"/>
              </a:highlight>
            </a:endParaRPr>
          </a:p>
          <a:p>
            <a:r>
              <a:rPr lang="pt-BR" sz="1800" b="1" dirty="0">
                <a:solidFill>
                  <a:srgbClr val="000080"/>
                </a:solidFill>
                <a:highlight>
                  <a:srgbClr val="FFFFFF"/>
                </a:highlight>
              </a:rPr>
              <a:t>(</a:t>
            </a:r>
            <a:r>
              <a:rPr lang="pt-BR" sz="1800" b="0" dirty="0" err="1">
                <a:solidFill>
                  <a:srgbClr val="000000"/>
                </a:solidFill>
                <a:highlight>
                  <a:srgbClr val="FFFFFF"/>
                </a:highlight>
              </a:rPr>
              <a:t>X_train</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y_train</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dirty="0" err="1">
                <a:solidFill>
                  <a:srgbClr val="000000"/>
                </a:solidFill>
                <a:highlight>
                  <a:srgbClr val="FFFFFF"/>
                </a:highlight>
              </a:rPr>
              <a:t>X_test</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dirty="0" err="1">
                <a:solidFill>
                  <a:srgbClr val="000000"/>
                </a:solidFill>
                <a:highlight>
                  <a:srgbClr val="FFFFFF"/>
                </a:highlight>
              </a:rPr>
              <a:t>y_test</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data</a:t>
            </a:r>
            <a:r>
              <a:rPr lang="pt-BR" sz="1800" b="1" dirty="0" err="1">
                <a:solidFill>
                  <a:srgbClr val="000080"/>
                </a:solidFill>
                <a:highlight>
                  <a:srgbClr val="FFFFFF"/>
                </a:highlight>
              </a:rPr>
              <a:t>.</a:t>
            </a:r>
            <a:r>
              <a:rPr lang="pt-BR" sz="1800" b="0" dirty="0" err="1">
                <a:solidFill>
                  <a:srgbClr val="000000"/>
                </a:solidFill>
                <a:highlight>
                  <a:srgbClr val="FFFFFF"/>
                </a:highlight>
              </a:rPr>
              <a:t>load_data</a:t>
            </a:r>
            <a:r>
              <a:rPr lang="pt-BR" sz="1800" b="1" dirty="0">
                <a:solidFill>
                  <a:srgbClr val="000080"/>
                </a:solidFill>
                <a:highlight>
                  <a:srgbClr val="FFFFFF"/>
                </a:highlight>
              </a:rPr>
              <a:t>()</a:t>
            </a:r>
            <a:endParaRPr lang="pt-BR" sz="1800" b="0" dirty="0">
              <a:solidFill>
                <a:srgbClr val="000000"/>
              </a:solidFill>
              <a:highlight>
                <a:srgbClr val="FFFFFF"/>
              </a:highlight>
            </a:endParaRPr>
          </a:p>
          <a:p>
            <a:endParaRPr lang="pt-BR" sz="1800" b="0" dirty="0">
              <a:solidFill>
                <a:srgbClr val="000000"/>
              </a:solidFill>
              <a:highlight>
                <a:srgbClr val="FFFFFF"/>
              </a:highlight>
            </a:endParaRPr>
          </a:p>
          <a:p>
            <a:r>
              <a:rPr lang="pt-BR" sz="1800" b="0" dirty="0" err="1">
                <a:solidFill>
                  <a:srgbClr val="000000"/>
                </a:solidFill>
                <a:highlight>
                  <a:srgbClr val="FFFFFF"/>
                </a:highlight>
              </a:rPr>
              <a:t>X_train</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X_train</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a:solidFill>
                  <a:srgbClr val="FF0000"/>
                </a:solidFill>
                <a:highlight>
                  <a:srgbClr val="FFFFFF"/>
                </a:highlight>
              </a:rPr>
              <a:t>255.0</a:t>
            </a:r>
            <a:endParaRPr lang="pt-BR" sz="1800" b="0" dirty="0">
              <a:solidFill>
                <a:srgbClr val="000000"/>
              </a:solidFill>
              <a:highlight>
                <a:srgbClr val="FFFFFF"/>
              </a:highlight>
            </a:endParaRPr>
          </a:p>
          <a:p>
            <a:r>
              <a:rPr lang="fr-FR" dirty="0" err="1">
                <a:solidFill>
                  <a:srgbClr val="000000"/>
                </a:solidFill>
                <a:highlight>
                  <a:srgbClr val="FFFFFF"/>
                </a:highlight>
              </a:rPr>
              <a:t>X_test</a:t>
            </a:r>
            <a:r>
              <a:rPr lang="fr-FR" sz="1800" b="0" dirty="0">
                <a:solidFill>
                  <a:srgbClr val="000000"/>
                </a:solidFill>
                <a:highlight>
                  <a:srgbClr val="FFFFFF"/>
                </a:highlight>
              </a:rPr>
              <a:t> </a:t>
            </a:r>
            <a:r>
              <a:rPr lang="fr-FR" sz="1800" b="1" dirty="0">
                <a:solidFill>
                  <a:srgbClr val="000080"/>
                </a:solidFill>
                <a:highlight>
                  <a:srgbClr val="FFFFFF"/>
                </a:highlight>
              </a:rPr>
              <a:t>=</a:t>
            </a:r>
            <a:r>
              <a:rPr lang="fr-FR" sz="1800" b="0" dirty="0">
                <a:solidFill>
                  <a:srgbClr val="000000"/>
                </a:solidFill>
                <a:highlight>
                  <a:srgbClr val="FFFFFF"/>
                </a:highlight>
              </a:rPr>
              <a:t> </a:t>
            </a:r>
            <a:r>
              <a:rPr lang="fr-FR" dirty="0" err="1">
                <a:solidFill>
                  <a:srgbClr val="000000"/>
                </a:solidFill>
                <a:highlight>
                  <a:srgbClr val="FFFFFF"/>
                </a:highlight>
              </a:rPr>
              <a:t>X_test</a:t>
            </a:r>
            <a:r>
              <a:rPr lang="fr-FR" sz="1800" b="0" dirty="0">
                <a:solidFill>
                  <a:srgbClr val="000000"/>
                </a:solidFill>
                <a:highlight>
                  <a:srgbClr val="FFFFFF"/>
                </a:highlight>
              </a:rPr>
              <a:t> </a:t>
            </a:r>
            <a:r>
              <a:rPr lang="fr-FR" sz="1800" b="1" dirty="0">
                <a:solidFill>
                  <a:srgbClr val="000080"/>
                </a:solidFill>
                <a:highlight>
                  <a:srgbClr val="FFFFFF"/>
                </a:highlight>
              </a:rPr>
              <a:t>/</a:t>
            </a:r>
            <a:r>
              <a:rPr lang="fr-FR" sz="1800" b="0" dirty="0">
                <a:solidFill>
                  <a:srgbClr val="000000"/>
                </a:solidFill>
                <a:highlight>
                  <a:srgbClr val="FFFFFF"/>
                </a:highlight>
              </a:rPr>
              <a:t> </a:t>
            </a:r>
            <a:r>
              <a:rPr lang="fr-FR" sz="1800" b="0" dirty="0">
                <a:solidFill>
                  <a:srgbClr val="FF0000"/>
                </a:solidFill>
                <a:highlight>
                  <a:srgbClr val="FFFFFF"/>
                </a:highlight>
              </a:rPr>
              <a:t>255.0</a:t>
            </a:r>
            <a:endParaRPr lang="fr-FR" sz="1800" b="0" dirty="0">
              <a:solidFill>
                <a:srgbClr val="000000"/>
              </a:solidFill>
              <a:highlight>
                <a:srgbClr val="FFFFFF"/>
              </a:highlight>
            </a:endParaRPr>
          </a:p>
          <a:p>
            <a:endParaRPr lang="pt-BR" sz="1800" b="0" dirty="0">
              <a:solidFill>
                <a:srgbClr val="000000"/>
              </a:solidFill>
              <a:highlight>
                <a:srgbClr val="FFFFFF"/>
              </a:highlight>
            </a:endParaRPr>
          </a:p>
          <a:p>
            <a:r>
              <a:rPr lang="pt-BR" sz="1800" b="0" dirty="0">
                <a:solidFill>
                  <a:srgbClr val="000000"/>
                </a:solidFill>
                <a:highlight>
                  <a:srgbClr val="FFFFFF"/>
                </a:highlight>
              </a:rPr>
              <a:t>model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models</a:t>
            </a:r>
            <a:r>
              <a:rPr lang="pt-BR" sz="1800" b="1" dirty="0" err="1">
                <a:solidFill>
                  <a:srgbClr val="000080"/>
                </a:solidFill>
                <a:highlight>
                  <a:srgbClr val="FFFFFF"/>
                </a:highlight>
              </a:rPr>
              <a:t>.</a:t>
            </a:r>
            <a:r>
              <a:rPr lang="pt-BR" sz="1800" b="0" dirty="0" err="1">
                <a:solidFill>
                  <a:srgbClr val="000000"/>
                </a:solidFill>
                <a:highlight>
                  <a:srgbClr val="FFFFFF"/>
                </a:highlight>
              </a:rPr>
              <a:t>Sequential</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layers</a:t>
            </a:r>
            <a:r>
              <a:rPr lang="pt-BR" sz="1800" b="1" dirty="0" err="1">
                <a:solidFill>
                  <a:srgbClr val="000080"/>
                </a:solidFill>
                <a:highlight>
                  <a:srgbClr val="FFFFFF"/>
                </a:highlight>
              </a:rPr>
              <a:t>.</a:t>
            </a:r>
            <a:r>
              <a:rPr lang="pt-BR" sz="1800" b="0" dirty="0" err="1">
                <a:solidFill>
                  <a:srgbClr val="000000"/>
                </a:solidFill>
                <a:highlight>
                  <a:srgbClr val="FFFFFF"/>
                </a:highlight>
              </a:rPr>
              <a:t>Flatten</a:t>
            </a:r>
            <a:r>
              <a:rPr lang="pt-BR" sz="1800" b="1" dirty="0">
                <a:solidFill>
                  <a:srgbClr val="000080"/>
                </a:solidFill>
                <a:highlight>
                  <a:srgbClr val="FFFFFF"/>
                </a:highlight>
              </a:rPr>
              <a:t>(</a:t>
            </a:r>
            <a:r>
              <a:rPr lang="pt-BR" sz="1800" b="0" dirty="0" err="1">
                <a:solidFill>
                  <a:srgbClr val="000000"/>
                </a:solidFill>
                <a:highlight>
                  <a:srgbClr val="FFFFFF"/>
                </a:highlight>
              </a:rPr>
              <a:t>input_shape</a:t>
            </a:r>
            <a:r>
              <a:rPr lang="pt-BR" sz="1800" b="1" dirty="0">
                <a:solidFill>
                  <a:srgbClr val="000080"/>
                </a:solidFill>
                <a:highlight>
                  <a:srgbClr val="FFFFFF"/>
                </a:highlight>
              </a:rPr>
              <a:t>=(</a:t>
            </a:r>
            <a:r>
              <a:rPr lang="pt-BR" sz="1800" b="0" dirty="0">
                <a:solidFill>
                  <a:srgbClr val="FF0000"/>
                </a:solidFill>
                <a:highlight>
                  <a:srgbClr val="FFFFFF"/>
                </a:highlight>
              </a:rPr>
              <a:t>28</a:t>
            </a:r>
            <a:r>
              <a:rPr lang="pt-BR" sz="1800" b="1" dirty="0">
                <a:solidFill>
                  <a:srgbClr val="000080"/>
                </a:solidFill>
                <a:highlight>
                  <a:srgbClr val="FFFFFF"/>
                </a:highlight>
              </a:rPr>
              <a:t>, </a:t>
            </a:r>
            <a:r>
              <a:rPr lang="pt-BR" sz="1800" b="0" dirty="0">
                <a:solidFill>
                  <a:srgbClr val="FF0000"/>
                </a:solidFill>
                <a:highlight>
                  <a:srgbClr val="FFFFFF"/>
                </a:highlight>
              </a:rPr>
              <a:t>28</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layers</a:t>
            </a:r>
            <a:r>
              <a:rPr lang="pt-BR" sz="1800" b="1" dirty="0" err="1">
                <a:solidFill>
                  <a:srgbClr val="000080"/>
                </a:solidFill>
                <a:highlight>
                  <a:srgbClr val="FFFFFF"/>
                </a:highlight>
              </a:rPr>
              <a:t>.</a:t>
            </a:r>
            <a:r>
              <a:rPr lang="pt-BR" sz="1800" b="0" dirty="0" err="1">
                <a:solidFill>
                  <a:srgbClr val="000000"/>
                </a:solidFill>
                <a:highlight>
                  <a:srgbClr val="FFFFFF"/>
                </a:highlight>
              </a:rPr>
              <a:t>Dense</a:t>
            </a:r>
            <a:r>
              <a:rPr lang="pt-BR" sz="1800" b="1" dirty="0">
                <a:solidFill>
                  <a:srgbClr val="000080"/>
                </a:solidFill>
                <a:highlight>
                  <a:srgbClr val="FFFFFF"/>
                </a:highlight>
              </a:rPr>
              <a:t>(</a:t>
            </a:r>
            <a:r>
              <a:rPr lang="pt-BR" sz="1800" b="0" dirty="0">
                <a:solidFill>
                  <a:srgbClr val="FF0000"/>
                </a:solidFill>
                <a:highlight>
                  <a:srgbClr val="FFFFFF"/>
                </a:highlight>
              </a:rPr>
              <a:t>20</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activation</a:t>
            </a:r>
            <a:r>
              <a:rPr lang="pt-BR" sz="1800" b="1" dirty="0">
                <a:solidFill>
                  <a:srgbClr val="000080"/>
                </a:solidFill>
                <a:highlight>
                  <a:srgbClr val="FFFFFF"/>
                </a:highlight>
              </a:rPr>
              <a:t>=</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nn</a:t>
            </a:r>
            <a:r>
              <a:rPr lang="pt-BR" sz="1800" b="1" dirty="0" err="1">
                <a:solidFill>
                  <a:srgbClr val="000080"/>
                </a:solidFill>
                <a:highlight>
                  <a:srgbClr val="FFFFFF"/>
                </a:highlight>
              </a:rPr>
              <a:t>.</a:t>
            </a:r>
            <a:r>
              <a:rPr lang="pt-BR" sz="1800" b="0" dirty="0" err="1">
                <a:solidFill>
                  <a:srgbClr val="000000"/>
                </a:solidFill>
                <a:highlight>
                  <a:srgbClr val="FFFFFF"/>
                </a:highlight>
              </a:rPr>
              <a:t>relu</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layers</a:t>
            </a:r>
            <a:r>
              <a:rPr lang="pt-BR" sz="1800" b="1" dirty="0" err="1">
                <a:solidFill>
                  <a:srgbClr val="000080"/>
                </a:solidFill>
                <a:highlight>
                  <a:srgbClr val="FFFFFF"/>
                </a:highlight>
              </a:rPr>
              <a:t>.</a:t>
            </a:r>
            <a:r>
              <a:rPr lang="pt-BR" sz="1800" b="0" dirty="0" err="1">
                <a:solidFill>
                  <a:srgbClr val="000000"/>
                </a:solidFill>
                <a:highlight>
                  <a:srgbClr val="FFFFFF"/>
                </a:highlight>
              </a:rPr>
              <a:t>Dense</a:t>
            </a:r>
            <a:r>
              <a:rPr lang="pt-BR" sz="1800" b="1" dirty="0">
                <a:solidFill>
                  <a:srgbClr val="000080"/>
                </a:solidFill>
                <a:highlight>
                  <a:srgbClr val="FFFFFF"/>
                </a:highlight>
              </a:rPr>
              <a:t>(</a:t>
            </a:r>
            <a:r>
              <a:rPr lang="pt-BR" sz="1800" b="0" dirty="0">
                <a:solidFill>
                  <a:srgbClr val="FF0000"/>
                </a:solidFill>
                <a:highlight>
                  <a:srgbClr val="FFFFFF"/>
                </a:highlight>
              </a:rPr>
              <a:t>10</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activation</a:t>
            </a:r>
            <a:r>
              <a:rPr lang="pt-BR" sz="1800" b="1" dirty="0">
                <a:solidFill>
                  <a:srgbClr val="000080"/>
                </a:solidFill>
                <a:highlight>
                  <a:srgbClr val="FFFFFF"/>
                </a:highlight>
              </a:rPr>
              <a:t>=</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nn</a:t>
            </a:r>
            <a:r>
              <a:rPr lang="pt-BR" sz="1800" b="1" dirty="0" err="1">
                <a:solidFill>
                  <a:srgbClr val="000080"/>
                </a:solidFill>
                <a:highlight>
                  <a:srgbClr val="FFFFFF"/>
                </a:highlight>
              </a:rPr>
              <a:t>.</a:t>
            </a:r>
            <a:r>
              <a:rPr lang="pt-BR" sz="1800" b="0" dirty="0" err="1">
                <a:solidFill>
                  <a:srgbClr val="000000"/>
                </a:solidFill>
                <a:highlight>
                  <a:srgbClr val="FFFFFF"/>
                </a:highlight>
              </a:rPr>
              <a:t>softmax</a:t>
            </a:r>
            <a:r>
              <a:rPr lang="pt-BR" sz="1800" b="1" dirty="0">
                <a:solidFill>
                  <a:srgbClr val="000080"/>
                </a:solidFill>
                <a:highlight>
                  <a:srgbClr val="FFFFFF"/>
                </a:highlight>
              </a:rPr>
              <a:t>)])</a:t>
            </a:r>
            <a:endParaRPr lang="pt-BR" dirty="0"/>
          </a:p>
        </p:txBody>
      </p:sp>
      <p:sp>
        <p:nvSpPr>
          <p:cNvPr id="7" name="Seta: Pentágono 6">
            <a:extLst>
              <a:ext uri="{FF2B5EF4-FFF2-40B4-BE49-F238E27FC236}">
                <a16:creationId xmlns:a16="http://schemas.microsoft.com/office/drawing/2014/main" id="{A45BD59F-4A37-99FF-1BCA-AB7E59941437}"/>
              </a:ext>
            </a:extLst>
          </p:cNvPr>
          <p:cNvSpPr/>
          <p:nvPr/>
        </p:nvSpPr>
        <p:spPr>
          <a:xfrm>
            <a:off x="206477" y="5862503"/>
            <a:ext cx="1511167" cy="837398"/>
          </a:xfrm>
          <a:prstGeom prst="homePlat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Coletar</a:t>
            </a:r>
          </a:p>
          <a:p>
            <a:pPr algn="ctr"/>
            <a:r>
              <a:rPr lang="pt-BR" dirty="0"/>
              <a:t>Dados</a:t>
            </a:r>
          </a:p>
        </p:txBody>
      </p:sp>
    </p:spTree>
    <p:extLst>
      <p:ext uri="{BB962C8B-B14F-4D97-AF65-F5344CB8AC3E}">
        <p14:creationId xmlns:p14="http://schemas.microsoft.com/office/powerpoint/2010/main" val="219538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1D3174F-D012-BD13-2169-181A3268DA88}"/>
              </a:ext>
            </a:extLst>
          </p:cNvPr>
          <p:cNvSpPr>
            <a:spLocks noGrp="1"/>
          </p:cNvSpPr>
          <p:nvPr>
            <p:ph type="title"/>
          </p:nvPr>
        </p:nvSpPr>
        <p:spPr/>
        <p:txBody>
          <a:bodyPr/>
          <a:lstStyle/>
          <a:p>
            <a:r>
              <a:rPr lang="pt-BR" dirty="0"/>
              <a:t>A base de dados</a:t>
            </a:r>
          </a:p>
        </p:txBody>
      </p:sp>
      <p:sp>
        <p:nvSpPr>
          <p:cNvPr id="3" name="Espaço Reservado para Conteúdo 2">
            <a:extLst>
              <a:ext uri="{FF2B5EF4-FFF2-40B4-BE49-F238E27FC236}">
                <a16:creationId xmlns:a16="http://schemas.microsoft.com/office/drawing/2014/main" id="{292921ED-4AC6-1E88-DA8F-B3FC94649AE1}"/>
              </a:ext>
            </a:extLst>
          </p:cNvPr>
          <p:cNvSpPr>
            <a:spLocks noGrp="1"/>
          </p:cNvSpPr>
          <p:nvPr>
            <p:ph idx="1"/>
          </p:nvPr>
        </p:nvSpPr>
        <p:spPr>
          <a:xfrm>
            <a:off x="6194323" y="1825624"/>
            <a:ext cx="5825000" cy="5032375"/>
          </a:xfrm>
        </p:spPr>
        <p:txBody>
          <a:bodyPr>
            <a:normAutofit/>
          </a:bodyPr>
          <a:lstStyle/>
          <a:p>
            <a:r>
              <a:rPr lang="pt-BR" dirty="0"/>
              <a:t>A base de dados possui um conjunto de </a:t>
            </a:r>
            <a:r>
              <a:rPr lang="pt-BR" b="1" i="1" dirty="0"/>
              <a:t>treinamento de 60.000 imagens</a:t>
            </a:r>
            <a:r>
              <a:rPr lang="pt-BR" dirty="0"/>
              <a:t> e um </a:t>
            </a:r>
            <a:r>
              <a:rPr lang="pt-BR" b="1" i="1" dirty="0"/>
              <a:t>conjunto de teste de 10.000 imagens</a:t>
            </a:r>
            <a:r>
              <a:rPr lang="pt-BR" dirty="0"/>
              <a:t>.</a:t>
            </a:r>
          </a:p>
          <a:p>
            <a:r>
              <a:rPr lang="pt-BR" dirty="0"/>
              <a:t>São </a:t>
            </a:r>
            <a:r>
              <a:rPr lang="pt-BR" b="1" i="1" dirty="0">
                <a:solidFill>
                  <a:srgbClr val="00B050"/>
                </a:solidFill>
              </a:rPr>
              <a:t>imagens em escala de cinza </a:t>
            </a:r>
            <a:r>
              <a:rPr lang="pt-BR" dirty="0"/>
              <a:t>com 28x28 pixels dos dígitos de 0 a 9.</a:t>
            </a:r>
          </a:p>
          <a:p>
            <a:pPr lvl="1">
              <a:buFont typeface="Wingdings" panose="05000000000000000000" pitchFamily="2" charset="2"/>
              <a:buChar char="§"/>
            </a:pPr>
            <a:r>
              <a:rPr lang="pt-BR" dirty="0"/>
              <a:t>Notem que as imagens são </a:t>
            </a:r>
            <a:r>
              <a:rPr lang="pt-BR" i="1" dirty="0"/>
              <a:t>arrays</a:t>
            </a:r>
            <a:r>
              <a:rPr lang="pt-BR" dirty="0"/>
              <a:t> </a:t>
            </a:r>
            <a:r>
              <a:rPr lang="pt-BR" b="1" i="1" dirty="0">
                <a:solidFill>
                  <a:srgbClr val="00B050"/>
                </a:solidFill>
              </a:rPr>
              <a:t>bidimensionais</a:t>
            </a:r>
            <a:r>
              <a:rPr lang="pt-BR" dirty="0"/>
              <a:t>.</a:t>
            </a:r>
          </a:p>
        </p:txBody>
      </p:sp>
      <p:pic>
        <p:nvPicPr>
          <p:cNvPr id="1028" name="Picture 4" descr="MNIST Dataset | Papers With Code">
            <a:extLst>
              <a:ext uri="{FF2B5EF4-FFF2-40B4-BE49-F238E27FC236}">
                <a16:creationId xmlns:a16="http://schemas.microsoft.com/office/drawing/2014/main" id="{CCE31216-2B02-C5AA-EC28-B29287940C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9828" y="2193157"/>
            <a:ext cx="5657850" cy="3438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2191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1D3174F-D012-BD13-2169-181A3268DA88}"/>
              </a:ext>
            </a:extLst>
          </p:cNvPr>
          <p:cNvSpPr>
            <a:spLocks noGrp="1"/>
          </p:cNvSpPr>
          <p:nvPr>
            <p:ph type="title"/>
          </p:nvPr>
        </p:nvSpPr>
        <p:spPr/>
        <p:txBody>
          <a:bodyPr/>
          <a:lstStyle/>
          <a:p>
            <a:r>
              <a:rPr lang="pt-BR" dirty="0"/>
              <a:t>A base de dados</a:t>
            </a:r>
          </a:p>
        </p:txBody>
      </p:sp>
      <p:sp>
        <p:nvSpPr>
          <p:cNvPr id="3" name="Espaço Reservado para Conteúdo 2">
            <a:extLst>
              <a:ext uri="{FF2B5EF4-FFF2-40B4-BE49-F238E27FC236}">
                <a16:creationId xmlns:a16="http://schemas.microsoft.com/office/drawing/2014/main" id="{292921ED-4AC6-1E88-DA8F-B3FC94649AE1}"/>
              </a:ext>
            </a:extLst>
          </p:cNvPr>
          <p:cNvSpPr>
            <a:spLocks noGrp="1"/>
          </p:cNvSpPr>
          <p:nvPr>
            <p:ph idx="1"/>
          </p:nvPr>
        </p:nvSpPr>
        <p:spPr>
          <a:xfrm>
            <a:off x="6253315" y="1825624"/>
            <a:ext cx="5766007" cy="5032375"/>
          </a:xfrm>
        </p:spPr>
        <p:txBody>
          <a:bodyPr>
            <a:normAutofit/>
          </a:bodyPr>
          <a:lstStyle/>
          <a:p>
            <a:r>
              <a:rPr lang="pt-BR" dirty="0"/>
              <a:t>Os </a:t>
            </a:r>
            <a:r>
              <a:rPr lang="pt-BR" b="1" i="1" dirty="0">
                <a:solidFill>
                  <a:srgbClr val="00B050"/>
                </a:solidFill>
              </a:rPr>
              <a:t>pixels</a:t>
            </a:r>
            <a:r>
              <a:rPr lang="pt-BR" dirty="0"/>
              <a:t> são representados por </a:t>
            </a:r>
            <a:r>
              <a:rPr lang="pt-BR" b="1" i="1" dirty="0">
                <a:solidFill>
                  <a:srgbClr val="00B050"/>
                </a:solidFill>
              </a:rPr>
              <a:t>valores inteiros não sinalizados de 8 bits</a:t>
            </a:r>
            <a:r>
              <a:rPr lang="pt-BR" dirty="0"/>
              <a:t>, i.e., variam de 0 a 255.</a:t>
            </a:r>
          </a:p>
          <a:p>
            <a:r>
              <a:rPr lang="pt-BR" dirty="0"/>
              <a:t>Cada </a:t>
            </a:r>
            <a:r>
              <a:rPr lang="pt-BR" b="1" i="1" dirty="0">
                <a:solidFill>
                  <a:srgbClr val="7030A0"/>
                </a:solidFill>
              </a:rPr>
              <a:t>pixel será um atributo de entrada da rede neural</a:t>
            </a:r>
            <a:r>
              <a:rPr lang="pt-BR" dirty="0"/>
              <a:t>.</a:t>
            </a:r>
          </a:p>
          <a:p>
            <a:r>
              <a:rPr lang="pt-BR" dirty="0"/>
              <a:t>Os rótulos são valores de 0 a 9.</a:t>
            </a:r>
          </a:p>
        </p:txBody>
      </p:sp>
      <p:pic>
        <p:nvPicPr>
          <p:cNvPr id="1028" name="Picture 4" descr="MNIST Dataset | Papers With Code">
            <a:extLst>
              <a:ext uri="{FF2B5EF4-FFF2-40B4-BE49-F238E27FC236}">
                <a16:creationId xmlns:a16="http://schemas.microsoft.com/office/drawing/2014/main" id="{CCE31216-2B02-C5AA-EC28-B29287940C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0836" y="2193158"/>
            <a:ext cx="5657850" cy="3438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02392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BA99753-E363-68E3-E865-0BE95701ED72}"/>
              </a:ext>
            </a:extLst>
          </p:cNvPr>
          <p:cNvSpPr>
            <a:spLocks noGrp="1"/>
          </p:cNvSpPr>
          <p:nvPr>
            <p:ph type="title"/>
          </p:nvPr>
        </p:nvSpPr>
        <p:spPr/>
        <p:txBody>
          <a:bodyPr/>
          <a:lstStyle/>
          <a:p>
            <a:r>
              <a:rPr lang="pt-BR" dirty="0"/>
              <a:t>Normalização dos dados</a:t>
            </a:r>
          </a:p>
        </p:txBody>
      </p:sp>
      <p:sp>
        <p:nvSpPr>
          <p:cNvPr id="3" name="Espaço Reservado para Conteúdo 2">
            <a:extLst>
              <a:ext uri="{FF2B5EF4-FFF2-40B4-BE49-F238E27FC236}">
                <a16:creationId xmlns:a16="http://schemas.microsoft.com/office/drawing/2014/main" id="{9765D304-CA29-929A-C24C-498527426799}"/>
              </a:ext>
            </a:extLst>
          </p:cNvPr>
          <p:cNvSpPr>
            <a:spLocks noGrp="1"/>
          </p:cNvSpPr>
          <p:nvPr>
            <p:ph idx="1"/>
          </p:nvPr>
        </p:nvSpPr>
        <p:spPr>
          <a:xfrm>
            <a:off x="6096000" y="1690688"/>
            <a:ext cx="5938684" cy="5167311"/>
          </a:xfrm>
        </p:spPr>
        <p:txBody>
          <a:bodyPr>
            <a:normAutofit/>
          </a:bodyPr>
          <a:lstStyle/>
          <a:p>
            <a:pPr algn="l"/>
            <a:r>
              <a:rPr lang="pt-BR" dirty="0">
                <a:solidFill>
                  <a:srgbClr val="212121"/>
                </a:solidFill>
              </a:rPr>
              <a:t>P</a:t>
            </a:r>
            <a:r>
              <a:rPr lang="pt-BR" b="0" i="0" dirty="0">
                <a:solidFill>
                  <a:srgbClr val="212121"/>
                </a:solidFill>
                <a:effectLst/>
              </a:rPr>
              <a:t>ara</a:t>
            </a:r>
            <a:r>
              <a:rPr lang="pt-BR" b="0" i="1" dirty="0">
                <a:solidFill>
                  <a:srgbClr val="212121"/>
                </a:solidFill>
                <a:effectLst/>
              </a:rPr>
              <a:t> </a:t>
            </a:r>
            <a:r>
              <a:rPr lang="pt-BR" b="1" i="1" dirty="0">
                <a:solidFill>
                  <a:srgbClr val="212121"/>
                </a:solidFill>
                <a:effectLst/>
              </a:rPr>
              <a:t>melhorar a estabilidade</a:t>
            </a:r>
            <a:r>
              <a:rPr lang="pt-BR" b="0" i="0" dirty="0">
                <a:solidFill>
                  <a:srgbClr val="212121"/>
                </a:solidFill>
                <a:effectLst/>
              </a:rPr>
              <a:t> do treinamento e </a:t>
            </a:r>
            <a:r>
              <a:rPr lang="pt-BR" b="1" i="1" dirty="0">
                <a:solidFill>
                  <a:srgbClr val="212121"/>
                </a:solidFill>
                <a:effectLst/>
              </a:rPr>
              <a:t>aumentar a velocidade de convergência</a:t>
            </a:r>
            <a:r>
              <a:rPr lang="pt-BR" b="0" i="0" dirty="0">
                <a:solidFill>
                  <a:srgbClr val="212121"/>
                </a:solidFill>
                <a:effectLst/>
              </a:rPr>
              <a:t>, nós normalizamos os valores das imagens.</a:t>
            </a:r>
          </a:p>
          <a:p>
            <a:pPr lvl="1">
              <a:buFont typeface="Wingdings" panose="05000000000000000000" pitchFamily="2" charset="2"/>
              <a:buChar char="§"/>
            </a:pPr>
            <a:r>
              <a:rPr lang="pt-BR" b="0" i="0" dirty="0">
                <a:solidFill>
                  <a:srgbClr val="212121"/>
                </a:solidFill>
                <a:effectLst/>
              </a:rPr>
              <a:t>Em geral</a:t>
            </a:r>
            <a:r>
              <a:rPr lang="pt-BR" dirty="0">
                <a:solidFill>
                  <a:srgbClr val="212121"/>
                </a:solidFill>
              </a:rPr>
              <a:t>, as redes neurais se </a:t>
            </a:r>
            <a:r>
              <a:rPr lang="pt-BR" b="1" i="1" dirty="0">
                <a:solidFill>
                  <a:srgbClr val="00B050"/>
                </a:solidFill>
              </a:rPr>
              <a:t>comportam bem melhor se os dados são escalonados</a:t>
            </a:r>
            <a:r>
              <a:rPr lang="pt-BR" dirty="0">
                <a:solidFill>
                  <a:srgbClr val="212121"/>
                </a:solidFill>
              </a:rPr>
              <a:t>.</a:t>
            </a:r>
            <a:endParaRPr lang="pt-BR" b="0" i="0" dirty="0">
              <a:solidFill>
                <a:srgbClr val="212121"/>
              </a:solidFill>
              <a:effectLst/>
            </a:endParaRPr>
          </a:p>
          <a:p>
            <a:pPr algn="l"/>
            <a:r>
              <a:rPr lang="pt-BR" b="0" i="0" dirty="0">
                <a:solidFill>
                  <a:srgbClr val="212121"/>
                </a:solidFill>
                <a:effectLst/>
              </a:rPr>
              <a:t>Normalizamos os valores dos pixels de forma que fiquem no intervalo entre 0 e 1. </a:t>
            </a:r>
          </a:p>
          <a:p>
            <a:pPr algn="l"/>
            <a:r>
              <a:rPr lang="pt-BR" b="0" i="0" dirty="0">
                <a:solidFill>
                  <a:srgbClr val="212121"/>
                </a:solidFill>
                <a:effectLst/>
              </a:rPr>
              <a:t>Para fazer isso, dividimos os valores por 255.</a:t>
            </a:r>
          </a:p>
        </p:txBody>
      </p:sp>
      <p:sp>
        <p:nvSpPr>
          <p:cNvPr id="5" name="CaixaDeTexto 4">
            <a:extLst>
              <a:ext uri="{FF2B5EF4-FFF2-40B4-BE49-F238E27FC236}">
                <a16:creationId xmlns:a16="http://schemas.microsoft.com/office/drawing/2014/main" id="{DDCCC496-2E01-F0AB-DDF9-5DE8552CA9A4}"/>
              </a:ext>
            </a:extLst>
          </p:cNvPr>
          <p:cNvSpPr txBox="1"/>
          <p:nvPr/>
        </p:nvSpPr>
        <p:spPr>
          <a:xfrm>
            <a:off x="405579" y="1860949"/>
            <a:ext cx="5356124" cy="3416320"/>
          </a:xfrm>
          <a:prstGeom prst="rect">
            <a:avLst/>
          </a:prstGeom>
          <a:noFill/>
        </p:spPr>
        <p:txBody>
          <a:bodyPr wrap="square">
            <a:spAutoFit/>
          </a:bodyPr>
          <a:lstStyle/>
          <a:p>
            <a:r>
              <a:rPr lang="pt-BR" sz="1800" b="1" dirty="0" err="1">
                <a:solidFill>
                  <a:srgbClr val="0000FF"/>
                </a:solidFill>
                <a:highlight>
                  <a:srgbClr val="FFFFFF"/>
                </a:highlight>
              </a:rPr>
              <a:t>import</a:t>
            </a:r>
            <a:r>
              <a:rPr lang="pt-BR" sz="1800" b="0" dirty="0">
                <a:solidFill>
                  <a:srgbClr val="000000"/>
                </a:solidFill>
                <a:highlight>
                  <a:srgbClr val="FFFFFF"/>
                </a:highlight>
              </a:rPr>
              <a:t> </a:t>
            </a:r>
            <a:r>
              <a:rPr lang="pt-BR" sz="1800" b="0" dirty="0" err="1">
                <a:solidFill>
                  <a:srgbClr val="000000"/>
                </a:solidFill>
                <a:highlight>
                  <a:srgbClr val="FFFFFF"/>
                </a:highlight>
              </a:rPr>
              <a:t>tensorflow</a:t>
            </a:r>
            <a:r>
              <a:rPr lang="pt-BR" sz="1800" b="0" dirty="0">
                <a:solidFill>
                  <a:srgbClr val="000000"/>
                </a:solidFill>
                <a:highlight>
                  <a:srgbClr val="FFFFFF"/>
                </a:highlight>
              </a:rPr>
              <a:t> </a:t>
            </a:r>
            <a:r>
              <a:rPr lang="pt-BR" sz="1800" b="1" dirty="0">
                <a:solidFill>
                  <a:srgbClr val="0000FF"/>
                </a:solidFill>
                <a:highlight>
                  <a:srgbClr val="FFFFFF"/>
                </a:highlight>
              </a:rPr>
              <a:t>as</a:t>
            </a:r>
            <a:r>
              <a:rPr lang="pt-BR" sz="1800" b="0" dirty="0">
                <a:solidFill>
                  <a:srgbClr val="000000"/>
                </a:solidFill>
                <a:highlight>
                  <a:srgbClr val="FFFFFF"/>
                </a:highlight>
              </a:rPr>
              <a:t> tf</a:t>
            </a:r>
          </a:p>
          <a:p>
            <a:endParaRPr lang="pt-BR" sz="1800" b="0" dirty="0">
              <a:solidFill>
                <a:srgbClr val="000000"/>
              </a:solidFill>
              <a:highlight>
                <a:srgbClr val="FFFFFF"/>
              </a:highlight>
            </a:endParaRPr>
          </a:p>
          <a:p>
            <a:r>
              <a:rPr lang="pt-BR" sz="1800" b="0" dirty="0">
                <a:solidFill>
                  <a:srgbClr val="000000"/>
                </a:solidFill>
                <a:highlight>
                  <a:srgbClr val="FFFFFF"/>
                </a:highlight>
              </a:rPr>
              <a:t>data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datasets</a:t>
            </a:r>
            <a:r>
              <a:rPr lang="pt-BR" sz="1800" b="1" dirty="0" err="1">
                <a:solidFill>
                  <a:srgbClr val="000080"/>
                </a:solidFill>
                <a:highlight>
                  <a:srgbClr val="FFFFFF"/>
                </a:highlight>
              </a:rPr>
              <a:t>.</a:t>
            </a:r>
            <a:r>
              <a:rPr lang="pt-BR" sz="1800" b="0" dirty="0" err="1">
                <a:solidFill>
                  <a:srgbClr val="000000"/>
                </a:solidFill>
                <a:highlight>
                  <a:srgbClr val="FFFFFF"/>
                </a:highlight>
              </a:rPr>
              <a:t>mnist</a:t>
            </a:r>
            <a:endParaRPr lang="pt-BR" sz="1800" b="0" dirty="0">
              <a:solidFill>
                <a:srgbClr val="000000"/>
              </a:solidFill>
              <a:highlight>
                <a:srgbClr val="FFFFFF"/>
              </a:highlight>
            </a:endParaRPr>
          </a:p>
          <a:p>
            <a:r>
              <a:rPr lang="pt-BR" sz="1800" b="1" dirty="0">
                <a:solidFill>
                  <a:srgbClr val="000080"/>
                </a:solidFill>
                <a:highlight>
                  <a:srgbClr val="FFFFFF"/>
                </a:highlight>
              </a:rPr>
              <a:t>(</a:t>
            </a:r>
            <a:r>
              <a:rPr lang="pt-BR" sz="1800" b="0" dirty="0" err="1">
                <a:solidFill>
                  <a:srgbClr val="000000"/>
                </a:solidFill>
                <a:highlight>
                  <a:srgbClr val="FFFFFF"/>
                </a:highlight>
              </a:rPr>
              <a:t>X_train</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y_train</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dirty="0" err="1">
                <a:solidFill>
                  <a:srgbClr val="000000"/>
                </a:solidFill>
                <a:highlight>
                  <a:srgbClr val="FFFFFF"/>
                </a:highlight>
              </a:rPr>
              <a:t>X_test</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dirty="0" err="1">
                <a:solidFill>
                  <a:srgbClr val="000000"/>
                </a:solidFill>
                <a:highlight>
                  <a:srgbClr val="FFFFFF"/>
                </a:highlight>
              </a:rPr>
              <a:t>y_test</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data</a:t>
            </a:r>
            <a:r>
              <a:rPr lang="pt-BR" sz="1800" b="1" dirty="0" err="1">
                <a:solidFill>
                  <a:srgbClr val="000080"/>
                </a:solidFill>
                <a:highlight>
                  <a:srgbClr val="FFFFFF"/>
                </a:highlight>
              </a:rPr>
              <a:t>.</a:t>
            </a:r>
            <a:r>
              <a:rPr lang="pt-BR" sz="1800" b="0" dirty="0" err="1">
                <a:solidFill>
                  <a:srgbClr val="000000"/>
                </a:solidFill>
                <a:highlight>
                  <a:srgbClr val="FFFFFF"/>
                </a:highlight>
              </a:rPr>
              <a:t>load_data</a:t>
            </a:r>
            <a:r>
              <a:rPr lang="pt-BR" sz="1800" b="1" dirty="0">
                <a:solidFill>
                  <a:srgbClr val="000080"/>
                </a:solidFill>
                <a:highlight>
                  <a:srgbClr val="FFFFFF"/>
                </a:highlight>
              </a:rPr>
              <a:t>()</a:t>
            </a:r>
            <a:endParaRPr lang="pt-BR" sz="1800" b="0" dirty="0">
              <a:solidFill>
                <a:srgbClr val="000000"/>
              </a:solidFill>
              <a:highlight>
                <a:srgbClr val="FFFFFF"/>
              </a:highlight>
            </a:endParaRPr>
          </a:p>
          <a:p>
            <a:endParaRPr lang="pt-BR" sz="1800" b="0" dirty="0">
              <a:solidFill>
                <a:srgbClr val="000000"/>
              </a:solidFill>
              <a:highlight>
                <a:srgbClr val="FFFFFF"/>
              </a:highlight>
            </a:endParaRPr>
          </a:p>
          <a:p>
            <a:r>
              <a:rPr lang="pt-BR" sz="1800" b="0" dirty="0" err="1">
                <a:solidFill>
                  <a:srgbClr val="000000"/>
                </a:solidFill>
                <a:highlight>
                  <a:srgbClr val="FFFFFF"/>
                </a:highlight>
              </a:rPr>
              <a:t>X_train</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X_train</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a:solidFill>
                  <a:srgbClr val="FF0000"/>
                </a:solidFill>
                <a:highlight>
                  <a:srgbClr val="FFFFFF"/>
                </a:highlight>
              </a:rPr>
              <a:t>255.0</a:t>
            </a:r>
            <a:endParaRPr lang="pt-BR" sz="1800" b="0" dirty="0">
              <a:solidFill>
                <a:srgbClr val="000000"/>
              </a:solidFill>
              <a:highlight>
                <a:srgbClr val="FFFFFF"/>
              </a:highlight>
            </a:endParaRPr>
          </a:p>
          <a:p>
            <a:r>
              <a:rPr lang="fr-FR" dirty="0" err="1">
                <a:solidFill>
                  <a:srgbClr val="000000"/>
                </a:solidFill>
                <a:highlight>
                  <a:srgbClr val="FFFFFF"/>
                </a:highlight>
              </a:rPr>
              <a:t>X_test</a:t>
            </a:r>
            <a:r>
              <a:rPr lang="fr-FR" sz="1800" b="0" dirty="0">
                <a:solidFill>
                  <a:srgbClr val="000000"/>
                </a:solidFill>
                <a:highlight>
                  <a:srgbClr val="FFFFFF"/>
                </a:highlight>
              </a:rPr>
              <a:t> </a:t>
            </a:r>
            <a:r>
              <a:rPr lang="fr-FR" sz="1800" b="1" dirty="0">
                <a:solidFill>
                  <a:srgbClr val="000080"/>
                </a:solidFill>
                <a:highlight>
                  <a:srgbClr val="FFFFFF"/>
                </a:highlight>
              </a:rPr>
              <a:t>=</a:t>
            </a:r>
            <a:r>
              <a:rPr lang="fr-FR" sz="1800" b="0" dirty="0">
                <a:solidFill>
                  <a:srgbClr val="000000"/>
                </a:solidFill>
                <a:highlight>
                  <a:srgbClr val="FFFFFF"/>
                </a:highlight>
              </a:rPr>
              <a:t> </a:t>
            </a:r>
            <a:r>
              <a:rPr lang="fr-FR" dirty="0" err="1">
                <a:solidFill>
                  <a:srgbClr val="000000"/>
                </a:solidFill>
                <a:highlight>
                  <a:srgbClr val="FFFFFF"/>
                </a:highlight>
              </a:rPr>
              <a:t>X_test</a:t>
            </a:r>
            <a:r>
              <a:rPr lang="fr-FR" sz="1800" b="0" dirty="0">
                <a:solidFill>
                  <a:srgbClr val="000000"/>
                </a:solidFill>
                <a:highlight>
                  <a:srgbClr val="FFFFFF"/>
                </a:highlight>
              </a:rPr>
              <a:t> </a:t>
            </a:r>
            <a:r>
              <a:rPr lang="fr-FR" sz="1800" b="1" dirty="0">
                <a:solidFill>
                  <a:srgbClr val="000080"/>
                </a:solidFill>
                <a:highlight>
                  <a:srgbClr val="FFFFFF"/>
                </a:highlight>
              </a:rPr>
              <a:t>/</a:t>
            </a:r>
            <a:r>
              <a:rPr lang="fr-FR" sz="1800" b="0" dirty="0">
                <a:solidFill>
                  <a:srgbClr val="000000"/>
                </a:solidFill>
                <a:highlight>
                  <a:srgbClr val="FFFFFF"/>
                </a:highlight>
              </a:rPr>
              <a:t> </a:t>
            </a:r>
            <a:r>
              <a:rPr lang="fr-FR" sz="1800" b="0" dirty="0">
                <a:solidFill>
                  <a:srgbClr val="FF0000"/>
                </a:solidFill>
                <a:highlight>
                  <a:srgbClr val="FFFFFF"/>
                </a:highlight>
              </a:rPr>
              <a:t>255.0</a:t>
            </a:r>
            <a:endParaRPr lang="fr-FR" sz="1800" b="0" dirty="0">
              <a:solidFill>
                <a:srgbClr val="000000"/>
              </a:solidFill>
              <a:highlight>
                <a:srgbClr val="FFFFFF"/>
              </a:highlight>
            </a:endParaRPr>
          </a:p>
          <a:p>
            <a:endParaRPr lang="pt-BR" sz="1800" b="0" dirty="0">
              <a:solidFill>
                <a:srgbClr val="000000"/>
              </a:solidFill>
              <a:highlight>
                <a:srgbClr val="FFFFFF"/>
              </a:highlight>
            </a:endParaRPr>
          </a:p>
          <a:p>
            <a:r>
              <a:rPr lang="pt-BR" sz="1800" b="0" dirty="0">
                <a:solidFill>
                  <a:srgbClr val="000000"/>
                </a:solidFill>
                <a:highlight>
                  <a:srgbClr val="FFFFFF"/>
                </a:highlight>
              </a:rPr>
              <a:t>model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models</a:t>
            </a:r>
            <a:r>
              <a:rPr lang="pt-BR" sz="1800" b="1" dirty="0" err="1">
                <a:solidFill>
                  <a:srgbClr val="000080"/>
                </a:solidFill>
                <a:highlight>
                  <a:srgbClr val="FFFFFF"/>
                </a:highlight>
              </a:rPr>
              <a:t>.</a:t>
            </a:r>
            <a:r>
              <a:rPr lang="pt-BR" sz="1800" b="0" dirty="0" err="1">
                <a:solidFill>
                  <a:srgbClr val="000000"/>
                </a:solidFill>
                <a:highlight>
                  <a:srgbClr val="FFFFFF"/>
                </a:highlight>
              </a:rPr>
              <a:t>Sequential</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layers</a:t>
            </a:r>
            <a:r>
              <a:rPr lang="pt-BR" sz="1800" b="1" dirty="0" err="1">
                <a:solidFill>
                  <a:srgbClr val="000080"/>
                </a:solidFill>
                <a:highlight>
                  <a:srgbClr val="FFFFFF"/>
                </a:highlight>
              </a:rPr>
              <a:t>.</a:t>
            </a:r>
            <a:r>
              <a:rPr lang="pt-BR" sz="1800" b="0" dirty="0" err="1">
                <a:solidFill>
                  <a:srgbClr val="000000"/>
                </a:solidFill>
                <a:highlight>
                  <a:srgbClr val="FFFFFF"/>
                </a:highlight>
              </a:rPr>
              <a:t>Flatten</a:t>
            </a:r>
            <a:r>
              <a:rPr lang="pt-BR" sz="1800" b="1" dirty="0">
                <a:solidFill>
                  <a:srgbClr val="000080"/>
                </a:solidFill>
                <a:highlight>
                  <a:srgbClr val="FFFFFF"/>
                </a:highlight>
              </a:rPr>
              <a:t>(</a:t>
            </a:r>
            <a:r>
              <a:rPr lang="pt-BR" sz="1800" b="0" dirty="0" err="1">
                <a:solidFill>
                  <a:srgbClr val="000000"/>
                </a:solidFill>
                <a:highlight>
                  <a:srgbClr val="FFFFFF"/>
                </a:highlight>
              </a:rPr>
              <a:t>input_shape</a:t>
            </a:r>
            <a:r>
              <a:rPr lang="pt-BR" sz="1800" b="1" dirty="0">
                <a:solidFill>
                  <a:srgbClr val="000080"/>
                </a:solidFill>
                <a:highlight>
                  <a:srgbClr val="FFFFFF"/>
                </a:highlight>
              </a:rPr>
              <a:t>=(</a:t>
            </a:r>
            <a:r>
              <a:rPr lang="pt-BR" sz="1800" b="0" dirty="0">
                <a:solidFill>
                  <a:srgbClr val="FF0000"/>
                </a:solidFill>
                <a:highlight>
                  <a:srgbClr val="FFFFFF"/>
                </a:highlight>
              </a:rPr>
              <a:t>28</a:t>
            </a:r>
            <a:r>
              <a:rPr lang="pt-BR" sz="1800" b="1" dirty="0">
                <a:solidFill>
                  <a:srgbClr val="000080"/>
                </a:solidFill>
                <a:highlight>
                  <a:srgbClr val="FFFFFF"/>
                </a:highlight>
              </a:rPr>
              <a:t>,</a:t>
            </a:r>
            <a:r>
              <a:rPr lang="pt-BR" sz="1800" b="0" dirty="0">
                <a:solidFill>
                  <a:srgbClr val="FF0000"/>
                </a:solidFill>
                <a:highlight>
                  <a:srgbClr val="FFFFFF"/>
                </a:highlight>
              </a:rPr>
              <a:t>28</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layers</a:t>
            </a:r>
            <a:r>
              <a:rPr lang="pt-BR" sz="1800" b="1" dirty="0" err="1">
                <a:solidFill>
                  <a:srgbClr val="000080"/>
                </a:solidFill>
                <a:highlight>
                  <a:srgbClr val="FFFFFF"/>
                </a:highlight>
              </a:rPr>
              <a:t>.</a:t>
            </a:r>
            <a:r>
              <a:rPr lang="pt-BR" sz="1800" b="0" dirty="0" err="1">
                <a:solidFill>
                  <a:srgbClr val="000000"/>
                </a:solidFill>
                <a:highlight>
                  <a:srgbClr val="FFFFFF"/>
                </a:highlight>
              </a:rPr>
              <a:t>Dense</a:t>
            </a:r>
            <a:r>
              <a:rPr lang="pt-BR" sz="1800" b="1" dirty="0">
                <a:solidFill>
                  <a:srgbClr val="000080"/>
                </a:solidFill>
                <a:highlight>
                  <a:srgbClr val="FFFFFF"/>
                </a:highlight>
              </a:rPr>
              <a:t>(</a:t>
            </a:r>
            <a:r>
              <a:rPr lang="pt-BR" sz="1800" b="0" dirty="0">
                <a:solidFill>
                  <a:srgbClr val="FF0000"/>
                </a:solidFill>
                <a:highlight>
                  <a:srgbClr val="FFFFFF"/>
                </a:highlight>
              </a:rPr>
              <a:t>20</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activation</a:t>
            </a:r>
            <a:r>
              <a:rPr lang="pt-BR" sz="1800" b="1" dirty="0">
                <a:solidFill>
                  <a:srgbClr val="000080"/>
                </a:solidFill>
                <a:highlight>
                  <a:srgbClr val="FFFFFF"/>
                </a:highlight>
              </a:rPr>
              <a:t>=</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nn</a:t>
            </a:r>
            <a:r>
              <a:rPr lang="pt-BR" sz="1800" b="1" dirty="0" err="1">
                <a:solidFill>
                  <a:srgbClr val="000080"/>
                </a:solidFill>
                <a:highlight>
                  <a:srgbClr val="FFFFFF"/>
                </a:highlight>
              </a:rPr>
              <a:t>.</a:t>
            </a:r>
            <a:r>
              <a:rPr lang="pt-BR" sz="1800" b="0" dirty="0" err="1">
                <a:solidFill>
                  <a:srgbClr val="000000"/>
                </a:solidFill>
                <a:highlight>
                  <a:srgbClr val="FFFFFF"/>
                </a:highlight>
              </a:rPr>
              <a:t>relu</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layers</a:t>
            </a:r>
            <a:r>
              <a:rPr lang="pt-BR" sz="1800" b="1" dirty="0" err="1">
                <a:solidFill>
                  <a:srgbClr val="000080"/>
                </a:solidFill>
                <a:highlight>
                  <a:srgbClr val="FFFFFF"/>
                </a:highlight>
              </a:rPr>
              <a:t>.</a:t>
            </a:r>
            <a:r>
              <a:rPr lang="pt-BR" sz="1800" b="0" dirty="0" err="1">
                <a:solidFill>
                  <a:srgbClr val="000000"/>
                </a:solidFill>
                <a:highlight>
                  <a:srgbClr val="FFFFFF"/>
                </a:highlight>
              </a:rPr>
              <a:t>Dense</a:t>
            </a:r>
            <a:r>
              <a:rPr lang="pt-BR" sz="1800" b="1" dirty="0">
                <a:solidFill>
                  <a:srgbClr val="000080"/>
                </a:solidFill>
                <a:highlight>
                  <a:srgbClr val="FFFFFF"/>
                </a:highlight>
              </a:rPr>
              <a:t>(</a:t>
            </a:r>
            <a:r>
              <a:rPr lang="pt-BR" sz="1800" b="0" dirty="0">
                <a:solidFill>
                  <a:srgbClr val="FF0000"/>
                </a:solidFill>
                <a:highlight>
                  <a:srgbClr val="FFFFFF"/>
                </a:highlight>
              </a:rPr>
              <a:t>10</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activation</a:t>
            </a:r>
            <a:r>
              <a:rPr lang="pt-BR" sz="1800" b="1" dirty="0">
                <a:solidFill>
                  <a:srgbClr val="000080"/>
                </a:solidFill>
                <a:highlight>
                  <a:srgbClr val="FFFFFF"/>
                </a:highlight>
              </a:rPr>
              <a:t>=</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nn</a:t>
            </a:r>
            <a:r>
              <a:rPr lang="pt-BR" sz="1800" b="1" dirty="0" err="1">
                <a:solidFill>
                  <a:srgbClr val="000080"/>
                </a:solidFill>
                <a:highlight>
                  <a:srgbClr val="FFFFFF"/>
                </a:highlight>
              </a:rPr>
              <a:t>.</a:t>
            </a:r>
            <a:r>
              <a:rPr lang="pt-BR" sz="1800" b="0" dirty="0" err="1">
                <a:solidFill>
                  <a:srgbClr val="000000"/>
                </a:solidFill>
                <a:highlight>
                  <a:srgbClr val="FFFFFF"/>
                </a:highlight>
              </a:rPr>
              <a:t>softmax</a:t>
            </a:r>
            <a:r>
              <a:rPr lang="pt-BR" sz="1800" b="1" dirty="0">
                <a:solidFill>
                  <a:srgbClr val="000080"/>
                </a:solidFill>
                <a:highlight>
                  <a:srgbClr val="FFFFFF"/>
                </a:highlight>
              </a:rPr>
              <a:t>)])</a:t>
            </a:r>
            <a:endParaRPr lang="pt-BR" dirty="0"/>
          </a:p>
        </p:txBody>
      </p:sp>
      <p:sp>
        <p:nvSpPr>
          <p:cNvPr id="6" name="Retângulo 5">
            <a:extLst>
              <a:ext uri="{FF2B5EF4-FFF2-40B4-BE49-F238E27FC236}">
                <a16:creationId xmlns:a16="http://schemas.microsoft.com/office/drawing/2014/main" id="{D52111A1-9BA5-D60B-C3FC-BC2B1FEA1EA1}"/>
              </a:ext>
            </a:extLst>
          </p:cNvPr>
          <p:cNvSpPr/>
          <p:nvPr/>
        </p:nvSpPr>
        <p:spPr>
          <a:xfrm>
            <a:off x="405580" y="3229896"/>
            <a:ext cx="2455608" cy="678425"/>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 name="Seta: Divisa 3">
            <a:extLst>
              <a:ext uri="{FF2B5EF4-FFF2-40B4-BE49-F238E27FC236}">
                <a16:creationId xmlns:a16="http://schemas.microsoft.com/office/drawing/2014/main" id="{11F1FFE5-061A-09C2-C81E-92328C634408}"/>
              </a:ext>
            </a:extLst>
          </p:cNvPr>
          <p:cNvSpPr/>
          <p:nvPr/>
        </p:nvSpPr>
        <p:spPr>
          <a:xfrm>
            <a:off x="1405690" y="5863714"/>
            <a:ext cx="1915428" cy="837398"/>
          </a:xfrm>
          <a:prstGeom prst="chevron">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Pré-Processamento</a:t>
            </a:r>
          </a:p>
        </p:txBody>
      </p:sp>
      <p:sp>
        <p:nvSpPr>
          <p:cNvPr id="7" name="Seta: Divisa 6">
            <a:extLst>
              <a:ext uri="{FF2B5EF4-FFF2-40B4-BE49-F238E27FC236}">
                <a16:creationId xmlns:a16="http://schemas.microsoft.com/office/drawing/2014/main" id="{17FD06CF-CB20-F082-021A-FC1BD258FC04}"/>
              </a:ext>
            </a:extLst>
          </p:cNvPr>
          <p:cNvSpPr/>
          <p:nvPr/>
        </p:nvSpPr>
        <p:spPr>
          <a:xfrm>
            <a:off x="269913" y="5863714"/>
            <a:ext cx="1424540" cy="837398"/>
          </a:xfrm>
          <a:prstGeom prst="chevron">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EDA</a:t>
            </a:r>
          </a:p>
        </p:txBody>
      </p:sp>
    </p:spTree>
    <p:extLst>
      <p:ext uri="{BB962C8B-B14F-4D97-AF65-F5344CB8AC3E}">
        <p14:creationId xmlns:p14="http://schemas.microsoft.com/office/powerpoint/2010/main" val="11707779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BA99753-E363-68E3-E865-0BE95701ED72}"/>
              </a:ext>
            </a:extLst>
          </p:cNvPr>
          <p:cNvSpPr>
            <a:spLocks noGrp="1"/>
          </p:cNvSpPr>
          <p:nvPr>
            <p:ph type="title"/>
          </p:nvPr>
        </p:nvSpPr>
        <p:spPr/>
        <p:txBody>
          <a:bodyPr/>
          <a:lstStyle/>
          <a:p>
            <a:r>
              <a:rPr lang="pt-BR" dirty="0"/>
              <a:t>Definindo a rede neural</a:t>
            </a:r>
          </a:p>
        </p:txBody>
      </p:sp>
      <p:sp>
        <p:nvSpPr>
          <p:cNvPr id="3" name="Espaço Reservado para Conteúdo 2">
            <a:extLst>
              <a:ext uri="{FF2B5EF4-FFF2-40B4-BE49-F238E27FC236}">
                <a16:creationId xmlns:a16="http://schemas.microsoft.com/office/drawing/2014/main" id="{9765D304-CA29-929A-C24C-498527426799}"/>
              </a:ext>
            </a:extLst>
          </p:cNvPr>
          <p:cNvSpPr>
            <a:spLocks noGrp="1"/>
          </p:cNvSpPr>
          <p:nvPr>
            <p:ph idx="1"/>
          </p:nvPr>
        </p:nvSpPr>
        <p:spPr>
          <a:xfrm>
            <a:off x="6096000" y="1690688"/>
            <a:ext cx="5987844" cy="5167311"/>
          </a:xfrm>
        </p:spPr>
        <p:txBody>
          <a:bodyPr>
            <a:normAutofit/>
          </a:bodyPr>
          <a:lstStyle/>
          <a:p>
            <a:pPr algn="l"/>
            <a:r>
              <a:rPr lang="pt-BR" b="0" i="0" dirty="0">
                <a:solidFill>
                  <a:srgbClr val="212121"/>
                </a:solidFill>
                <a:effectLst/>
              </a:rPr>
              <a:t>Como fizemos antes, definimos a rede </a:t>
            </a:r>
            <a:r>
              <a:rPr lang="pt-BR" b="1" i="1" dirty="0">
                <a:solidFill>
                  <a:srgbClr val="212121"/>
                </a:solidFill>
                <a:effectLst/>
              </a:rPr>
              <a:t>empilhando </a:t>
            </a:r>
            <a:r>
              <a:rPr lang="pt-BR" dirty="0">
                <a:solidFill>
                  <a:srgbClr val="212121"/>
                </a:solidFill>
                <a:effectLst/>
              </a:rPr>
              <a:t>(i.e., listando)</a:t>
            </a:r>
            <a:r>
              <a:rPr lang="pt-BR" b="0" i="0" dirty="0">
                <a:solidFill>
                  <a:srgbClr val="212121"/>
                </a:solidFill>
                <a:effectLst/>
              </a:rPr>
              <a:t> algumas camadas em uma rede </a:t>
            </a:r>
            <a:r>
              <a:rPr lang="pt-BR" b="1" i="1" dirty="0">
                <a:solidFill>
                  <a:srgbClr val="212121"/>
                </a:solidFill>
                <a:effectLst/>
              </a:rPr>
              <a:t>sequencial</a:t>
            </a:r>
            <a:r>
              <a:rPr lang="pt-BR" dirty="0">
                <a:solidFill>
                  <a:srgbClr val="212121"/>
                </a:solidFill>
                <a:effectLst/>
              </a:rPr>
              <a:t> (i.e., </a:t>
            </a:r>
            <a:r>
              <a:rPr lang="pt-BR" i="1" dirty="0" err="1">
                <a:solidFill>
                  <a:srgbClr val="212121"/>
                </a:solidFill>
                <a:effectLst/>
              </a:rPr>
              <a:t>dense</a:t>
            </a:r>
            <a:r>
              <a:rPr lang="pt-BR" dirty="0">
                <a:solidFill>
                  <a:srgbClr val="212121"/>
                </a:solidFill>
                <a:effectLst/>
              </a:rPr>
              <a:t> </a:t>
            </a:r>
            <a:r>
              <a:rPr lang="pt-BR" i="1" dirty="0">
                <a:solidFill>
                  <a:srgbClr val="212121"/>
                </a:solidFill>
                <a:effectLst/>
              </a:rPr>
              <a:t>feed </a:t>
            </a:r>
            <a:r>
              <a:rPr lang="pt-BR" i="1" dirty="0" err="1">
                <a:solidFill>
                  <a:srgbClr val="212121"/>
                </a:solidFill>
                <a:effectLst/>
              </a:rPr>
              <a:t>forward</a:t>
            </a:r>
            <a:r>
              <a:rPr lang="pt-BR" dirty="0">
                <a:solidFill>
                  <a:srgbClr val="212121"/>
                </a:solidFill>
                <a:effectLst/>
              </a:rPr>
              <a:t>)</a:t>
            </a:r>
            <a:r>
              <a:rPr lang="pt-BR" b="0" i="0" dirty="0">
                <a:solidFill>
                  <a:srgbClr val="212121"/>
                </a:solidFill>
                <a:effectLst/>
              </a:rPr>
              <a:t>.</a:t>
            </a:r>
          </a:p>
        </p:txBody>
      </p:sp>
      <p:sp>
        <p:nvSpPr>
          <p:cNvPr id="5" name="CaixaDeTexto 4">
            <a:extLst>
              <a:ext uri="{FF2B5EF4-FFF2-40B4-BE49-F238E27FC236}">
                <a16:creationId xmlns:a16="http://schemas.microsoft.com/office/drawing/2014/main" id="{DDCCC496-2E01-F0AB-DDF9-5DE8552CA9A4}"/>
              </a:ext>
            </a:extLst>
          </p:cNvPr>
          <p:cNvSpPr txBox="1"/>
          <p:nvPr/>
        </p:nvSpPr>
        <p:spPr>
          <a:xfrm>
            <a:off x="405579" y="1860949"/>
            <a:ext cx="5356124" cy="3416320"/>
          </a:xfrm>
          <a:prstGeom prst="rect">
            <a:avLst/>
          </a:prstGeom>
          <a:noFill/>
        </p:spPr>
        <p:txBody>
          <a:bodyPr wrap="square">
            <a:spAutoFit/>
          </a:bodyPr>
          <a:lstStyle/>
          <a:p>
            <a:r>
              <a:rPr lang="pt-BR" sz="1800" b="1" dirty="0" err="1">
                <a:solidFill>
                  <a:srgbClr val="0000FF"/>
                </a:solidFill>
                <a:highlight>
                  <a:srgbClr val="FFFFFF"/>
                </a:highlight>
              </a:rPr>
              <a:t>import</a:t>
            </a:r>
            <a:r>
              <a:rPr lang="pt-BR" sz="1800" b="0" dirty="0">
                <a:solidFill>
                  <a:srgbClr val="000000"/>
                </a:solidFill>
                <a:highlight>
                  <a:srgbClr val="FFFFFF"/>
                </a:highlight>
              </a:rPr>
              <a:t> </a:t>
            </a:r>
            <a:r>
              <a:rPr lang="pt-BR" sz="1800" b="0" dirty="0" err="1">
                <a:solidFill>
                  <a:srgbClr val="000000"/>
                </a:solidFill>
                <a:highlight>
                  <a:srgbClr val="FFFFFF"/>
                </a:highlight>
              </a:rPr>
              <a:t>tensorflow</a:t>
            </a:r>
            <a:r>
              <a:rPr lang="pt-BR" sz="1800" b="0" dirty="0">
                <a:solidFill>
                  <a:srgbClr val="000000"/>
                </a:solidFill>
                <a:highlight>
                  <a:srgbClr val="FFFFFF"/>
                </a:highlight>
              </a:rPr>
              <a:t> </a:t>
            </a:r>
            <a:r>
              <a:rPr lang="pt-BR" sz="1800" b="1" dirty="0">
                <a:solidFill>
                  <a:srgbClr val="0000FF"/>
                </a:solidFill>
                <a:highlight>
                  <a:srgbClr val="FFFFFF"/>
                </a:highlight>
              </a:rPr>
              <a:t>as</a:t>
            </a:r>
            <a:r>
              <a:rPr lang="pt-BR" sz="1800" b="0" dirty="0">
                <a:solidFill>
                  <a:srgbClr val="000000"/>
                </a:solidFill>
                <a:highlight>
                  <a:srgbClr val="FFFFFF"/>
                </a:highlight>
              </a:rPr>
              <a:t> tf</a:t>
            </a:r>
          </a:p>
          <a:p>
            <a:endParaRPr lang="pt-BR" sz="1800" b="0" dirty="0">
              <a:solidFill>
                <a:srgbClr val="000000"/>
              </a:solidFill>
              <a:highlight>
                <a:srgbClr val="FFFFFF"/>
              </a:highlight>
            </a:endParaRPr>
          </a:p>
          <a:p>
            <a:r>
              <a:rPr lang="pt-BR" sz="1800" b="0" dirty="0">
                <a:solidFill>
                  <a:srgbClr val="000000"/>
                </a:solidFill>
                <a:highlight>
                  <a:srgbClr val="FFFFFF"/>
                </a:highlight>
              </a:rPr>
              <a:t>data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datasets</a:t>
            </a:r>
            <a:r>
              <a:rPr lang="pt-BR" sz="1800" b="1" dirty="0" err="1">
                <a:solidFill>
                  <a:srgbClr val="000080"/>
                </a:solidFill>
                <a:highlight>
                  <a:srgbClr val="FFFFFF"/>
                </a:highlight>
              </a:rPr>
              <a:t>.</a:t>
            </a:r>
            <a:r>
              <a:rPr lang="pt-BR" sz="1800" b="0" dirty="0" err="1">
                <a:solidFill>
                  <a:srgbClr val="000000"/>
                </a:solidFill>
                <a:highlight>
                  <a:srgbClr val="FFFFFF"/>
                </a:highlight>
              </a:rPr>
              <a:t>mnist</a:t>
            </a:r>
            <a:endParaRPr lang="pt-BR" sz="1800" b="0" dirty="0">
              <a:solidFill>
                <a:srgbClr val="000000"/>
              </a:solidFill>
              <a:highlight>
                <a:srgbClr val="FFFFFF"/>
              </a:highlight>
            </a:endParaRPr>
          </a:p>
          <a:p>
            <a:r>
              <a:rPr lang="pt-BR" sz="1800" b="1" dirty="0">
                <a:solidFill>
                  <a:srgbClr val="000080"/>
                </a:solidFill>
                <a:highlight>
                  <a:srgbClr val="FFFFFF"/>
                </a:highlight>
              </a:rPr>
              <a:t>(</a:t>
            </a:r>
            <a:r>
              <a:rPr lang="pt-BR" sz="1800" b="0" dirty="0" err="1">
                <a:solidFill>
                  <a:srgbClr val="000000"/>
                </a:solidFill>
                <a:highlight>
                  <a:srgbClr val="FFFFFF"/>
                </a:highlight>
              </a:rPr>
              <a:t>X_train</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y_train</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dirty="0" err="1">
                <a:solidFill>
                  <a:srgbClr val="000000"/>
                </a:solidFill>
                <a:highlight>
                  <a:srgbClr val="FFFFFF"/>
                </a:highlight>
              </a:rPr>
              <a:t>X_test</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dirty="0" err="1">
                <a:solidFill>
                  <a:srgbClr val="000000"/>
                </a:solidFill>
                <a:highlight>
                  <a:srgbClr val="FFFFFF"/>
                </a:highlight>
              </a:rPr>
              <a:t>y_test</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data</a:t>
            </a:r>
            <a:r>
              <a:rPr lang="pt-BR" sz="1800" b="1" dirty="0" err="1">
                <a:solidFill>
                  <a:srgbClr val="000080"/>
                </a:solidFill>
                <a:highlight>
                  <a:srgbClr val="FFFFFF"/>
                </a:highlight>
              </a:rPr>
              <a:t>.</a:t>
            </a:r>
            <a:r>
              <a:rPr lang="pt-BR" sz="1800" b="0" dirty="0" err="1">
                <a:solidFill>
                  <a:srgbClr val="000000"/>
                </a:solidFill>
                <a:highlight>
                  <a:srgbClr val="FFFFFF"/>
                </a:highlight>
              </a:rPr>
              <a:t>load_data</a:t>
            </a:r>
            <a:r>
              <a:rPr lang="pt-BR" sz="1800" b="1" dirty="0">
                <a:solidFill>
                  <a:srgbClr val="000080"/>
                </a:solidFill>
                <a:highlight>
                  <a:srgbClr val="FFFFFF"/>
                </a:highlight>
              </a:rPr>
              <a:t>()</a:t>
            </a:r>
            <a:endParaRPr lang="pt-BR" sz="1800" b="0" dirty="0">
              <a:solidFill>
                <a:srgbClr val="000000"/>
              </a:solidFill>
              <a:highlight>
                <a:srgbClr val="FFFFFF"/>
              </a:highlight>
            </a:endParaRPr>
          </a:p>
          <a:p>
            <a:endParaRPr lang="pt-BR" sz="1800" b="0" dirty="0">
              <a:solidFill>
                <a:srgbClr val="000000"/>
              </a:solidFill>
              <a:highlight>
                <a:srgbClr val="FFFFFF"/>
              </a:highlight>
            </a:endParaRPr>
          </a:p>
          <a:p>
            <a:r>
              <a:rPr lang="pt-BR" sz="1800" b="0" dirty="0" err="1">
                <a:solidFill>
                  <a:srgbClr val="000000"/>
                </a:solidFill>
                <a:highlight>
                  <a:srgbClr val="FFFFFF"/>
                </a:highlight>
              </a:rPr>
              <a:t>X_train</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X_train</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a:solidFill>
                  <a:srgbClr val="FF0000"/>
                </a:solidFill>
                <a:highlight>
                  <a:srgbClr val="FFFFFF"/>
                </a:highlight>
              </a:rPr>
              <a:t>255.0</a:t>
            </a:r>
            <a:endParaRPr lang="pt-BR" sz="1800" b="0" dirty="0">
              <a:solidFill>
                <a:srgbClr val="000000"/>
              </a:solidFill>
              <a:highlight>
                <a:srgbClr val="FFFFFF"/>
              </a:highlight>
            </a:endParaRPr>
          </a:p>
          <a:p>
            <a:r>
              <a:rPr lang="fr-FR" dirty="0" err="1">
                <a:solidFill>
                  <a:srgbClr val="000000"/>
                </a:solidFill>
                <a:highlight>
                  <a:srgbClr val="FFFFFF"/>
                </a:highlight>
              </a:rPr>
              <a:t>X_test</a:t>
            </a:r>
            <a:r>
              <a:rPr lang="fr-FR" sz="1800" b="0" dirty="0">
                <a:solidFill>
                  <a:srgbClr val="000000"/>
                </a:solidFill>
                <a:highlight>
                  <a:srgbClr val="FFFFFF"/>
                </a:highlight>
              </a:rPr>
              <a:t> </a:t>
            </a:r>
            <a:r>
              <a:rPr lang="fr-FR" sz="1800" b="1" dirty="0">
                <a:solidFill>
                  <a:srgbClr val="000080"/>
                </a:solidFill>
                <a:highlight>
                  <a:srgbClr val="FFFFFF"/>
                </a:highlight>
              </a:rPr>
              <a:t>=</a:t>
            </a:r>
            <a:r>
              <a:rPr lang="fr-FR" sz="1800" b="0" dirty="0">
                <a:solidFill>
                  <a:srgbClr val="000000"/>
                </a:solidFill>
                <a:highlight>
                  <a:srgbClr val="FFFFFF"/>
                </a:highlight>
              </a:rPr>
              <a:t> </a:t>
            </a:r>
            <a:r>
              <a:rPr lang="fr-FR" dirty="0" err="1">
                <a:solidFill>
                  <a:srgbClr val="000000"/>
                </a:solidFill>
                <a:highlight>
                  <a:srgbClr val="FFFFFF"/>
                </a:highlight>
              </a:rPr>
              <a:t>X_test</a:t>
            </a:r>
            <a:r>
              <a:rPr lang="fr-FR" sz="1800" b="0" dirty="0">
                <a:solidFill>
                  <a:srgbClr val="000000"/>
                </a:solidFill>
                <a:highlight>
                  <a:srgbClr val="FFFFFF"/>
                </a:highlight>
              </a:rPr>
              <a:t> </a:t>
            </a:r>
            <a:r>
              <a:rPr lang="fr-FR" sz="1800" b="1" dirty="0">
                <a:solidFill>
                  <a:srgbClr val="000080"/>
                </a:solidFill>
                <a:highlight>
                  <a:srgbClr val="FFFFFF"/>
                </a:highlight>
              </a:rPr>
              <a:t>/</a:t>
            </a:r>
            <a:r>
              <a:rPr lang="fr-FR" sz="1800" b="0" dirty="0">
                <a:solidFill>
                  <a:srgbClr val="000000"/>
                </a:solidFill>
                <a:highlight>
                  <a:srgbClr val="FFFFFF"/>
                </a:highlight>
              </a:rPr>
              <a:t> </a:t>
            </a:r>
            <a:r>
              <a:rPr lang="fr-FR" sz="1800" b="0" dirty="0">
                <a:solidFill>
                  <a:srgbClr val="FF0000"/>
                </a:solidFill>
                <a:highlight>
                  <a:srgbClr val="FFFFFF"/>
                </a:highlight>
              </a:rPr>
              <a:t>255.0</a:t>
            </a:r>
            <a:endParaRPr lang="fr-FR" sz="1800" b="0" dirty="0">
              <a:solidFill>
                <a:srgbClr val="000000"/>
              </a:solidFill>
              <a:highlight>
                <a:srgbClr val="FFFFFF"/>
              </a:highlight>
            </a:endParaRPr>
          </a:p>
          <a:p>
            <a:endParaRPr lang="pt-BR" sz="1800" b="0" dirty="0">
              <a:solidFill>
                <a:srgbClr val="000000"/>
              </a:solidFill>
              <a:highlight>
                <a:srgbClr val="FFFFFF"/>
              </a:highlight>
            </a:endParaRPr>
          </a:p>
          <a:p>
            <a:r>
              <a:rPr lang="pt-BR" sz="1800" b="0" dirty="0">
                <a:solidFill>
                  <a:srgbClr val="000000"/>
                </a:solidFill>
                <a:highlight>
                  <a:srgbClr val="FFFFFF"/>
                </a:highlight>
              </a:rPr>
              <a:t>model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models</a:t>
            </a:r>
            <a:r>
              <a:rPr lang="pt-BR" sz="1800" b="1" dirty="0" err="1">
                <a:solidFill>
                  <a:srgbClr val="000080"/>
                </a:solidFill>
                <a:highlight>
                  <a:srgbClr val="FFFFFF"/>
                </a:highlight>
              </a:rPr>
              <a:t>.</a:t>
            </a:r>
            <a:r>
              <a:rPr lang="pt-BR" sz="1800" b="0" dirty="0" err="1">
                <a:solidFill>
                  <a:srgbClr val="000000"/>
                </a:solidFill>
                <a:highlight>
                  <a:srgbClr val="FFFFFF"/>
                </a:highlight>
              </a:rPr>
              <a:t>Sequential</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layers</a:t>
            </a:r>
            <a:r>
              <a:rPr lang="pt-BR" sz="1800" b="1" dirty="0" err="1">
                <a:solidFill>
                  <a:srgbClr val="000080"/>
                </a:solidFill>
                <a:highlight>
                  <a:srgbClr val="FFFFFF"/>
                </a:highlight>
              </a:rPr>
              <a:t>.</a:t>
            </a:r>
            <a:r>
              <a:rPr lang="pt-BR" sz="1800" b="0" dirty="0" err="1">
                <a:solidFill>
                  <a:srgbClr val="000000"/>
                </a:solidFill>
                <a:highlight>
                  <a:srgbClr val="FFFFFF"/>
                </a:highlight>
              </a:rPr>
              <a:t>Flatten</a:t>
            </a:r>
            <a:r>
              <a:rPr lang="pt-BR" sz="1800" b="1" dirty="0">
                <a:solidFill>
                  <a:srgbClr val="000080"/>
                </a:solidFill>
                <a:highlight>
                  <a:srgbClr val="FFFFFF"/>
                </a:highlight>
              </a:rPr>
              <a:t>(</a:t>
            </a:r>
            <a:r>
              <a:rPr lang="pt-BR" sz="1800" b="0" dirty="0" err="1">
                <a:solidFill>
                  <a:srgbClr val="000000"/>
                </a:solidFill>
                <a:highlight>
                  <a:srgbClr val="FFFFFF"/>
                </a:highlight>
              </a:rPr>
              <a:t>input_shape</a:t>
            </a:r>
            <a:r>
              <a:rPr lang="pt-BR" sz="1800" b="1" dirty="0">
                <a:solidFill>
                  <a:srgbClr val="000080"/>
                </a:solidFill>
                <a:highlight>
                  <a:srgbClr val="FFFFFF"/>
                </a:highlight>
              </a:rPr>
              <a:t>=(</a:t>
            </a:r>
            <a:r>
              <a:rPr lang="pt-BR" sz="1800" b="0" dirty="0">
                <a:solidFill>
                  <a:srgbClr val="FF0000"/>
                </a:solidFill>
                <a:highlight>
                  <a:srgbClr val="FFFFFF"/>
                </a:highlight>
              </a:rPr>
              <a:t>28</a:t>
            </a:r>
            <a:r>
              <a:rPr lang="pt-BR" sz="1800" b="1" dirty="0">
                <a:solidFill>
                  <a:srgbClr val="000080"/>
                </a:solidFill>
                <a:highlight>
                  <a:srgbClr val="FFFFFF"/>
                </a:highlight>
              </a:rPr>
              <a:t>,</a:t>
            </a:r>
            <a:r>
              <a:rPr lang="pt-BR" sz="1800" b="0" dirty="0">
                <a:solidFill>
                  <a:srgbClr val="FF0000"/>
                </a:solidFill>
                <a:highlight>
                  <a:srgbClr val="FFFFFF"/>
                </a:highlight>
              </a:rPr>
              <a:t>28</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layers</a:t>
            </a:r>
            <a:r>
              <a:rPr lang="pt-BR" sz="1800" b="1" dirty="0" err="1">
                <a:solidFill>
                  <a:srgbClr val="000080"/>
                </a:solidFill>
                <a:highlight>
                  <a:srgbClr val="FFFFFF"/>
                </a:highlight>
              </a:rPr>
              <a:t>.</a:t>
            </a:r>
            <a:r>
              <a:rPr lang="pt-BR" sz="1800" b="0" dirty="0" err="1">
                <a:solidFill>
                  <a:srgbClr val="000000"/>
                </a:solidFill>
                <a:highlight>
                  <a:srgbClr val="FFFFFF"/>
                </a:highlight>
              </a:rPr>
              <a:t>Dense</a:t>
            </a:r>
            <a:r>
              <a:rPr lang="pt-BR" sz="1800" b="1" dirty="0">
                <a:solidFill>
                  <a:srgbClr val="000080"/>
                </a:solidFill>
                <a:highlight>
                  <a:srgbClr val="FFFFFF"/>
                </a:highlight>
              </a:rPr>
              <a:t>(</a:t>
            </a:r>
            <a:r>
              <a:rPr lang="pt-BR" sz="1800" b="0" dirty="0">
                <a:solidFill>
                  <a:srgbClr val="FF0000"/>
                </a:solidFill>
                <a:highlight>
                  <a:srgbClr val="FFFFFF"/>
                </a:highlight>
              </a:rPr>
              <a:t>20</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activation</a:t>
            </a:r>
            <a:r>
              <a:rPr lang="pt-BR" sz="1800" b="1" dirty="0">
                <a:solidFill>
                  <a:srgbClr val="000080"/>
                </a:solidFill>
                <a:highlight>
                  <a:srgbClr val="FFFFFF"/>
                </a:highlight>
              </a:rPr>
              <a:t>=</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nn</a:t>
            </a:r>
            <a:r>
              <a:rPr lang="pt-BR" sz="1800" b="1" dirty="0" err="1">
                <a:solidFill>
                  <a:srgbClr val="000080"/>
                </a:solidFill>
                <a:highlight>
                  <a:srgbClr val="FFFFFF"/>
                </a:highlight>
              </a:rPr>
              <a:t>.</a:t>
            </a:r>
            <a:r>
              <a:rPr lang="pt-BR" sz="1800" b="0" dirty="0" err="1">
                <a:solidFill>
                  <a:srgbClr val="000000"/>
                </a:solidFill>
                <a:highlight>
                  <a:srgbClr val="FFFFFF"/>
                </a:highlight>
              </a:rPr>
              <a:t>relu</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layers</a:t>
            </a:r>
            <a:r>
              <a:rPr lang="pt-BR" sz="1800" b="1" dirty="0" err="1">
                <a:solidFill>
                  <a:srgbClr val="000080"/>
                </a:solidFill>
                <a:highlight>
                  <a:srgbClr val="FFFFFF"/>
                </a:highlight>
              </a:rPr>
              <a:t>.</a:t>
            </a:r>
            <a:r>
              <a:rPr lang="pt-BR" sz="1800" b="0" dirty="0" err="1">
                <a:solidFill>
                  <a:srgbClr val="000000"/>
                </a:solidFill>
                <a:highlight>
                  <a:srgbClr val="FFFFFF"/>
                </a:highlight>
              </a:rPr>
              <a:t>Dense</a:t>
            </a:r>
            <a:r>
              <a:rPr lang="pt-BR" sz="1800" b="1" dirty="0">
                <a:solidFill>
                  <a:srgbClr val="000080"/>
                </a:solidFill>
                <a:highlight>
                  <a:srgbClr val="FFFFFF"/>
                </a:highlight>
              </a:rPr>
              <a:t>(</a:t>
            </a:r>
            <a:r>
              <a:rPr lang="pt-BR" sz="1800" b="0" dirty="0">
                <a:solidFill>
                  <a:srgbClr val="FF0000"/>
                </a:solidFill>
                <a:highlight>
                  <a:srgbClr val="FFFFFF"/>
                </a:highlight>
              </a:rPr>
              <a:t>10</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activation</a:t>
            </a:r>
            <a:r>
              <a:rPr lang="pt-BR" sz="1800" b="1" dirty="0">
                <a:solidFill>
                  <a:srgbClr val="000080"/>
                </a:solidFill>
                <a:highlight>
                  <a:srgbClr val="FFFFFF"/>
                </a:highlight>
              </a:rPr>
              <a:t>=</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nn</a:t>
            </a:r>
            <a:r>
              <a:rPr lang="pt-BR" sz="1800" b="1" dirty="0" err="1">
                <a:solidFill>
                  <a:srgbClr val="000080"/>
                </a:solidFill>
                <a:highlight>
                  <a:srgbClr val="FFFFFF"/>
                </a:highlight>
              </a:rPr>
              <a:t>.</a:t>
            </a:r>
            <a:r>
              <a:rPr lang="pt-BR" sz="1800" b="0" dirty="0" err="1">
                <a:solidFill>
                  <a:srgbClr val="000000"/>
                </a:solidFill>
                <a:highlight>
                  <a:srgbClr val="FFFFFF"/>
                </a:highlight>
              </a:rPr>
              <a:t>softmax</a:t>
            </a:r>
            <a:r>
              <a:rPr lang="pt-BR" sz="1800" b="1" dirty="0">
                <a:solidFill>
                  <a:srgbClr val="000080"/>
                </a:solidFill>
                <a:highlight>
                  <a:srgbClr val="FFFFFF"/>
                </a:highlight>
              </a:rPr>
              <a:t>)])</a:t>
            </a:r>
            <a:endParaRPr lang="pt-BR" dirty="0"/>
          </a:p>
        </p:txBody>
      </p:sp>
      <p:sp>
        <p:nvSpPr>
          <p:cNvPr id="6" name="Retângulo 5">
            <a:extLst>
              <a:ext uri="{FF2B5EF4-FFF2-40B4-BE49-F238E27FC236}">
                <a16:creationId xmlns:a16="http://schemas.microsoft.com/office/drawing/2014/main" id="{D52111A1-9BA5-D60B-C3FC-BC2B1FEA1EA1}"/>
              </a:ext>
            </a:extLst>
          </p:cNvPr>
          <p:cNvSpPr/>
          <p:nvPr/>
        </p:nvSpPr>
        <p:spPr>
          <a:xfrm>
            <a:off x="405578" y="4045974"/>
            <a:ext cx="5238137" cy="1231295"/>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 name="Seta: Divisa 3">
            <a:extLst>
              <a:ext uri="{FF2B5EF4-FFF2-40B4-BE49-F238E27FC236}">
                <a16:creationId xmlns:a16="http://schemas.microsoft.com/office/drawing/2014/main" id="{A7B78211-4E95-C969-E613-FAA6B7B8E748}"/>
              </a:ext>
            </a:extLst>
          </p:cNvPr>
          <p:cNvSpPr/>
          <p:nvPr/>
        </p:nvSpPr>
        <p:spPr>
          <a:xfrm>
            <a:off x="108156" y="5900827"/>
            <a:ext cx="1835915" cy="837398"/>
          </a:xfrm>
          <a:prstGeom prst="chevron">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Projetar  modelo</a:t>
            </a:r>
          </a:p>
        </p:txBody>
      </p:sp>
    </p:spTree>
    <p:extLst>
      <p:ext uri="{BB962C8B-B14F-4D97-AF65-F5344CB8AC3E}">
        <p14:creationId xmlns:p14="http://schemas.microsoft.com/office/powerpoint/2010/main" val="143566505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BA99753-E363-68E3-E865-0BE95701ED72}"/>
              </a:ext>
            </a:extLst>
          </p:cNvPr>
          <p:cNvSpPr>
            <a:spLocks noGrp="1"/>
          </p:cNvSpPr>
          <p:nvPr>
            <p:ph type="title"/>
          </p:nvPr>
        </p:nvSpPr>
        <p:spPr/>
        <p:txBody>
          <a:bodyPr/>
          <a:lstStyle/>
          <a:p>
            <a:r>
              <a:rPr lang="pt-BR" dirty="0"/>
              <a:t>Definindo a rede neural</a:t>
            </a:r>
          </a:p>
        </p:txBody>
      </p:sp>
      <p:sp>
        <p:nvSpPr>
          <p:cNvPr id="3" name="Espaço Reservado para Conteúdo 2">
            <a:extLst>
              <a:ext uri="{FF2B5EF4-FFF2-40B4-BE49-F238E27FC236}">
                <a16:creationId xmlns:a16="http://schemas.microsoft.com/office/drawing/2014/main" id="{9765D304-CA29-929A-C24C-498527426799}"/>
              </a:ext>
            </a:extLst>
          </p:cNvPr>
          <p:cNvSpPr>
            <a:spLocks noGrp="1"/>
          </p:cNvSpPr>
          <p:nvPr>
            <p:ph idx="1"/>
          </p:nvPr>
        </p:nvSpPr>
        <p:spPr>
          <a:xfrm>
            <a:off x="5761703" y="1690688"/>
            <a:ext cx="6322141" cy="5167311"/>
          </a:xfrm>
        </p:spPr>
        <p:txBody>
          <a:bodyPr>
            <a:normAutofit/>
          </a:bodyPr>
          <a:lstStyle/>
          <a:p>
            <a:pPr algn="l"/>
            <a:r>
              <a:rPr lang="pt-BR" b="1" i="1" dirty="0">
                <a:solidFill>
                  <a:srgbClr val="00B050"/>
                </a:solidFill>
              </a:rPr>
              <a:t>Não existe uma regra para definirmos a arquitetura da rede </a:t>
            </a:r>
            <a:r>
              <a:rPr lang="pt-BR" dirty="0">
                <a:solidFill>
                  <a:srgbClr val="212121"/>
                </a:solidFill>
              </a:rPr>
              <a:t>(i.e., número de camadas, nós, otimizador, função de erro, etc.), o </a:t>
            </a:r>
            <a:r>
              <a:rPr lang="pt-BR" b="1" i="1" dirty="0">
                <a:solidFill>
                  <a:srgbClr val="00B050"/>
                </a:solidFill>
              </a:rPr>
              <a:t>mais indicado é testar diferentes arquiteturas</a:t>
            </a:r>
            <a:r>
              <a:rPr lang="pt-BR" dirty="0">
                <a:solidFill>
                  <a:srgbClr val="212121"/>
                </a:solidFill>
              </a:rPr>
              <a:t>, de preferência com </a:t>
            </a:r>
            <a:r>
              <a:rPr lang="pt-BR" b="1" i="1" dirty="0">
                <a:solidFill>
                  <a:srgbClr val="7030A0"/>
                </a:solidFill>
              </a:rPr>
              <a:t>técnicas de otimização hiperparamétrica</a:t>
            </a:r>
            <a:r>
              <a:rPr lang="pt-BR" dirty="0">
                <a:solidFill>
                  <a:srgbClr val="212121"/>
                </a:solidFill>
              </a:rPr>
              <a:t>.</a:t>
            </a:r>
          </a:p>
          <a:p>
            <a:pPr algn="l"/>
            <a:r>
              <a:rPr lang="pt-BR" dirty="0">
                <a:solidFill>
                  <a:srgbClr val="212121"/>
                </a:solidFill>
              </a:rPr>
              <a:t>Assim, apenas para ilustrar como realizar classificação com redes neurais, iremos adotar uma arquitetura qualquer.</a:t>
            </a:r>
          </a:p>
        </p:txBody>
      </p:sp>
      <p:sp>
        <p:nvSpPr>
          <p:cNvPr id="5" name="CaixaDeTexto 4">
            <a:extLst>
              <a:ext uri="{FF2B5EF4-FFF2-40B4-BE49-F238E27FC236}">
                <a16:creationId xmlns:a16="http://schemas.microsoft.com/office/drawing/2014/main" id="{DDCCC496-2E01-F0AB-DDF9-5DE8552CA9A4}"/>
              </a:ext>
            </a:extLst>
          </p:cNvPr>
          <p:cNvSpPr txBox="1"/>
          <p:nvPr/>
        </p:nvSpPr>
        <p:spPr>
          <a:xfrm>
            <a:off x="405579" y="1860949"/>
            <a:ext cx="5356124" cy="3416320"/>
          </a:xfrm>
          <a:prstGeom prst="rect">
            <a:avLst/>
          </a:prstGeom>
          <a:noFill/>
        </p:spPr>
        <p:txBody>
          <a:bodyPr wrap="square">
            <a:spAutoFit/>
          </a:bodyPr>
          <a:lstStyle/>
          <a:p>
            <a:r>
              <a:rPr lang="pt-BR" sz="1800" b="1" dirty="0" err="1">
                <a:solidFill>
                  <a:srgbClr val="0000FF"/>
                </a:solidFill>
                <a:highlight>
                  <a:srgbClr val="FFFFFF"/>
                </a:highlight>
              </a:rPr>
              <a:t>import</a:t>
            </a:r>
            <a:r>
              <a:rPr lang="pt-BR" sz="1800" b="0" dirty="0">
                <a:solidFill>
                  <a:srgbClr val="000000"/>
                </a:solidFill>
                <a:highlight>
                  <a:srgbClr val="FFFFFF"/>
                </a:highlight>
              </a:rPr>
              <a:t> </a:t>
            </a:r>
            <a:r>
              <a:rPr lang="pt-BR" sz="1800" b="0" dirty="0" err="1">
                <a:solidFill>
                  <a:srgbClr val="000000"/>
                </a:solidFill>
                <a:highlight>
                  <a:srgbClr val="FFFFFF"/>
                </a:highlight>
              </a:rPr>
              <a:t>tensorflow</a:t>
            </a:r>
            <a:r>
              <a:rPr lang="pt-BR" sz="1800" b="0" dirty="0">
                <a:solidFill>
                  <a:srgbClr val="000000"/>
                </a:solidFill>
                <a:highlight>
                  <a:srgbClr val="FFFFFF"/>
                </a:highlight>
              </a:rPr>
              <a:t> </a:t>
            </a:r>
            <a:r>
              <a:rPr lang="pt-BR" sz="1800" b="1" dirty="0">
                <a:solidFill>
                  <a:srgbClr val="0000FF"/>
                </a:solidFill>
                <a:highlight>
                  <a:srgbClr val="FFFFFF"/>
                </a:highlight>
              </a:rPr>
              <a:t>as</a:t>
            </a:r>
            <a:r>
              <a:rPr lang="pt-BR" sz="1800" b="0" dirty="0">
                <a:solidFill>
                  <a:srgbClr val="000000"/>
                </a:solidFill>
                <a:highlight>
                  <a:srgbClr val="FFFFFF"/>
                </a:highlight>
              </a:rPr>
              <a:t> tf</a:t>
            </a:r>
          </a:p>
          <a:p>
            <a:endParaRPr lang="pt-BR" sz="1800" b="0" dirty="0">
              <a:solidFill>
                <a:srgbClr val="000000"/>
              </a:solidFill>
              <a:highlight>
                <a:srgbClr val="FFFFFF"/>
              </a:highlight>
            </a:endParaRPr>
          </a:p>
          <a:p>
            <a:r>
              <a:rPr lang="pt-BR" sz="1800" b="0" dirty="0">
                <a:solidFill>
                  <a:srgbClr val="000000"/>
                </a:solidFill>
                <a:highlight>
                  <a:srgbClr val="FFFFFF"/>
                </a:highlight>
              </a:rPr>
              <a:t>data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datasets</a:t>
            </a:r>
            <a:r>
              <a:rPr lang="pt-BR" sz="1800" b="1" dirty="0" err="1">
                <a:solidFill>
                  <a:srgbClr val="000080"/>
                </a:solidFill>
                <a:highlight>
                  <a:srgbClr val="FFFFFF"/>
                </a:highlight>
              </a:rPr>
              <a:t>.</a:t>
            </a:r>
            <a:r>
              <a:rPr lang="pt-BR" sz="1800" b="0" dirty="0" err="1">
                <a:solidFill>
                  <a:srgbClr val="000000"/>
                </a:solidFill>
                <a:highlight>
                  <a:srgbClr val="FFFFFF"/>
                </a:highlight>
              </a:rPr>
              <a:t>mnist</a:t>
            </a:r>
            <a:endParaRPr lang="pt-BR" sz="1800" b="0" dirty="0">
              <a:solidFill>
                <a:srgbClr val="000000"/>
              </a:solidFill>
              <a:highlight>
                <a:srgbClr val="FFFFFF"/>
              </a:highlight>
            </a:endParaRPr>
          </a:p>
          <a:p>
            <a:r>
              <a:rPr lang="pt-BR" sz="1800" b="1" dirty="0">
                <a:solidFill>
                  <a:srgbClr val="000080"/>
                </a:solidFill>
                <a:highlight>
                  <a:srgbClr val="FFFFFF"/>
                </a:highlight>
              </a:rPr>
              <a:t>(</a:t>
            </a:r>
            <a:r>
              <a:rPr lang="pt-BR" sz="1800" b="0" dirty="0" err="1">
                <a:solidFill>
                  <a:srgbClr val="000000"/>
                </a:solidFill>
                <a:highlight>
                  <a:srgbClr val="FFFFFF"/>
                </a:highlight>
              </a:rPr>
              <a:t>X_train</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y_train</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dirty="0" err="1">
                <a:solidFill>
                  <a:srgbClr val="000000"/>
                </a:solidFill>
                <a:highlight>
                  <a:srgbClr val="FFFFFF"/>
                </a:highlight>
              </a:rPr>
              <a:t>X_test</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dirty="0" err="1">
                <a:solidFill>
                  <a:srgbClr val="000000"/>
                </a:solidFill>
                <a:highlight>
                  <a:srgbClr val="FFFFFF"/>
                </a:highlight>
              </a:rPr>
              <a:t>y_test</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data</a:t>
            </a:r>
            <a:r>
              <a:rPr lang="pt-BR" sz="1800" b="1" dirty="0" err="1">
                <a:solidFill>
                  <a:srgbClr val="000080"/>
                </a:solidFill>
                <a:highlight>
                  <a:srgbClr val="FFFFFF"/>
                </a:highlight>
              </a:rPr>
              <a:t>.</a:t>
            </a:r>
            <a:r>
              <a:rPr lang="pt-BR" sz="1800" b="0" dirty="0" err="1">
                <a:solidFill>
                  <a:srgbClr val="000000"/>
                </a:solidFill>
                <a:highlight>
                  <a:srgbClr val="FFFFFF"/>
                </a:highlight>
              </a:rPr>
              <a:t>load_data</a:t>
            </a:r>
            <a:r>
              <a:rPr lang="pt-BR" sz="1800" b="1" dirty="0">
                <a:solidFill>
                  <a:srgbClr val="000080"/>
                </a:solidFill>
                <a:highlight>
                  <a:srgbClr val="FFFFFF"/>
                </a:highlight>
              </a:rPr>
              <a:t>()</a:t>
            </a:r>
            <a:endParaRPr lang="pt-BR" sz="1800" b="0" dirty="0">
              <a:solidFill>
                <a:srgbClr val="000000"/>
              </a:solidFill>
              <a:highlight>
                <a:srgbClr val="FFFFFF"/>
              </a:highlight>
            </a:endParaRPr>
          </a:p>
          <a:p>
            <a:endParaRPr lang="pt-BR" sz="1800" b="0" dirty="0">
              <a:solidFill>
                <a:srgbClr val="000000"/>
              </a:solidFill>
              <a:highlight>
                <a:srgbClr val="FFFFFF"/>
              </a:highlight>
            </a:endParaRPr>
          </a:p>
          <a:p>
            <a:r>
              <a:rPr lang="pt-BR" sz="1800" b="0" dirty="0" err="1">
                <a:solidFill>
                  <a:srgbClr val="000000"/>
                </a:solidFill>
                <a:highlight>
                  <a:srgbClr val="FFFFFF"/>
                </a:highlight>
              </a:rPr>
              <a:t>X_train</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X_train</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a:solidFill>
                  <a:srgbClr val="FF0000"/>
                </a:solidFill>
                <a:highlight>
                  <a:srgbClr val="FFFFFF"/>
                </a:highlight>
              </a:rPr>
              <a:t>255.0</a:t>
            </a:r>
            <a:endParaRPr lang="pt-BR" sz="1800" b="0" dirty="0">
              <a:solidFill>
                <a:srgbClr val="000000"/>
              </a:solidFill>
              <a:highlight>
                <a:srgbClr val="FFFFFF"/>
              </a:highlight>
            </a:endParaRPr>
          </a:p>
          <a:p>
            <a:r>
              <a:rPr lang="fr-FR" dirty="0" err="1">
                <a:solidFill>
                  <a:srgbClr val="000000"/>
                </a:solidFill>
                <a:highlight>
                  <a:srgbClr val="FFFFFF"/>
                </a:highlight>
              </a:rPr>
              <a:t>X_test</a:t>
            </a:r>
            <a:r>
              <a:rPr lang="fr-FR" sz="1800" b="0" dirty="0">
                <a:solidFill>
                  <a:srgbClr val="000000"/>
                </a:solidFill>
                <a:highlight>
                  <a:srgbClr val="FFFFFF"/>
                </a:highlight>
              </a:rPr>
              <a:t> </a:t>
            </a:r>
            <a:r>
              <a:rPr lang="fr-FR" sz="1800" b="1" dirty="0">
                <a:solidFill>
                  <a:srgbClr val="000080"/>
                </a:solidFill>
                <a:highlight>
                  <a:srgbClr val="FFFFFF"/>
                </a:highlight>
              </a:rPr>
              <a:t>=</a:t>
            </a:r>
            <a:r>
              <a:rPr lang="fr-FR" sz="1800" b="0" dirty="0">
                <a:solidFill>
                  <a:srgbClr val="000000"/>
                </a:solidFill>
                <a:highlight>
                  <a:srgbClr val="FFFFFF"/>
                </a:highlight>
              </a:rPr>
              <a:t> </a:t>
            </a:r>
            <a:r>
              <a:rPr lang="fr-FR" dirty="0" err="1">
                <a:solidFill>
                  <a:srgbClr val="000000"/>
                </a:solidFill>
                <a:highlight>
                  <a:srgbClr val="FFFFFF"/>
                </a:highlight>
              </a:rPr>
              <a:t>X_test</a:t>
            </a:r>
            <a:r>
              <a:rPr lang="fr-FR" sz="1800" b="0" dirty="0">
                <a:solidFill>
                  <a:srgbClr val="000000"/>
                </a:solidFill>
                <a:highlight>
                  <a:srgbClr val="FFFFFF"/>
                </a:highlight>
              </a:rPr>
              <a:t> </a:t>
            </a:r>
            <a:r>
              <a:rPr lang="fr-FR" sz="1800" b="1" dirty="0">
                <a:solidFill>
                  <a:srgbClr val="000080"/>
                </a:solidFill>
                <a:highlight>
                  <a:srgbClr val="FFFFFF"/>
                </a:highlight>
              </a:rPr>
              <a:t>/</a:t>
            </a:r>
            <a:r>
              <a:rPr lang="fr-FR" sz="1800" b="0" dirty="0">
                <a:solidFill>
                  <a:srgbClr val="000000"/>
                </a:solidFill>
                <a:highlight>
                  <a:srgbClr val="FFFFFF"/>
                </a:highlight>
              </a:rPr>
              <a:t> </a:t>
            </a:r>
            <a:r>
              <a:rPr lang="fr-FR" sz="1800" b="0" dirty="0">
                <a:solidFill>
                  <a:srgbClr val="FF0000"/>
                </a:solidFill>
                <a:highlight>
                  <a:srgbClr val="FFFFFF"/>
                </a:highlight>
              </a:rPr>
              <a:t>255.0</a:t>
            </a:r>
            <a:endParaRPr lang="fr-FR" sz="1800" b="0" dirty="0">
              <a:solidFill>
                <a:srgbClr val="000000"/>
              </a:solidFill>
              <a:highlight>
                <a:srgbClr val="FFFFFF"/>
              </a:highlight>
            </a:endParaRPr>
          </a:p>
          <a:p>
            <a:endParaRPr lang="pt-BR" sz="1800" b="0" dirty="0">
              <a:solidFill>
                <a:srgbClr val="000000"/>
              </a:solidFill>
              <a:highlight>
                <a:srgbClr val="FFFFFF"/>
              </a:highlight>
            </a:endParaRPr>
          </a:p>
          <a:p>
            <a:r>
              <a:rPr lang="pt-BR" sz="1800" b="0" dirty="0">
                <a:solidFill>
                  <a:srgbClr val="000000"/>
                </a:solidFill>
                <a:highlight>
                  <a:srgbClr val="FFFFFF"/>
                </a:highlight>
              </a:rPr>
              <a:t>model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models</a:t>
            </a:r>
            <a:r>
              <a:rPr lang="pt-BR" sz="1800" b="1" dirty="0" err="1">
                <a:solidFill>
                  <a:srgbClr val="000080"/>
                </a:solidFill>
                <a:highlight>
                  <a:srgbClr val="FFFFFF"/>
                </a:highlight>
              </a:rPr>
              <a:t>.</a:t>
            </a:r>
            <a:r>
              <a:rPr lang="pt-BR" sz="1800" b="0" dirty="0" err="1">
                <a:solidFill>
                  <a:srgbClr val="000000"/>
                </a:solidFill>
                <a:highlight>
                  <a:srgbClr val="FFFFFF"/>
                </a:highlight>
              </a:rPr>
              <a:t>Sequential</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layers</a:t>
            </a:r>
            <a:r>
              <a:rPr lang="pt-BR" sz="1800" b="1" dirty="0" err="1">
                <a:solidFill>
                  <a:srgbClr val="000080"/>
                </a:solidFill>
                <a:highlight>
                  <a:srgbClr val="FFFFFF"/>
                </a:highlight>
              </a:rPr>
              <a:t>.</a:t>
            </a:r>
            <a:r>
              <a:rPr lang="pt-BR" sz="1800" b="0" dirty="0" err="1">
                <a:solidFill>
                  <a:srgbClr val="000000"/>
                </a:solidFill>
                <a:highlight>
                  <a:srgbClr val="FFFFFF"/>
                </a:highlight>
              </a:rPr>
              <a:t>Flatten</a:t>
            </a:r>
            <a:r>
              <a:rPr lang="pt-BR" sz="1800" b="1" dirty="0">
                <a:solidFill>
                  <a:srgbClr val="000080"/>
                </a:solidFill>
                <a:highlight>
                  <a:srgbClr val="FFFFFF"/>
                </a:highlight>
              </a:rPr>
              <a:t>(</a:t>
            </a:r>
            <a:r>
              <a:rPr lang="pt-BR" sz="1800" b="0" dirty="0" err="1">
                <a:solidFill>
                  <a:srgbClr val="000000"/>
                </a:solidFill>
                <a:highlight>
                  <a:srgbClr val="FFFFFF"/>
                </a:highlight>
              </a:rPr>
              <a:t>input_shape</a:t>
            </a:r>
            <a:r>
              <a:rPr lang="pt-BR" sz="1800" b="1" dirty="0">
                <a:solidFill>
                  <a:srgbClr val="000080"/>
                </a:solidFill>
                <a:highlight>
                  <a:srgbClr val="FFFFFF"/>
                </a:highlight>
              </a:rPr>
              <a:t>=(</a:t>
            </a:r>
            <a:r>
              <a:rPr lang="pt-BR" sz="1800" b="0" dirty="0">
                <a:solidFill>
                  <a:srgbClr val="FF0000"/>
                </a:solidFill>
                <a:highlight>
                  <a:srgbClr val="FFFFFF"/>
                </a:highlight>
              </a:rPr>
              <a:t>28</a:t>
            </a:r>
            <a:r>
              <a:rPr lang="pt-BR" sz="1800" b="1" dirty="0">
                <a:solidFill>
                  <a:srgbClr val="000080"/>
                </a:solidFill>
                <a:highlight>
                  <a:srgbClr val="FFFFFF"/>
                </a:highlight>
              </a:rPr>
              <a:t>,</a:t>
            </a:r>
            <a:r>
              <a:rPr lang="pt-BR" sz="1800" b="0" dirty="0">
                <a:solidFill>
                  <a:srgbClr val="FF0000"/>
                </a:solidFill>
                <a:highlight>
                  <a:srgbClr val="FFFFFF"/>
                </a:highlight>
              </a:rPr>
              <a:t>28</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layers</a:t>
            </a:r>
            <a:r>
              <a:rPr lang="pt-BR" sz="1800" b="1" dirty="0" err="1">
                <a:solidFill>
                  <a:srgbClr val="000080"/>
                </a:solidFill>
                <a:highlight>
                  <a:srgbClr val="FFFFFF"/>
                </a:highlight>
              </a:rPr>
              <a:t>.</a:t>
            </a:r>
            <a:r>
              <a:rPr lang="pt-BR" sz="1800" b="0" dirty="0" err="1">
                <a:solidFill>
                  <a:srgbClr val="000000"/>
                </a:solidFill>
                <a:highlight>
                  <a:srgbClr val="FFFFFF"/>
                </a:highlight>
              </a:rPr>
              <a:t>Dense</a:t>
            </a:r>
            <a:r>
              <a:rPr lang="pt-BR" sz="1800" b="1" dirty="0">
                <a:solidFill>
                  <a:srgbClr val="000080"/>
                </a:solidFill>
                <a:highlight>
                  <a:srgbClr val="FFFFFF"/>
                </a:highlight>
              </a:rPr>
              <a:t>(</a:t>
            </a:r>
            <a:r>
              <a:rPr lang="pt-BR" sz="1800" b="0" dirty="0">
                <a:solidFill>
                  <a:srgbClr val="FF0000"/>
                </a:solidFill>
                <a:highlight>
                  <a:srgbClr val="FFFFFF"/>
                </a:highlight>
              </a:rPr>
              <a:t>20</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activation</a:t>
            </a:r>
            <a:r>
              <a:rPr lang="pt-BR" sz="1800" b="1" dirty="0">
                <a:solidFill>
                  <a:srgbClr val="000080"/>
                </a:solidFill>
                <a:highlight>
                  <a:srgbClr val="FFFFFF"/>
                </a:highlight>
              </a:rPr>
              <a:t>=</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nn</a:t>
            </a:r>
            <a:r>
              <a:rPr lang="pt-BR" sz="1800" b="1" dirty="0" err="1">
                <a:solidFill>
                  <a:srgbClr val="000080"/>
                </a:solidFill>
                <a:highlight>
                  <a:srgbClr val="FFFFFF"/>
                </a:highlight>
              </a:rPr>
              <a:t>.</a:t>
            </a:r>
            <a:r>
              <a:rPr lang="pt-BR" sz="1800" b="0" dirty="0" err="1">
                <a:solidFill>
                  <a:srgbClr val="000000"/>
                </a:solidFill>
                <a:highlight>
                  <a:srgbClr val="FFFFFF"/>
                </a:highlight>
              </a:rPr>
              <a:t>relu</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layers</a:t>
            </a:r>
            <a:r>
              <a:rPr lang="pt-BR" sz="1800" b="1" dirty="0" err="1">
                <a:solidFill>
                  <a:srgbClr val="000080"/>
                </a:solidFill>
                <a:highlight>
                  <a:srgbClr val="FFFFFF"/>
                </a:highlight>
              </a:rPr>
              <a:t>.</a:t>
            </a:r>
            <a:r>
              <a:rPr lang="pt-BR" sz="1800" b="0" dirty="0" err="1">
                <a:solidFill>
                  <a:srgbClr val="000000"/>
                </a:solidFill>
                <a:highlight>
                  <a:srgbClr val="FFFFFF"/>
                </a:highlight>
              </a:rPr>
              <a:t>Dense</a:t>
            </a:r>
            <a:r>
              <a:rPr lang="pt-BR" sz="1800" b="1" dirty="0">
                <a:solidFill>
                  <a:srgbClr val="000080"/>
                </a:solidFill>
                <a:highlight>
                  <a:srgbClr val="FFFFFF"/>
                </a:highlight>
              </a:rPr>
              <a:t>(</a:t>
            </a:r>
            <a:r>
              <a:rPr lang="pt-BR" sz="1800" b="0" dirty="0">
                <a:solidFill>
                  <a:srgbClr val="FF0000"/>
                </a:solidFill>
                <a:highlight>
                  <a:srgbClr val="FFFFFF"/>
                </a:highlight>
              </a:rPr>
              <a:t>10</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activation</a:t>
            </a:r>
            <a:r>
              <a:rPr lang="pt-BR" sz="1800" b="1" dirty="0">
                <a:solidFill>
                  <a:srgbClr val="000080"/>
                </a:solidFill>
                <a:highlight>
                  <a:srgbClr val="FFFFFF"/>
                </a:highlight>
              </a:rPr>
              <a:t>=</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nn</a:t>
            </a:r>
            <a:r>
              <a:rPr lang="pt-BR" sz="1800" b="1" dirty="0" err="1">
                <a:solidFill>
                  <a:srgbClr val="000080"/>
                </a:solidFill>
                <a:highlight>
                  <a:srgbClr val="FFFFFF"/>
                </a:highlight>
              </a:rPr>
              <a:t>.</a:t>
            </a:r>
            <a:r>
              <a:rPr lang="pt-BR" sz="1800" b="0" dirty="0" err="1">
                <a:solidFill>
                  <a:srgbClr val="000000"/>
                </a:solidFill>
                <a:highlight>
                  <a:srgbClr val="FFFFFF"/>
                </a:highlight>
              </a:rPr>
              <a:t>softmax</a:t>
            </a:r>
            <a:r>
              <a:rPr lang="pt-BR" sz="1800" b="1" dirty="0">
                <a:solidFill>
                  <a:srgbClr val="000080"/>
                </a:solidFill>
                <a:highlight>
                  <a:srgbClr val="FFFFFF"/>
                </a:highlight>
              </a:rPr>
              <a:t>)])</a:t>
            </a:r>
            <a:endParaRPr lang="pt-BR" dirty="0"/>
          </a:p>
        </p:txBody>
      </p:sp>
      <p:sp>
        <p:nvSpPr>
          <p:cNvPr id="6" name="Retângulo 5">
            <a:extLst>
              <a:ext uri="{FF2B5EF4-FFF2-40B4-BE49-F238E27FC236}">
                <a16:creationId xmlns:a16="http://schemas.microsoft.com/office/drawing/2014/main" id="{D52111A1-9BA5-D60B-C3FC-BC2B1FEA1EA1}"/>
              </a:ext>
            </a:extLst>
          </p:cNvPr>
          <p:cNvSpPr/>
          <p:nvPr/>
        </p:nvSpPr>
        <p:spPr>
          <a:xfrm>
            <a:off x="405578" y="4045974"/>
            <a:ext cx="5238137" cy="1231295"/>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 name="Seta: Divisa 3">
            <a:extLst>
              <a:ext uri="{FF2B5EF4-FFF2-40B4-BE49-F238E27FC236}">
                <a16:creationId xmlns:a16="http://schemas.microsoft.com/office/drawing/2014/main" id="{A7B78211-4E95-C969-E613-FAA6B7B8E748}"/>
              </a:ext>
            </a:extLst>
          </p:cNvPr>
          <p:cNvSpPr/>
          <p:nvPr/>
        </p:nvSpPr>
        <p:spPr>
          <a:xfrm>
            <a:off x="108156" y="5900827"/>
            <a:ext cx="1835915" cy="837398"/>
          </a:xfrm>
          <a:prstGeom prst="chevron">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Projetar  modelo</a:t>
            </a:r>
          </a:p>
        </p:txBody>
      </p:sp>
    </p:spTree>
    <p:extLst>
      <p:ext uri="{BB962C8B-B14F-4D97-AF65-F5344CB8AC3E}">
        <p14:creationId xmlns:p14="http://schemas.microsoft.com/office/powerpoint/2010/main" val="104142675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BA99753-E363-68E3-E865-0BE95701ED72}"/>
              </a:ext>
            </a:extLst>
          </p:cNvPr>
          <p:cNvSpPr>
            <a:spLocks noGrp="1"/>
          </p:cNvSpPr>
          <p:nvPr>
            <p:ph type="title"/>
          </p:nvPr>
        </p:nvSpPr>
        <p:spPr/>
        <p:txBody>
          <a:bodyPr/>
          <a:lstStyle/>
          <a:p>
            <a:r>
              <a:rPr lang="pt-BR" dirty="0"/>
              <a:t>Camada de achatamento</a:t>
            </a:r>
          </a:p>
        </p:txBody>
      </p:sp>
      <p:sp>
        <p:nvSpPr>
          <p:cNvPr id="3" name="Espaço Reservado para Conteúdo 2">
            <a:extLst>
              <a:ext uri="{FF2B5EF4-FFF2-40B4-BE49-F238E27FC236}">
                <a16:creationId xmlns:a16="http://schemas.microsoft.com/office/drawing/2014/main" id="{9765D304-CA29-929A-C24C-498527426799}"/>
              </a:ext>
            </a:extLst>
          </p:cNvPr>
          <p:cNvSpPr>
            <a:spLocks noGrp="1"/>
          </p:cNvSpPr>
          <p:nvPr>
            <p:ph idx="1"/>
          </p:nvPr>
        </p:nvSpPr>
        <p:spPr>
          <a:xfrm>
            <a:off x="5928851" y="1690688"/>
            <a:ext cx="6154993" cy="5167311"/>
          </a:xfrm>
        </p:spPr>
        <p:txBody>
          <a:bodyPr>
            <a:normAutofit lnSpcReduction="10000"/>
          </a:bodyPr>
          <a:lstStyle/>
          <a:p>
            <a:pPr algn="l"/>
            <a:r>
              <a:rPr lang="pt-BR" b="0" i="0" dirty="0">
                <a:solidFill>
                  <a:srgbClr val="212121"/>
                </a:solidFill>
                <a:effectLst/>
              </a:rPr>
              <a:t>Como as imagens são </a:t>
            </a:r>
            <a:r>
              <a:rPr lang="pt-BR" b="0" i="1" dirty="0">
                <a:solidFill>
                  <a:srgbClr val="212121"/>
                </a:solidFill>
                <a:effectLst/>
              </a:rPr>
              <a:t>arrays</a:t>
            </a:r>
            <a:r>
              <a:rPr lang="pt-BR" b="0" i="0" dirty="0">
                <a:solidFill>
                  <a:srgbClr val="212121"/>
                </a:solidFill>
                <a:effectLst/>
              </a:rPr>
              <a:t> bidimensionais com dimensão 28x28 pixels, a primeira operação que precisamos realizar é </a:t>
            </a:r>
            <a:r>
              <a:rPr lang="pt-BR" b="1" i="1" dirty="0">
                <a:solidFill>
                  <a:srgbClr val="7030A0"/>
                </a:solidFill>
                <a:effectLst/>
              </a:rPr>
              <a:t>transformá-las em arrays unidimensionais </a:t>
            </a:r>
            <a:r>
              <a:rPr lang="pt-BR" b="0" i="0" dirty="0">
                <a:solidFill>
                  <a:srgbClr val="212121"/>
                </a:solidFill>
                <a:effectLst/>
              </a:rPr>
              <a:t>com</a:t>
            </a:r>
            <a:r>
              <a:rPr lang="pt-BR" dirty="0"/>
              <a:t> 784 pixels (i.e., 28x28 = 784 pixels)</a:t>
            </a:r>
            <a:r>
              <a:rPr lang="pt-BR" b="0" i="0" dirty="0">
                <a:solidFill>
                  <a:srgbClr val="212121"/>
                </a:solidFill>
                <a:effectLst/>
              </a:rPr>
              <a:t>.</a:t>
            </a:r>
          </a:p>
          <a:p>
            <a:pPr algn="l"/>
            <a:r>
              <a:rPr lang="pt-BR" dirty="0"/>
              <a:t>Essa camada </a:t>
            </a:r>
            <a:r>
              <a:rPr lang="pt-BR" b="1" i="1" dirty="0">
                <a:solidFill>
                  <a:srgbClr val="00B050"/>
                </a:solidFill>
              </a:rPr>
              <a:t>não tem parâmetros a serem aprendidos durante o treinamento</a:t>
            </a:r>
            <a:r>
              <a:rPr lang="pt-BR" dirty="0"/>
              <a:t>, ela só </a:t>
            </a:r>
            <a:r>
              <a:rPr lang="pt-BR" b="1" i="1" dirty="0">
                <a:solidFill>
                  <a:srgbClr val="7030A0"/>
                </a:solidFill>
              </a:rPr>
              <a:t>redimensiona</a:t>
            </a:r>
            <a:r>
              <a:rPr lang="pt-BR" dirty="0"/>
              <a:t> os dados de entrada. </a:t>
            </a:r>
          </a:p>
          <a:p>
            <a:r>
              <a:rPr lang="pt-BR" dirty="0"/>
              <a:t>Assim, a primeira camada da rede, </a:t>
            </a:r>
            <a:r>
              <a:rPr lang="pt-BR" b="1" i="1" dirty="0">
                <a:solidFill>
                  <a:srgbClr val="00B050"/>
                </a:solidFill>
              </a:rPr>
              <a:t>Flatten</a:t>
            </a:r>
            <a:r>
              <a:rPr lang="pt-BR" dirty="0"/>
              <a:t>, realiza uma operação de </a:t>
            </a:r>
            <a:r>
              <a:rPr lang="pt-BR" b="1" i="1" dirty="0">
                <a:solidFill>
                  <a:srgbClr val="7030A0"/>
                </a:solidFill>
              </a:rPr>
              <a:t>achatamento</a:t>
            </a:r>
            <a:r>
              <a:rPr lang="pt-BR" dirty="0"/>
              <a:t> das </a:t>
            </a:r>
            <a:r>
              <a:rPr lang="pt-BR" i="1" dirty="0" err="1"/>
              <a:t>arrays</a:t>
            </a:r>
            <a:r>
              <a:rPr lang="pt-BR" dirty="0"/>
              <a:t> 2D de entrada.</a:t>
            </a:r>
          </a:p>
        </p:txBody>
      </p:sp>
      <p:sp>
        <p:nvSpPr>
          <p:cNvPr id="5" name="CaixaDeTexto 4">
            <a:extLst>
              <a:ext uri="{FF2B5EF4-FFF2-40B4-BE49-F238E27FC236}">
                <a16:creationId xmlns:a16="http://schemas.microsoft.com/office/drawing/2014/main" id="{DDCCC496-2E01-F0AB-DDF9-5DE8552CA9A4}"/>
              </a:ext>
            </a:extLst>
          </p:cNvPr>
          <p:cNvSpPr txBox="1"/>
          <p:nvPr/>
        </p:nvSpPr>
        <p:spPr>
          <a:xfrm>
            <a:off x="405579" y="1860949"/>
            <a:ext cx="5356124" cy="3416320"/>
          </a:xfrm>
          <a:prstGeom prst="rect">
            <a:avLst/>
          </a:prstGeom>
          <a:noFill/>
        </p:spPr>
        <p:txBody>
          <a:bodyPr wrap="square">
            <a:spAutoFit/>
          </a:bodyPr>
          <a:lstStyle/>
          <a:p>
            <a:r>
              <a:rPr lang="pt-BR" sz="1800" b="1" dirty="0" err="1">
                <a:solidFill>
                  <a:srgbClr val="0000FF"/>
                </a:solidFill>
                <a:highlight>
                  <a:srgbClr val="FFFFFF"/>
                </a:highlight>
              </a:rPr>
              <a:t>import</a:t>
            </a:r>
            <a:r>
              <a:rPr lang="pt-BR" sz="1800" b="0" dirty="0">
                <a:solidFill>
                  <a:srgbClr val="000000"/>
                </a:solidFill>
                <a:highlight>
                  <a:srgbClr val="FFFFFF"/>
                </a:highlight>
              </a:rPr>
              <a:t> </a:t>
            </a:r>
            <a:r>
              <a:rPr lang="pt-BR" sz="1800" b="0" dirty="0" err="1">
                <a:solidFill>
                  <a:srgbClr val="000000"/>
                </a:solidFill>
                <a:highlight>
                  <a:srgbClr val="FFFFFF"/>
                </a:highlight>
              </a:rPr>
              <a:t>tensorflow</a:t>
            </a:r>
            <a:r>
              <a:rPr lang="pt-BR" sz="1800" b="0" dirty="0">
                <a:solidFill>
                  <a:srgbClr val="000000"/>
                </a:solidFill>
                <a:highlight>
                  <a:srgbClr val="FFFFFF"/>
                </a:highlight>
              </a:rPr>
              <a:t> </a:t>
            </a:r>
            <a:r>
              <a:rPr lang="pt-BR" sz="1800" b="1" dirty="0">
                <a:solidFill>
                  <a:srgbClr val="0000FF"/>
                </a:solidFill>
                <a:highlight>
                  <a:srgbClr val="FFFFFF"/>
                </a:highlight>
              </a:rPr>
              <a:t>as</a:t>
            </a:r>
            <a:r>
              <a:rPr lang="pt-BR" sz="1800" b="0" dirty="0">
                <a:solidFill>
                  <a:srgbClr val="000000"/>
                </a:solidFill>
                <a:highlight>
                  <a:srgbClr val="FFFFFF"/>
                </a:highlight>
              </a:rPr>
              <a:t> tf</a:t>
            </a:r>
          </a:p>
          <a:p>
            <a:endParaRPr lang="pt-BR" sz="1800" b="0" dirty="0">
              <a:solidFill>
                <a:srgbClr val="000000"/>
              </a:solidFill>
              <a:highlight>
                <a:srgbClr val="FFFFFF"/>
              </a:highlight>
            </a:endParaRPr>
          </a:p>
          <a:p>
            <a:r>
              <a:rPr lang="pt-BR" sz="1800" b="0" dirty="0">
                <a:solidFill>
                  <a:srgbClr val="000000"/>
                </a:solidFill>
                <a:highlight>
                  <a:srgbClr val="FFFFFF"/>
                </a:highlight>
              </a:rPr>
              <a:t>data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datasets</a:t>
            </a:r>
            <a:r>
              <a:rPr lang="pt-BR" sz="1800" b="1" dirty="0" err="1">
                <a:solidFill>
                  <a:srgbClr val="000080"/>
                </a:solidFill>
                <a:highlight>
                  <a:srgbClr val="FFFFFF"/>
                </a:highlight>
              </a:rPr>
              <a:t>.</a:t>
            </a:r>
            <a:r>
              <a:rPr lang="pt-BR" sz="1800" b="0" dirty="0" err="1">
                <a:solidFill>
                  <a:srgbClr val="000000"/>
                </a:solidFill>
                <a:highlight>
                  <a:srgbClr val="FFFFFF"/>
                </a:highlight>
              </a:rPr>
              <a:t>mnist</a:t>
            </a:r>
            <a:endParaRPr lang="pt-BR" sz="1800" b="0" dirty="0">
              <a:solidFill>
                <a:srgbClr val="000000"/>
              </a:solidFill>
              <a:highlight>
                <a:srgbClr val="FFFFFF"/>
              </a:highlight>
            </a:endParaRPr>
          </a:p>
          <a:p>
            <a:r>
              <a:rPr lang="pt-BR" sz="1800" b="1" dirty="0">
                <a:solidFill>
                  <a:srgbClr val="000080"/>
                </a:solidFill>
                <a:highlight>
                  <a:srgbClr val="FFFFFF"/>
                </a:highlight>
              </a:rPr>
              <a:t>(</a:t>
            </a:r>
            <a:r>
              <a:rPr lang="pt-BR" sz="1800" b="0" dirty="0" err="1">
                <a:solidFill>
                  <a:srgbClr val="000000"/>
                </a:solidFill>
                <a:highlight>
                  <a:srgbClr val="FFFFFF"/>
                </a:highlight>
              </a:rPr>
              <a:t>X_train</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y_train</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dirty="0" err="1">
                <a:solidFill>
                  <a:srgbClr val="000000"/>
                </a:solidFill>
                <a:highlight>
                  <a:srgbClr val="FFFFFF"/>
                </a:highlight>
              </a:rPr>
              <a:t>X_test</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dirty="0" err="1">
                <a:solidFill>
                  <a:srgbClr val="000000"/>
                </a:solidFill>
                <a:highlight>
                  <a:srgbClr val="FFFFFF"/>
                </a:highlight>
              </a:rPr>
              <a:t>y_test</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data</a:t>
            </a:r>
            <a:r>
              <a:rPr lang="pt-BR" sz="1800" b="1" dirty="0" err="1">
                <a:solidFill>
                  <a:srgbClr val="000080"/>
                </a:solidFill>
                <a:highlight>
                  <a:srgbClr val="FFFFFF"/>
                </a:highlight>
              </a:rPr>
              <a:t>.</a:t>
            </a:r>
            <a:r>
              <a:rPr lang="pt-BR" sz="1800" b="0" dirty="0" err="1">
                <a:solidFill>
                  <a:srgbClr val="000000"/>
                </a:solidFill>
                <a:highlight>
                  <a:srgbClr val="FFFFFF"/>
                </a:highlight>
              </a:rPr>
              <a:t>load_data</a:t>
            </a:r>
            <a:r>
              <a:rPr lang="pt-BR" sz="1800" b="1" dirty="0">
                <a:solidFill>
                  <a:srgbClr val="000080"/>
                </a:solidFill>
                <a:highlight>
                  <a:srgbClr val="FFFFFF"/>
                </a:highlight>
              </a:rPr>
              <a:t>()</a:t>
            </a:r>
            <a:endParaRPr lang="pt-BR" sz="1800" b="0" dirty="0">
              <a:solidFill>
                <a:srgbClr val="000000"/>
              </a:solidFill>
              <a:highlight>
                <a:srgbClr val="FFFFFF"/>
              </a:highlight>
            </a:endParaRPr>
          </a:p>
          <a:p>
            <a:endParaRPr lang="pt-BR" sz="1800" b="0" dirty="0">
              <a:solidFill>
                <a:srgbClr val="000000"/>
              </a:solidFill>
              <a:highlight>
                <a:srgbClr val="FFFFFF"/>
              </a:highlight>
            </a:endParaRPr>
          </a:p>
          <a:p>
            <a:r>
              <a:rPr lang="pt-BR" sz="1800" b="0" dirty="0" err="1">
                <a:solidFill>
                  <a:srgbClr val="000000"/>
                </a:solidFill>
                <a:highlight>
                  <a:srgbClr val="FFFFFF"/>
                </a:highlight>
              </a:rPr>
              <a:t>X_train</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X_train</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a:solidFill>
                  <a:srgbClr val="FF0000"/>
                </a:solidFill>
                <a:highlight>
                  <a:srgbClr val="FFFFFF"/>
                </a:highlight>
              </a:rPr>
              <a:t>255.0</a:t>
            </a:r>
            <a:endParaRPr lang="pt-BR" sz="1800" b="0" dirty="0">
              <a:solidFill>
                <a:srgbClr val="000000"/>
              </a:solidFill>
              <a:highlight>
                <a:srgbClr val="FFFFFF"/>
              </a:highlight>
            </a:endParaRPr>
          </a:p>
          <a:p>
            <a:r>
              <a:rPr lang="fr-FR" dirty="0" err="1">
                <a:solidFill>
                  <a:srgbClr val="000000"/>
                </a:solidFill>
                <a:highlight>
                  <a:srgbClr val="FFFFFF"/>
                </a:highlight>
              </a:rPr>
              <a:t>X_test</a:t>
            </a:r>
            <a:r>
              <a:rPr lang="fr-FR" sz="1800" b="0" dirty="0">
                <a:solidFill>
                  <a:srgbClr val="000000"/>
                </a:solidFill>
                <a:highlight>
                  <a:srgbClr val="FFFFFF"/>
                </a:highlight>
              </a:rPr>
              <a:t> </a:t>
            </a:r>
            <a:r>
              <a:rPr lang="fr-FR" sz="1800" b="1" dirty="0">
                <a:solidFill>
                  <a:srgbClr val="000080"/>
                </a:solidFill>
                <a:highlight>
                  <a:srgbClr val="FFFFFF"/>
                </a:highlight>
              </a:rPr>
              <a:t>=</a:t>
            </a:r>
            <a:r>
              <a:rPr lang="fr-FR" sz="1800" b="0" dirty="0">
                <a:solidFill>
                  <a:srgbClr val="000000"/>
                </a:solidFill>
                <a:highlight>
                  <a:srgbClr val="FFFFFF"/>
                </a:highlight>
              </a:rPr>
              <a:t> </a:t>
            </a:r>
            <a:r>
              <a:rPr lang="fr-FR" dirty="0" err="1">
                <a:solidFill>
                  <a:srgbClr val="000000"/>
                </a:solidFill>
                <a:highlight>
                  <a:srgbClr val="FFFFFF"/>
                </a:highlight>
              </a:rPr>
              <a:t>X_test</a:t>
            </a:r>
            <a:r>
              <a:rPr lang="fr-FR" sz="1800" b="0" dirty="0">
                <a:solidFill>
                  <a:srgbClr val="000000"/>
                </a:solidFill>
                <a:highlight>
                  <a:srgbClr val="FFFFFF"/>
                </a:highlight>
              </a:rPr>
              <a:t> </a:t>
            </a:r>
            <a:r>
              <a:rPr lang="fr-FR" sz="1800" b="1" dirty="0">
                <a:solidFill>
                  <a:srgbClr val="000080"/>
                </a:solidFill>
                <a:highlight>
                  <a:srgbClr val="FFFFFF"/>
                </a:highlight>
              </a:rPr>
              <a:t>/</a:t>
            </a:r>
            <a:r>
              <a:rPr lang="fr-FR" sz="1800" b="0" dirty="0">
                <a:solidFill>
                  <a:srgbClr val="000000"/>
                </a:solidFill>
                <a:highlight>
                  <a:srgbClr val="FFFFFF"/>
                </a:highlight>
              </a:rPr>
              <a:t> </a:t>
            </a:r>
            <a:r>
              <a:rPr lang="fr-FR" sz="1800" b="0" dirty="0">
                <a:solidFill>
                  <a:srgbClr val="FF0000"/>
                </a:solidFill>
                <a:highlight>
                  <a:srgbClr val="FFFFFF"/>
                </a:highlight>
              </a:rPr>
              <a:t>255.0</a:t>
            </a:r>
            <a:endParaRPr lang="fr-FR" sz="1800" b="0" dirty="0">
              <a:solidFill>
                <a:srgbClr val="000000"/>
              </a:solidFill>
              <a:highlight>
                <a:srgbClr val="FFFFFF"/>
              </a:highlight>
            </a:endParaRPr>
          </a:p>
          <a:p>
            <a:endParaRPr lang="pt-BR" sz="1800" b="0" dirty="0">
              <a:solidFill>
                <a:srgbClr val="000000"/>
              </a:solidFill>
              <a:highlight>
                <a:srgbClr val="FFFFFF"/>
              </a:highlight>
            </a:endParaRPr>
          </a:p>
          <a:p>
            <a:r>
              <a:rPr lang="pt-BR" sz="1800" b="0" dirty="0">
                <a:solidFill>
                  <a:srgbClr val="000000"/>
                </a:solidFill>
                <a:highlight>
                  <a:srgbClr val="FFFFFF"/>
                </a:highlight>
              </a:rPr>
              <a:t>model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models</a:t>
            </a:r>
            <a:r>
              <a:rPr lang="pt-BR" sz="1800" b="1" dirty="0" err="1">
                <a:solidFill>
                  <a:srgbClr val="000080"/>
                </a:solidFill>
                <a:highlight>
                  <a:srgbClr val="FFFFFF"/>
                </a:highlight>
              </a:rPr>
              <a:t>.</a:t>
            </a:r>
            <a:r>
              <a:rPr lang="pt-BR" sz="1800" b="0" dirty="0" err="1">
                <a:solidFill>
                  <a:srgbClr val="000000"/>
                </a:solidFill>
                <a:highlight>
                  <a:srgbClr val="FFFFFF"/>
                </a:highlight>
              </a:rPr>
              <a:t>Sequential</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layers</a:t>
            </a:r>
            <a:r>
              <a:rPr lang="pt-BR" sz="1800" b="1" dirty="0" err="1">
                <a:solidFill>
                  <a:srgbClr val="000080"/>
                </a:solidFill>
                <a:highlight>
                  <a:srgbClr val="FFFFFF"/>
                </a:highlight>
              </a:rPr>
              <a:t>.</a:t>
            </a:r>
            <a:r>
              <a:rPr lang="pt-BR" sz="1800" b="0" dirty="0" err="1">
                <a:solidFill>
                  <a:srgbClr val="000000"/>
                </a:solidFill>
                <a:highlight>
                  <a:srgbClr val="FFFFFF"/>
                </a:highlight>
              </a:rPr>
              <a:t>Flatten</a:t>
            </a:r>
            <a:r>
              <a:rPr lang="pt-BR" sz="1800" b="1" dirty="0">
                <a:solidFill>
                  <a:srgbClr val="000080"/>
                </a:solidFill>
                <a:highlight>
                  <a:srgbClr val="FFFFFF"/>
                </a:highlight>
              </a:rPr>
              <a:t>(</a:t>
            </a:r>
            <a:r>
              <a:rPr lang="pt-BR" sz="1800" b="0" dirty="0" err="1">
                <a:solidFill>
                  <a:srgbClr val="000000"/>
                </a:solidFill>
                <a:highlight>
                  <a:srgbClr val="FFFFFF"/>
                </a:highlight>
              </a:rPr>
              <a:t>input_shape</a:t>
            </a:r>
            <a:r>
              <a:rPr lang="pt-BR" sz="1800" b="1" dirty="0">
                <a:solidFill>
                  <a:srgbClr val="000080"/>
                </a:solidFill>
                <a:highlight>
                  <a:srgbClr val="FFFFFF"/>
                </a:highlight>
              </a:rPr>
              <a:t>=(</a:t>
            </a:r>
            <a:r>
              <a:rPr lang="pt-BR" sz="1800" b="0" dirty="0">
                <a:solidFill>
                  <a:srgbClr val="FF0000"/>
                </a:solidFill>
                <a:highlight>
                  <a:srgbClr val="FFFFFF"/>
                </a:highlight>
              </a:rPr>
              <a:t>28</a:t>
            </a:r>
            <a:r>
              <a:rPr lang="pt-BR" sz="1800" b="1" dirty="0">
                <a:solidFill>
                  <a:srgbClr val="000080"/>
                </a:solidFill>
                <a:highlight>
                  <a:srgbClr val="FFFFFF"/>
                </a:highlight>
              </a:rPr>
              <a:t>,</a:t>
            </a:r>
            <a:r>
              <a:rPr lang="pt-BR" sz="1800" b="0" dirty="0">
                <a:solidFill>
                  <a:srgbClr val="FF0000"/>
                </a:solidFill>
                <a:highlight>
                  <a:srgbClr val="FFFFFF"/>
                </a:highlight>
              </a:rPr>
              <a:t>28</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layers</a:t>
            </a:r>
            <a:r>
              <a:rPr lang="pt-BR" sz="1800" b="1" dirty="0" err="1">
                <a:solidFill>
                  <a:srgbClr val="000080"/>
                </a:solidFill>
                <a:highlight>
                  <a:srgbClr val="FFFFFF"/>
                </a:highlight>
              </a:rPr>
              <a:t>.</a:t>
            </a:r>
            <a:r>
              <a:rPr lang="pt-BR" sz="1800" b="0" dirty="0" err="1">
                <a:solidFill>
                  <a:srgbClr val="000000"/>
                </a:solidFill>
                <a:highlight>
                  <a:srgbClr val="FFFFFF"/>
                </a:highlight>
              </a:rPr>
              <a:t>Dense</a:t>
            </a:r>
            <a:r>
              <a:rPr lang="pt-BR" sz="1800" b="1" dirty="0">
                <a:solidFill>
                  <a:srgbClr val="000080"/>
                </a:solidFill>
                <a:highlight>
                  <a:srgbClr val="FFFFFF"/>
                </a:highlight>
              </a:rPr>
              <a:t>(</a:t>
            </a:r>
            <a:r>
              <a:rPr lang="pt-BR" sz="1800" b="0" dirty="0">
                <a:solidFill>
                  <a:srgbClr val="FF0000"/>
                </a:solidFill>
                <a:highlight>
                  <a:srgbClr val="FFFFFF"/>
                </a:highlight>
              </a:rPr>
              <a:t>20</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activation</a:t>
            </a:r>
            <a:r>
              <a:rPr lang="pt-BR" sz="1800" b="1" dirty="0">
                <a:solidFill>
                  <a:srgbClr val="000080"/>
                </a:solidFill>
                <a:highlight>
                  <a:srgbClr val="FFFFFF"/>
                </a:highlight>
              </a:rPr>
              <a:t>=</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nn</a:t>
            </a:r>
            <a:r>
              <a:rPr lang="pt-BR" sz="1800" b="1" dirty="0" err="1">
                <a:solidFill>
                  <a:srgbClr val="000080"/>
                </a:solidFill>
                <a:highlight>
                  <a:srgbClr val="FFFFFF"/>
                </a:highlight>
              </a:rPr>
              <a:t>.</a:t>
            </a:r>
            <a:r>
              <a:rPr lang="pt-BR" sz="1800" b="0" dirty="0" err="1">
                <a:solidFill>
                  <a:srgbClr val="000000"/>
                </a:solidFill>
                <a:highlight>
                  <a:srgbClr val="FFFFFF"/>
                </a:highlight>
              </a:rPr>
              <a:t>relu</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layers</a:t>
            </a:r>
            <a:r>
              <a:rPr lang="pt-BR" sz="1800" b="1" dirty="0" err="1">
                <a:solidFill>
                  <a:srgbClr val="000080"/>
                </a:solidFill>
                <a:highlight>
                  <a:srgbClr val="FFFFFF"/>
                </a:highlight>
              </a:rPr>
              <a:t>.</a:t>
            </a:r>
            <a:r>
              <a:rPr lang="pt-BR" sz="1800" b="0" dirty="0" err="1">
                <a:solidFill>
                  <a:srgbClr val="000000"/>
                </a:solidFill>
                <a:highlight>
                  <a:srgbClr val="FFFFFF"/>
                </a:highlight>
              </a:rPr>
              <a:t>Dense</a:t>
            </a:r>
            <a:r>
              <a:rPr lang="pt-BR" sz="1800" b="1" dirty="0">
                <a:solidFill>
                  <a:srgbClr val="000080"/>
                </a:solidFill>
                <a:highlight>
                  <a:srgbClr val="FFFFFF"/>
                </a:highlight>
              </a:rPr>
              <a:t>(</a:t>
            </a:r>
            <a:r>
              <a:rPr lang="pt-BR" sz="1800" b="0" dirty="0">
                <a:solidFill>
                  <a:srgbClr val="FF0000"/>
                </a:solidFill>
                <a:highlight>
                  <a:srgbClr val="FFFFFF"/>
                </a:highlight>
              </a:rPr>
              <a:t>10</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activation</a:t>
            </a:r>
            <a:r>
              <a:rPr lang="pt-BR" sz="1800" b="1" dirty="0">
                <a:solidFill>
                  <a:srgbClr val="000080"/>
                </a:solidFill>
                <a:highlight>
                  <a:srgbClr val="FFFFFF"/>
                </a:highlight>
              </a:rPr>
              <a:t>=</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nn</a:t>
            </a:r>
            <a:r>
              <a:rPr lang="pt-BR" sz="1800" b="1" dirty="0" err="1">
                <a:solidFill>
                  <a:srgbClr val="000080"/>
                </a:solidFill>
                <a:highlight>
                  <a:srgbClr val="FFFFFF"/>
                </a:highlight>
              </a:rPr>
              <a:t>.</a:t>
            </a:r>
            <a:r>
              <a:rPr lang="pt-BR" sz="1800" b="0" dirty="0" err="1">
                <a:solidFill>
                  <a:srgbClr val="000000"/>
                </a:solidFill>
                <a:highlight>
                  <a:srgbClr val="FFFFFF"/>
                </a:highlight>
              </a:rPr>
              <a:t>softmax</a:t>
            </a:r>
            <a:r>
              <a:rPr lang="pt-BR" sz="1800" b="1" dirty="0">
                <a:solidFill>
                  <a:srgbClr val="000080"/>
                </a:solidFill>
                <a:highlight>
                  <a:srgbClr val="FFFFFF"/>
                </a:highlight>
              </a:rPr>
              <a:t>)])</a:t>
            </a:r>
            <a:endParaRPr lang="pt-BR" dirty="0"/>
          </a:p>
        </p:txBody>
      </p:sp>
      <p:sp>
        <p:nvSpPr>
          <p:cNvPr id="6" name="Retângulo 5">
            <a:extLst>
              <a:ext uri="{FF2B5EF4-FFF2-40B4-BE49-F238E27FC236}">
                <a16:creationId xmlns:a16="http://schemas.microsoft.com/office/drawing/2014/main" id="{D52111A1-9BA5-D60B-C3FC-BC2B1FEA1EA1}"/>
              </a:ext>
            </a:extLst>
          </p:cNvPr>
          <p:cNvSpPr/>
          <p:nvPr/>
        </p:nvSpPr>
        <p:spPr>
          <a:xfrm>
            <a:off x="660401" y="4356101"/>
            <a:ext cx="4330700" cy="279399"/>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4231407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244C922-6422-0376-0460-E5941B8CA762}"/>
              </a:ext>
            </a:extLst>
          </p:cNvPr>
          <p:cNvSpPr>
            <a:spLocks noGrp="1"/>
          </p:cNvSpPr>
          <p:nvPr>
            <p:ph type="title"/>
          </p:nvPr>
        </p:nvSpPr>
        <p:spPr/>
        <p:txBody>
          <a:bodyPr/>
          <a:lstStyle/>
          <a:p>
            <a:r>
              <a:rPr lang="pt-BR" dirty="0"/>
              <a:t>Classificação</a:t>
            </a:r>
          </a:p>
        </p:txBody>
      </p:sp>
      <p:sp>
        <p:nvSpPr>
          <p:cNvPr id="3" name="Espaço Reservado para Conteúdo 2">
            <a:extLst>
              <a:ext uri="{FF2B5EF4-FFF2-40B4-BE49-F238E27FC236}">
                <a16:creationId xmlns:a16="http://schemas.microsoft.com/office/drawing/2014/main" id="{C3FA11FE-CF87-8562-0CD2-D8BD4A0A1691}"/>
              </a:ext>
            </a:extLst>
          </p:cNvPr>
          <p:cNvSpPr>
            <a:spLocks noGrp="1"/>
          </p:cNvSpPr>
          <p:nvPr>
            <p:ph idx="1"/>
          </p:nvPr>
        </p:nvSpPr>
        <p:spPr>
          <a:xfrm>
            <a:off x="5441739" y="1825624"/>
            <a:ext cx="6628340" cy="5032375"/>
          </a:xfrm>
        </p:spPr>
        <p:txBody>
          <a:bodyPr>
            <a:normAutofit lnSpcReduction="10000"/>
          </a:bodyPr>
          <a:lstStyle/>
          <a:p>
            <a:r>
              <a:rPr lang="pt-BR" dirty="0"/>
              <a:t>A ideia da classificação, como o próprio nome já diz, é atribuir classes (ou grupos) aos dados de entrada.</a:t>
            </a:r>
          </a:p>
          <a:p>
            <a:r>
              <a:rPr lang="pt-BR" dirty="0"/>
              <a:t>Por exemplo, informar o animal presente em uma imagem (i.e., conjunto de </a:t>
            </a:r>
            <a:r>
              <a:rPr lang="pt-BR" i="1" dirty="0"/>
              <a:t>pixels</a:t>
            </a:r>
            <a:r>
              <a:rPr lang="pt-BR" dirty="0"/>
              <a:t>).</a:t>
            </a:r>
          </a:p>
          <a:p>
            <a:r>
              <a:rPr lang="pt-BR" dirty="0"/>
              <a:t>Existem vários algoritmos de ML para solucionar este problema:</a:t>
            </a:r>
          </a:p>
          <a:p>
            <a:pPr lvl="1">
              <a:buFont typeface="Wingdings" panose="05000000000000000000" pitchFamily="2" charset="2"/>
              <a:buChar char="§"/>
            </a:pPr>
            <a:r>
              <a:rPr lang="pt-BR" dirty="0"/>
              <a:t>Regressão Logística e </a:t>
            </a:r>
            <a:r>
              <a:rPr lang="pt-BR" i="1" dirty="0"/>
              <a:t>Softmax</a:t>
            </a:r>
            <a:r>
              <a:rPr lang="pt-BR" dirty="0"/>
              <a:t>;</a:t>
            </a:r>
          </a:p>
          <a:p>
            <a:pPr lvl="1">
              <a:buFont typeface="Wingdings" panose="05000000000000000000" pitchFamily="2" charset="2"/>
              <a:buChar char="§"/>
            </a:pPr>
            <a:r>
              <a:rPr lang="pt-BR" dirty="0"/>
              <a:t>Árvores de Decisão;</a:t>
            </a:r>
          </a:p>
          <a:p>
            <a:pPr lvl="1">
              <a:buFont typeface="Wingdings" panose="05000000000000000000" pitchFamily="2" charset="2"/>
              <a:buChar char="§"/>
            </a:pPr>
            <a:r>
              <a:rPr lang="pt-BR" dirty="0"/>
              <a:t>Máquinas de vetores de suporte;</a:t>
            </a:r>
          </a:p>
          <a:p>
            <a:pPr lvl="1">
              <a:buFont typeface="Wingdings" panose="05000000000000000000" pitchFamily="2" charset="2"/>
              <a:buChar char="§"/>
            </a:pPr>
            <a:r>
              <a:rPr lang="pt-BR" dirty="0"/>
              <a:t>etc.</a:t>
            </a:r>
          </a:p>
          <a:p>
            <a:r>
              <a:rPr lang="pt-BR" dirty="0"/>
              <a:t>Porém, neste curso, focaremos no uso de </a:t>
            </a:r>
            <a:r>
              <a:rPr lang="pt-BR" b="1" i="1" dirty="0">
                <a:solidFill>
                  <a:srgbClr val="00B050"/>
                </a:solidFill>
              </a:rPr>
              <a:t>redes neurais artificiais </a:t>
            </a:r>
            <a:r>
              <a:rPr lang="pt-BR" dirty="0"/>
              <a:t>para classificação.</a:t>
            </a:r>
          </a:p>
        </p:txBody>
      </p:sp>
      <p:pic>
        <p:nvPicPr>
          <p:cNvPr id="1026" name="Picture 2" descr="10 Papers You Should Read to Understand Image Classification in the Deep  Learning Era | by Imaginaire AI | Towards Data Science">
            <a:extLst>
              <a:ext uri="{FF2B5EF4-FFF2-40B4-BE49-F238E27FC236}">
                <a16:creationId xmlns:a16="http://schemas.microsoft.com/office/drawing/2014/main" id="{43C17FEF-3DA2-2A1E-F068-454FE064573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894" t="13677" r="58812" b="10330"/>
          <a:stretch/>
        </p:blipFill>
        <p:spPr bwMode="auto">
          <a:xfrm>
            <a:off x="541020" y="2459052"/>
            <a:ext cx="1711234" cy="2495007"/>
          </a:xfrm>
          <a:prstGeom prst="rect">
            <a:avLst/>
          </a:prstGeom>
          <a:noFill/>
          <a:extLst>
            <a:ext uri="{909E8E84-426E-40DD-AFC4-6F175D3DCCD1}">
              <a14:hiddenFill xmlns:a14="http://schemas.microsoft.com/office/drawing/2010/main">
                <a:solidFill>
                  <a:srgbClr val="FFFFFF"/>
                </a:solidFill>
              </a14:hiddenFill>
            </a:ext>
          </a:extLst>
        </p:spPr>
      </p:pic>
      <p:sp>
        <p:nvSpPr>
          <p:cNvPr id="4" name="Retângulo 3">
            <a:extLst>
              <a:ext uri="{FF2B5EF4-FFF2-40B4-BE49-F238E27FC236}">
                <a16:creationId xmlns:a16="http://schemas.microsoft.com/office/drawing/2014/main" id="{2EB33EE1-85C3-5727-E6AE-0300FD36B01D}"/>
              </a:ext>
            </a:extLst>
          </p:cNvPr>
          <p:cNvSpPr/>
          <p:nvPr/>
        </p:nvSpPr>
        <p:spPr>
          <a:xfrm>
            <a:off x="2278380" y="2728322"/>
            <a:ext cx="1711234" cy="175695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Modelo de ML</a:t>
            </a:r>
          </a:p>
          <a:p>
            <a:pPr algn="ctr"/>
            <a:r>
              <a:rPr lang="pt-BR" dirty="0"/>
              <a:t>(Classificador)</a:t>
            </a:r>
          </a:p>
        </p:txBody>
      </p:sp>
      <p:sp>
        <p:nvSpPr>
          <p:cNvPr id="7" name="CaixaDeTexto 6">
            <a:extLst>
              <a:ext uri="{FF2B5EF4-FFF2-40B4-BE49-F238E27FC236}">
                <a16:creationId xmlns:a16="http://schemas.microsoft.com/office/drawing/2014/main" id="{390A8D7F-2E62-95FA-8D4B-BEB4E4E37216}"/>
              </a:ext>
            </a:extLst>
          </p:cNvPr>
          <p:cNvSpPr txBox="1"/>
          <p:nvPr/>
        </p:nvSpPr>
        <p:spPr>
          <a:xfrm>
            <a:off x="908960" y="2148977"/>
            <a:ext cx="635559" cy="369332"/>
          </a:xfrm>
          <a:prstGeom prst="rect">
            <a:avLst/>
          </a:prstGeom>
          <a:noFill/>
        </p:spPr>
        <p:txBody>
          <a:bodyPr wrap="none" rtlCol="0">
            <a:spAutoFit/>
          </a:bodyPr>
          <a:lstStyle/>
          <a:p>
            <a:r>
              <a:rPr lang="pt-BR" dirty="0"/>
              <a:t>Gato</a:t>
            </a:r>
          </a:p>
        </p:txBody>
      </p:sp>
      <p:sp>
        <p:nvSpPr>
          <p:cNvPr id="8" name="CaixaDeTexto 7">
            <a:extLst>
              <a:ext uri="{FF2B5EF4-FFF2-40B4-BE49-F238E27FC236}">
                <a16:creationId xmlns:a16="http://schemas.microsoft.com/office/drawing/2014/main" id="{C0CECCBA-A073-D89A-353B-CF8361013F50}"/>
              </a:ext>
            </a:extLst>
          </p:cNvPr>
          <p:cNvSpPr txBox="1"/>
          <p:nvPr/>
        </p:nvSpPr>
        <p:spPr>
          <a:xfrm>
            <a:off x="667210" y="4894802"/>
            <a:ext cx="1119057" cy="369332"/>
          </a:xfrm>
          <a:prstGeom prst="rect">
            <a:avLst/>
          </a:prstGeom>
          <a:noFill/>
        </p:spPr>
        <p:txBody>
          <a:bodyPr wrap="square" rtlCol="0">
            <a:spAutoFit/>
          </a:bodyPr>
          <a:lstStyle/>
          <a:p>
            <a:r>
              <a:rPr lang="pt-BR" dirty="0"/>
              <a:t>Cachorro</a:t>
            </a:r>
          </a:p>
        </p:txBody>
      </p:sp>
      <p:cxnSp>
        <p:nvCxnSpPr>
          <p:cNvPr id="10" name="Conector de Seta Reta 9">
            <a:extLst>
              <a:ext uri="{FF2B5EF4-FFF2-40B4-BE49-F238E27FC236}">
                <a16:creationId xmlns:a16="http://schemas.microsoft.com/office/drawing/2014/main" id="{F5A7C281-6DD1-C005-8F50-AE4EEC5B710B}"/>
              </a:ext>
            </a:extLst>
          </p:cNvPr>
          <p:cNvCxnSpPr>
            <a:cxnSpLocks/>
            <a:stCxn id="4" idx="3"/>
          </p:cNvCxnSpPr>
          <p:nvPr/>
        </p:nvCxnSpPr>
        <p:spPr>
          <a:xfrm>
            <a:off x="3989614" y="3606800"/>
            <a:ext cx="47897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CaixaDeTexto 12">
            <a:extLst>
              <a:ext uri="{FF2B5EF4-FFF2-40B4-BE49-F238E27FC236}">
                <a16:creationId xmlns:a16="http://schemas.microsoft.com/office/drawing/2014/main" id="{74D98742-6218-604B-BF44-EB6E570C6F57}"/>
              </a:ext>
            </a:extLst>
          </p:cNvPr>
          <p:cNvSpPr txBox="1"/>
          <p:nvPr/>
        </p:nvSpPr>
        <p:spPr>
          <a:xfrm>
            <a:off x="4429647" y="3422133"/>
            <a:ext cx="635559" cy="369332"/>
          </a:xfrm>
          <a:prstGeom prst="rect">
            <a:avLst/>
          </a:prstGeom>
          <a:noFill/>
        </p:spPr>
        <p:txBody>
          <a:bodyPr wrap="none" rtlCol="0">
            <a:spAutoFit/>
          </a:bodyPr>
          <a:lstStyle/>
          <a:p>
            <a:r>
              <a:rPr lang="pt-BR" dirty="0"/>
              <a:t>Gato</a:t>
            </a:r>
          </a:p>
        </p:txBody>
      </p:sp>
    </p:spTree>
    <p:extLst>
      <p:ext uri="{BB962C8B-B14F-4D97-AF65-F5344CB8AC3E}">
        <p14:creationId xmlns:p14="http://schemas.microsoft.com/office/powerpoint/2010/main" val="38428686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617012B-5BF2-5E6C-3624-CAF6EAC9922D}"/>
              </a:ext>
            </a:extLst>
          </p:cNvPr>
          <p:cNvSpPr>
            <a:spLocks noGrp="1"/>
          </p:cNvSpPr>
          <p:nvPr>
            <p:ph type="title"/>
          </p:nvPr>
        </p:nvSpPr>
        <p:spPr/>
        <p:txBody>
          <a:bodyPr/>
          <a:lstStyle/>
          <a:p>
            <a:r>
              <a:rPr lang="pt-BR" dirty="0"/>
              <a:t>Por que achatamos as imagens?</a:t>
            </a:r>
          </a:p>
        </p:txBody>
      </p:sp>
      <p:sp>
        <p:nvSpPr>
          <p:cNvPr id="3" name="Espaço Reservado para Conteúdo 2">
            <a:extLst>
              <a:ext uri="{FF2B5EF4-FFF2-40B4-BE49-F238E27FC236}">
                <a16:creationId xmlns:a16="http://schemas.microsoft.com/office/drawing/2014/main" id="{D129A4D5-BBFD-CB55-48C5-E5D84D15EE3C}"/>
              </a:ext>
            </a:extLst>
          </p:cNvPr>
          <p:cNvSpPr>
            <a:spLocks noGrp="1"/>
          </p:cNvSpPr>
          <p:nvPr>
            <p:ph idx="1"/>
          </p:nvPr>
        </p:nvSpPr>
        <p:spPr>
          <a:xfrm>
            <a:off x="6654800" y="1825624"/>
            <a:ext cx="5435600" cy="5032375"/>
          </a:xfrm>
        </p:spPr>
        <p:txBody>
          <a:bodyPr/>
          <a:lstStyle/>
          <a:p>
            <a:r>
              <a:rPr lang="pt-BR" dirty="0"/>
              <a:t>Notem que a camada (oculta) seguinte à </a:t>
            </a:r>
            <a:r>
              <a:rPr lang="pt-BR" i="1" dirty="0"/>
              <a:t>Flatten</a:t>
            </a:r>
            <a:r>
              <a:rPr lang="pt-BR" dirty="0"/>
              <a:t> tem 20 neurônios.</a:t>
            </a:r>
          </a:p>
          <a:p>
            <a:r>
              <a:rPr lang="pt-BR" dirty="0"/>
              <a:t>Essa camada oculta espera como entrada uma </a:t>
            </a:r>
            <a:r>
              <a:rPr lang="pt-BR" b="1" i="1" dirty="0"/>
              <a:t>array unidimensional</a:t>
            </a:r>
            <a:r>
              <a:rPr lang="pt-BR" dirty="0"/>
              <a:t>.</a:t>
            </a:r>
          </a:p>
          <a:p>
            <a:r>
              <a:rPr lang="pt-BR" dirty="0"/>
              <a:t>Assim, precisamos que as imagens sejam transformadas em </a:t>
            </a:r>
            <a:r>
              <a:rPr lang="pt-BR" i="1" dirty="0"/>
              <a:t>arrays</a:t>
            </a:r>
            <a:r>
              <a:rPr lang="pt-BR" dirty="0"/>
              <a:t> com uma única dimensão e 784 elementos.</a:t>
            </a:r>
          </a:p>
        </p:txBody>
      </p:sp>
      <p:pic>
        <p:nvPicPr>
          <p:cNvPr id="6" name="Imagem 5">
            <a:extLst>
              <a:ext uri="{FF2B5EF4-FFF2-40B4-BE49-F238E27FC236}">
                <a16:creationId xmlns:a16="http://schemas.microsoft.com/office/drawing/2014/main" id="{8BD2A9B8-101E-5F25-857E-9B7B40A5FC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6142" y="1825624"/>
            <a:ext cx="5624675" cy="4313234"/>
          </a:xfrm>
          <a:prstGeom prst="rect">
            <a:avLst/>
          </a:prstGeom>
        </p:spPr>
      </p:pic>
      <p:sp>
        <p:nvSpPr>
          <p:cNvPr id="7" name="CaixaDeTexto 6">
            <a:extLst>
              <a:ext uri="{FF2B5EF4-FFF2-40B4-BE49-F238E27FC236}">
                <a16:creationId xmlns:a16="http://schemas.microsoft.com/office/drawing/2014/main" id="{A7859646-DAA9-90E2-27E9-9064751A3D20}"/>
              </a:ext>
            </a:extLst>
          </p:cNvPr>
          <p:cNvSpPr txBox="1"/>
          <p:nvPr/>
        </p:nvSpPr>
        <p:spPr>
          <a:xfrm>
            <a:off x="4186064" y="6178532"/>
            <a:ext cx="753183" cy="369332"/>
          </a:xfrm>
          <a:prstGeom prst="rect">
            <a:avLst/>
          </a:prstGeom>
          <a:noFill/>
        </p:spPr>
        <p:txBody>
          <a:bodyPr wrap="square" rtlCol="0">
            <a:spAutoFit/>
          </a:bodyPr>
          <a:lstStyle/>
          <a:p>
            <a:pPr algn="ctr"/>
            <a:r>
              <a:rPr lang="pt-BR" b="1" dirty="0"/>
              <a:t>20</a:t>
            </a:r>
          </a:p>
        </p:txBody>
      </p:sp>
      <p:sp>
        <p:nvSpPr>
          <p:cNvPr id="8" name="CaixaDeTexto 7">
            <a:extLst>
              <a:ext uri="{FF2B5EF4-FFF2-40B4-BE49-F238E27FC236}">
                <a16:creationId xmlns:a16="http://schemas.microsoft.com/office/drawing/2014/main" id="{883BD565-823B-A90B-6AB8-3F3474120A36}"/>
              </a:ext>
            </a:extLst>
          </p:cNvPr>
          <p:cNvSpPr txBox="1"/>
          <p:nvPr/>
        </p:nvSpPr>
        <p:spPr>
          <a:xfrm>
            <a:off x="3272716" y="6178532"/>
            <a:ext cx="753183" cy="369332"/>
          </a:xfrm>
          <a:prstGeom prst="rect">
            <a:avLst/>
          </a:prstGeom>
          <a:noFill/>
        </p:spPr>
        <p:txBody>
          <a:bodyPr wrap="square" rtlCol="0">
            <a:spAutoFit/>
          </a:bodyPr>
          <a:lstStyle/>
          <a:p>
            <a:pPr algn="ctr"/>
            <a:r>
              <a:rPr lang="pt-BR" b="1" dirty="0"/>
              <a:t>784</a:t>
            </a:r>
          </a:p>
        </p:txBody>
      </p:sp>
      <p:sp>
        <p:nvSpPr>
          <p:cNvPr id="9" name="CaixaDeTexto 8">
            <a:extLst>
              <a:ext uri="{FF2B5EF4-FFF2-40B4-BE49-F238E27FC236}">
                <a16:creationId xmlns:a16="http://schemas.microsoft.com/office/drawing/2014/main" id="{41CC063D-F91A-BB46-DD21-71B3ADA7A4EB}"/>
              </a:ext>
            </a:extLst>
          </p:cNvPr>
          <p:cNvSpPr txBox="1"/>
          <p:nvPr/>
        </p:nvSpPr>
        <p:spPr>
          <a:xfrm>
            <a:off x="461608" y="6178532"/>
            <a:ext cx="753183" cy="369332"/>
          </a:xfrm>
          <a:prstGeom prst="rect">
            <a:avLst/>
          </a:prstGeom>
          <a:noFill/>
        </p:spPr>
        <p:txBody>
          <a:bodyPr wrap="square" rtlCol="0">
            <a:spAutoFit/>
          </a:bodyPr>
          <a:lstStyle/>
          <a:p>
            <a:pPr algn="ctr"/>
            <a:r>
              <a:rPr lang="pt-BR" b="1" dirty="0"/>
              <a:t>28x28</a:t>
            </a:r>
          </a:p>
        </p:txBody>
      </p:sp>
      <p:sp>
        <p:nvSpPr>
          <p:cNvPr id="10" name="CaixaDeTexto 9">
            <a:extLst>
              <a:ext uri="{FF2B5EF4-FFF2-40B4-BE49-F238E27FC236}">
                <a16:creationId xmlns:a16="http://schemas.microsoft.com/office/drawing/2014/main" id="{4B63C611-38A0-B5A4-A053-0AB72E31B714}"/>
              </a:ext>
            </a:extLst>
          </p:cNvPr>
          <p:cNvSpPr txBox="1"/>
          <p:nvPr/>
        </p:nvSpPr>
        <p:spPr>
          <a:xfrm>
            <a:off x="5160609" y="6182406"/>
            <a:ext cx="753183" cy="369332"/>
          </a:xfrm>
          <a:prstGeom prst="rect">
            <a:avLst/>
          </a:prstGeom>
          <a:noFill/>
        </p:spPr>
        <p:txBody>
          <a:bodyPr wrap="square" rtlCol="0">
            <a:spAutoFit/>
          </a:bodyPr>
          <a:lstStyle/>
          <a:p>
            <a:pPr algn="ctr"/>
            <a:r>
              <a:rPr lang="pt-BR" b="1" dirty="0"/>
              <a:t>10</a:t>
            </a:r>
          </a:p>
        </p:txBody>
      </p:sp>
      <p:sp>
        <p:nvSpPr>
          <p:cNvPr id="4" name="Retângulo 3">
            <a:extLst>
              <a:ext uri="{FF2B5EF4-FFF2-40B4-BE49-F238E27FC236}">
                <a16:creationId xmlns:a16="http://schemas.microsoft.com/office/drawing/2014/main" id="{A830E7FB-E5A7-7BAE-1695-E7B63D7A5F4C}"/>
              </a:ext>
            </a:extLst>
          </p:cNvPr>
          <p:cNvSpPr/>
          <p:nvPr/>
        </p:nvSpPr>
        <p:spPr>
          <a:xfrm>
            <a:off x="4257368" y="1690688"/>
            <a:ext cx="509539" cy="4926422"/>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203776731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BA99753-E363-68E3-E865-0BE95701ED72}"/>
              </a:ext>
            </a:extLst>
          </p:cNvPr>
          <p:cNvSpPr>
            <a:spLocks noGrp="1"/>
          </p:cNvSpPr>
          <p:nvPr>
            <p:ph type="title"/>
          </p:nvPr>
        </p:nvSpPr>
        <p:spPr/>
        <p:txBody>
          <a:bodyPr/>
          <a:lstStyle/>
          <a:p>
            <a:r>
              <a:rPr lang="pt-BR" dirty="0"/>
              <a:t>Camada de achatamento</a:t>
            </a:r>
          </a:p>
        </p:txBody>
      </p:sp>
      <p:sp>
        <p:nvSpPr>
          <p:cNvPr id="3" name="Espaço Reservado para Conteúdo 2">
            <a:extLst>
              <a:ext uri="{FF2B5EF4-FFF2-40B4-BE49-F238E27FC236}">
                <a16:creationId xmlns:a16="http://schemas.microsoft.com/office/drawing/2014/main" id="{9765D304-CA29-929A-C24C-498527426799}"/>
              </a:ext>
            </a:extLst>
          </p:cNvPr>
          <p:cNvSpPr>
            <a:spLocks noGrp="1"/>
          </p:cNvSpPr>
          <p:nvPr>
            <p:ph idx="1"/>
          </p:nvPr>
        </p:nvSpPr>
        <p:spPr>
          <a:xfrm>
            <a:off x="5928851" y="1690688"/>
            <a:ext cx="6154993" cy="5167311"/>
          </a:xfrm>
        </p:spPr>
        <p:txBody>
          <a:bodyPr>
            <a:normAutofit/>
          </a:bodyPr>
          <a:lstStyle/>
          <a:p>
            <a:pPr algn="l"/>
            <a:r>
              <a:rPr lang="pt-BR" dirty="0"/>
              <a:t>Como a camada </a:t>
            </a:r>
            <a:r>
              <a:rPr lang="pt-BR" i="1" dirty="0"/>
              <a:t>Flatten</a:t>
            </a:r>
            <a:r>
              <a:rPr lang="pt-BR" dirty="0"/>
              <a:t> é a primeira camada, devemos definir nela as dimensões de entrada.</a:t>
            </a:r>
          </a:p>
          <a:p>
            <a:pPr algn="l"/>
            <a:r>
              <a:rPr lang="pt-BR" dirty="0"/>
              <a:t>Definimos que a camada deve esperar por </a:t>
            </a:r>
            <a:r>
              <a:rPr lang="pt-BR" i="1" dirty="0"/>
              <a:t>arrays</a:t>
            </a:r>
            <a:r>
              <a:rPr lang="pt-BR" dirty="0"/>
              <a:t> de entrada com dimensões 28x28.</a:t>
            </a:r>
          </a:p>
          <a:p>
            <a:pPr algn="l"/>
            <a:r>
              <a:rPr lang="pt-BR" dirty="0"/>
              <a:t>Se ela receber </a:t>
            </a:r>
            <a:r>
              <a:rPr lang="pt-BR" i="1" dirty="0"/>
              <a:t>arrays</a:t>
            </a:r>
            <a:r>
              <a:rPr lang="pt-BR" dirty="0"/>
              <a:t> com dimensões diferentes, um erro será lançado.</a:t>
            </a:r>
            <a:endParaRPr lang="pt-BR" b="1" dirty="0"/>
          </a:p>
          <a:p>
            <a:pPr algn="l"/>
            <a:r>
              <a:rPr lang="pt-BR" b="1" dirty="0"/>
              <a:t>OBS</a:t>
            </a:r>
            <a:r>
              <a:rPr lang="pt-BR" dirty="0"/>
              <a:t>.: Lembrem-se que não definimos o número de exemplos de entrada pois ele varia com o tamanho do </a:t>
            </a:r>
            <a:r>
              <a:rPr lang="pt-BR" i="1" dirty="0"/>
              <a:t>mini-batch</a:t>
            </a:r>
            <a:r>
              <a:rPr lang="pt-BR" dirty="0"/>
              <a:t>.</a:t>
            </a:r>
          </a:p>
        </p:txBody>
      </p:sp>
      <p:sp>
        <p:nvSpPr>
          <p:cNvPr id="5" name="CaixaDeTexto 4">
            <a:extLst>
              <a:ext uri="{FF2B5EF4-FFF2-40B4-BE49-F238E27FC236}">
                <a16:creationId xmlns:a16="http://schemas.microsoft.com/office/drawing/2014/main" id="{DDCCC496-2E01-F0AB-DDF9-5DE8552CA9A4}"/>
              </a:ext>
            </a:extLst>
          </p:cNvPr>
          <p:cNvSpPr txBox="1"/>
          <p:nvPr/>
        </p:nvSpPr>
        <p:spPr>
          <a:xfrm>
            <a:off x="405579" y="1860949"/>
            <a:ext cx="5356124" cy="3416320"/>
          </a:xfrm>
          <a:prstGeom prst="rect">
            <a:avLst/>
          </a:prstGeom>
          <a:noFill/>
        </p:spPr>
        <p:txBody>
          <a:bodyPr wrap="square">
            <a:spAutoFit/>
          </a:bodyPr>
          <a:lstStyle/>
          <a:p>
            <a:r>
              <a:rPr lang="pt-BR" sz="1800" b="1" dirty="0" err="1">
                <a:solidFill>
                  <a:srgbClr val="0000FF"/>
                </a:solidFill>
                <a:highlight>
                  <a:srgbClr val="FFFFFF"/>
                </a:highlight>
              </a:rPr>
              <a:t>import</a:t>
            </a:r>
            <a:r>
              <a:rPr lang="pt-BR" sz="1800" b="0" dirty="0">
                <a:solidFill>
                  <a:srgbClr val="000000"/>
                </a:solidFill>
                <a:highlight>
                  <a:srgbClr val="FFFFFF"/>
                </a:highlight>
              </a:rPr>
              <a:t> </a:t>
            </a:r>
            <a:r>
              <a:rPr lang="pt-BR" sz="1800" b="0" dirty="0" err="1">
                <a:solidFill>
                  <a:srgbClr val="000000"/>
                </a:solidFill>
                <a:highlight>
                  <a:srgbClr val="FFFFFF"/>
                </a:highlight>
              </a:rPr>
              <a:t>tensorflow</a:t>
            </a:r>
            <a:r>
              <a:rPr lang="pt-BR" sz="1800" b="0" dirty="0">
                <a:solidFill>
                  <a:srgbClr val="000000"/>
                </a:solidFill>
                <a:highlight>
                  <a:srgbClr val="FFFFFF"/>
                </a:highlight>
              </a:rPr>
              <a:t> </a:t>
            </a:r>
            <a:r>
              <a:rPr lang="pt-BR" sz="1800" b="1" dirty="0">
                <a:solidFill>
                  <a:srgbClr val="0000FF"/>
                </a:solidFill>
                <a:highlight>
                  <a:srgbClr val="FFFFFF"/>
                </a:highlight>
              </a:rPr>
              <a:t>as</a:t>
            </a:r>
            <a:r>
              <a:rPr lang="pt-BR" sz="1800" b="0" dirty="0">
                <a:solidFill>
                  <a:srgbClr val="000000"/>
                </a:solidFill>
                <a:highlight>
                  <a:srgbClr val="FFFFFF"/>
                </a:highlight>
              </a:rPr>
              <a:t> tf</a:t>
            </a:r>
          </a:p>
          <a:p>
            <a:endParaRPr lang="pt-BR" sz="1800" b="0" dirty="0">
              <a:solidFill>
                <a:srgbClr val="000000"/>
              </a:solidFill>
              <a:highlight>
                <a:srgbClr val="FFFFFF"/>
              </a:highlight>
            </a:endParaRPr>
          </a:p>
          <a:p>
            <a:r>
              <a:rPr lang="pt-BR" sz="1800" b="0" dirty="0">
                <a:solidFill>
                  <a:srgbClr val="000000"/>
                </a:solidFill>
                <a:highlight>
                  <a:srgbClr val="FFFFFF"/>
                </a:highlight>
              </a:rPr>
              <a:t>data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datasets</a:t>
            </a:r>
            <a:r>
              <a:rPr lang="pt-BR" sz="1800" b="1" dirty="0" err="1">
                <a:solidFill>
                  <a:srgbClr val="000080"/>
                </a:solidFill>
                <a:highlight>
                  <a:srgbClr val="FFFFFF"/>
                </a:highlight>
              </a:rPr>
              <a:t>.</a:t>
            </a:r>
            <a:r>
              <a:rPr lang="pt-BR" sz="1800" b="0" dirty="0" err="1">
                <a:solidFill>
                  <a:srgbClr val="000000"/>
                </a:solidFill>
                <a:highlight>
                  <a:srgbClr val="FFFFFF"/>
                </a:highlight>
              </a:rPr>
              <a:t>mnist</a:t>
            </a:r>
            <a:endParaRPr lang="pt-BR" sz="1800" b="0" dirty="0">
              <a:solidFill>
                <a:srgbClr val="000000"/>
              </a:solidFill>
              <a:highlight>
                <a:srgbClr val="FFFFFF"/>
              </a:highlight>
            </a:endParaRPr>
          </a:p>
          <a:p>
            <a:r>
              <a:rPr lang="pt-BR" sz="1800" b="1" dirty="0">
                <a:solidFill>
                  <a:srgbClr val="000080"/>
                </a:solidFill>
                <a:highlight>
                  <a:srgbClr val="FFFFFF"/>
                </a:highlight>
              </a:rPr>
              <a:t>(</a:t>
            </a:r>
            <a:r>
              <a:rPr lang="pt-BR" sz="1800" b="0" dirty="0" err="1">
                <a:solidFill>
                  <a:srgbClr val="000000"/>
                </a:solidFill>
                <a:highlight>
                  <a:srgbClr val="FFFFFF"/>
                </a:highlight>
              </a:rPr>
              <a:t>X_train</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y_train</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dirty="0" err="1">
                <a:solidFill>
                  <a:srgbClr val="000000"/>
                </a:solidFill>
                <a:highlight>
                  <a:srgbClr val="FFFFFF"/>
                </a:highlight>
              </a:rPr>
              <a:t>X_test</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dirty="0" err="1">
                <a:solidFill>
                  <a:srgbClr val="000000"/>
                </a:solidFill>
                <a:highlight>
                  <a:srgbClr val="FFFFFF"/>
                </a:highlight>
              </a:rPr>
              <a:t>y_test</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data</a:t>
            </a:r>
            <a:r>
              <a:rPr lang="pt-BR" sz="1800" b="1" dirty="0" err="1">
                <a:solidFill>
                  <a:srgbClr val="000080"/>
                </a:solidFill>
                <a:highlight>
                  <a:srgbClr val="FFFFFF"/>
                </a:highlight>
              </a:rPr>
              <a:t>.</a:t>
            </a:r>
            <a:r>
              <a:rPr lang="pt-BR" sz="1800" b="0" dirty="0" err="1">
                <a:solidFill>
                  <a:srgbClr val="000000"/>
                </a:solidFill>
                <a:highlight>
                  <a:srgbClr val="FFFFFF"/>
                </a:highlight>
              </a:rPr>
              <a:t>load_data</a:t>
            </a:r>
            <a:r>
              <a:rPr lang="pt-BR" sz="1800" b="1" dirty="0">
                <a:solidFill>
                  <a:srgbClr val="000080"/>
                </a:solidFill>
                <a:highlight>
                  <a:srgbClr val="FFFFFF"/>
                </a:highlight>
              </a:rPr>
              <a:t>()</a:t>
            </a:r>
            <a:endParaRPr lang="pt-BR" sz="1800" b="0" dirty="0">
              <a:solidFill>
                <a:srgbClr val="000000"/>
              </a:solidFill>
              <a:highlight>
                <a:srgbClr val="FFFFFF"/>
              </a:highlight>
            </a:endParaRPr>
          </a:p>
          <a:p>
            <a:endParaRPr lang="pt-BR" sz="1800" b="0" dirty="0">
              <a:solidFill>
                <a:srgbClr val="000000"/>
              </a:solidFill>
              <a:highlight>
                <a:srgbClr val="FFFFFF"/>
              </a:highlight>
            </a:endParaRPr>
          </a:p>
          <a:p>
            <a:r>
              <a:rPr lang="pt-BR" sz="1800" b="0" dirty="0" err="1">
                <a:solidFill>
                  <a:srgbClr val="000000"/>
                </a:solidFill>
                <a:highlight>
                  <a:srgbClr val="FFFFFF"/>
                </a:highlight>
              </a:rPr>
              <a:t>X_train</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X_train</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a:solidFill>
                  <a:srgbClr val="FF0000"/>
                </a:solidFill>
                <a:highlight>
                  <a:srgbClr val="FFFFFF"/>
                </a:highlight>
              </a:rPr>
              <a:t>255.0</a:t>
            </a:r>
            <a:endParaRPr lang="pt-BR" sz="1800" b="0" dirty="0">
              <a:solidFill>
                <a:srgbClr val="000000"/>
              </a:solidFill>
              <a:highlight>
                <a:srgbClr val="FFFFFF"/>
              </a:highlight>
            </a:endParaRPr>
          </a:p>
          <a:p>
            <a:r>
              <a:rPr lang="fr-FR" dirty="0" err="1">
                <a:solidFill>
                  <a:srgbClr val="000000"/>
                </a:solidFill>
                <a:highlight>
                  <a:srgbClr val="FFFFFF"/>
                </a:highlight>
              </a:rPr>
              <a:t>X_test</a:t>
            </a:r>
            <a:r>
              <a:rPr lang="fr-FR" sz="1800" b="0" dirty="0">
                <a:solidFill>
                  <a:srgbClr val="000000"/>
                </a:solidFill>
                <a:highlight>
                  <a:srgbClr val="FFFFFF"/>
                </a:highlight>
              </a:rPr>
              <a:t> </a:t>
            </a:r>
            <a:r>
              <a:rPr lang="fr-FR" sz="1800" b="1" dirty="0">
                <a:solidFill>
                  <a:srgbClr val="000080"/>
                </a:solidFill>
                <a:highlight>
                  <a:srgbClr val="FFFFFF"/>
                </a:highlight>
              </a:rPr>
              <a:t>=</a:t>
            </a:r>
            <a:r>
              <a:rPr lang="fr-FR" sz="1800" b="0" dirty="0">
                <a:solidFill>
                  <a:srgbClr val="000000"/>
                </a:solidFill>
                <a:highlight>
                  <a:srgbClr val="FFFFFF"/>
                </a:highlight>
              </a:rPr>
              <a:t> </a:t>
            </a:r>
            <a:r>
              <a:rPr lang="fr-FR" dirty="0" err="1">
                <a:solidFill>
                  <a:srgbClr val="000000"/>
                </a:solidFill>
                <a:highlight>
                  <a:srgbClr val="FFFFFF"/>
                </a:highlight>
              </a:rPr>
              <a:t>X_test</a:t>
            </a:r>
            <a:r>
              <a:rPr lang="fr-FR" sz="1800" b="0" dirty="0">
                <a:solidFill>
                  <a:srgbClr val="000000"/>
                </a:solidFill>
                <a:highlight>
                  <a:srgbClr val="FFFFFF"/>
                </a:highlight>
              </a:rPr>
              <a:t> </a:t>
            </a:r>
            <a:r>
              <a:rPr lang="fr-FR" sz="1800" b="1" dirty="0">
                <a:solidFill>
                  <a:srgbClr val="000080"/>
                </a:solidFill>
                <a:highlight>
                  <a:srgbClr val="FFFFFF"/>
                </a:highlight>
              </a:rPr>
              <a:t>/</a:t>
            </a:r>
            <a:r>
              <a:rPr lang="fr-FR" sz="1800" b="0" dirty="0">
                <a:solidFill>
                  <a:srgbClr val="000000"/>
                </a:solidFill>
                <a:highlight>
                  <a:srgbClr val="FFFFFF"/>
                </a:highlight>
              </a:rPr>
              <a:t> </a:t>
            </a:r>
            <a:r>
              <a:rPr lang="fr-FR" sz="1800" b="0" dirty="0">
                <a:solidFill>
                  <a:srgbClr val="FF0000"/>
                </a:solidFill>
                <a:highlight>
                  <a:srgbClr val="FFFFFF"/>
                </a:highlight>
              </a:rPr>
              <a:t>255.0</a:t>
            </a:r>
            <a:endParaRPr lang="fr-FR" sz="1800" b="0" dirty="0">
              <a:solidFill>
                <a:srgbClr val="000000"/>
              </a:solidFill>
              <a:highlight>
                <a:srgbClr val="FFFFFF"/>
              </a:highlight>
            </a:endParaRPr>
          </a:p>
          <a:p>
            <a:endParaRPr lang="pt-BR" sz="1800" b="0" dirty="0">
              <a:solidFill>
                <a:srgbClr val="000000"/>
              </a:solidFill>
              <a:highlight>
                <a:srgbClr val="FFFFFF"/>
              </a:highlight>
            </a:endParaRPr>
          </a:p>
          <a:p>
            <a:r>
              <a:rPr lang="pt-BR" sz="1800" b="0" dirty="0">
                <a:solidFill>
                  <a:srgbClr val="000000"/>
                </a:solidFill>
                <a:highlight>
                  <a:srgbClr val="FFFFFF"/>
                </a:highlight>
              </a:rPr>
              <a:t>model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models</a:t>
            </a:r>
            <a:r>
              <a:rPr lang="pt-BR" sz="1800" b="1" dirty="0" err="1">
                <a:solidFill>
                  <a:srgbClr val="000080"/>
                </a:solidFill>
                <a:highlight>
                  <a:srgbClr val="FFFFFF"/>
                </a:highlight>
              </a:rPr>
              <a:t>.</a:t>
            </a:r>
            <a:r>
              <a:rPr lang="pt-BR" sz="1800" b="0" dirty="0" err="1">
                <a:solidFill>
                  <a:srgbClr val="000000"/>
                </a:solidFill>
                <a:highlight>
                  <a:srgbClr val="FFFFFF"/>
                </a:highlight>
              </a:rPr>
              <a:t>Sequential</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layers</a:t>
            </a:r>
            <a:r>
              <a:rPr lang="pt-BR" sz="1800" b="1" dirty="0" err="1">
                <a:solidFill>
                  <a:srgbClr val="000080"/>
                </a:solidFill>
                <a:highlight>
                  <a:srgbClr val="FFFFFF"/>
                </a:highlight>
              </a:rPr>
              <a:t>.</a:t>
            </a:r>
            <a:r>
              <a:rPr lang="pt-BR" sz="1800" b="0" dirty="0" err="1">
                <a:solidFill>
                  <a:srgbClr val="000000"/>
                </a:solidFill>
                <a:highlight>
                  <a:srgbClr val="FFFFFF"/>
                </a:highlight>
              </a:rPr>
              <a:t>Flatten</a:t>
            </a:r>
            <a:r>
              <a:rPr lang="pt-BR" sz="1800" b="1" dirty="0">
                <a:solidFill>
                  <a:srgbClr val="000080"/>
                </a:solidFill>
                <a:highlight>
                  <a:srgbClr val="FFFFFF"/>
                </a:highlight>
              </a:rPr>
              <a:t>(</a:t>
            </a:r>
            <a:r>
              <a:rPr lang="pt-BR" sz="1800" b="0" dirty="0" err="1">
                <a:solidFill>
                  <a:srgbClr val="000000"/>
                </a:solidFill>
                <a:highlight>
                  <a:srgbClr val="FFFFFF"/>
                </a:highlight>
              </a:rPr>
              <a:t>input_shape</a:t>
            </a:r>
            <a:r>
              <a:rPr lang="pt-BR" sz="1800" b="1" dirty="0">
                <a:solidFill>
                  <a:srgbClr val="000080"/>
                </a:solidFill>
                <a:highlight>
                  <a:srgbClr val="FFFFFF"/>
                </a:highlight>
              </a:rPr>
              <a:t>=(</a:t>
            </a:r>
            <a:r>
              <a:rPr lang="pt-BR" sz="1800" b="0" dirty="0">
                <a:solidFill>
                  <a:srgbClr val="FF0000"/>
                </a:solidFill>
                <a:highlight>
                  <a:srgbClr val="FFFFFF"/>
                </a:highlight>
              </a:rPr>
              <a:t>28</a:t>
            </a:r>
            <a:r>
              <a:rPr lang="pt-BR" sz="1800" b="1" dirty="0">
                <a:solidFill>
                  <a:srgbClr val="000080"/>
                </a:solidFill>
                <a:highlight>
                  <a:srgbClr val="FFFFFF"/>
                </a:highlight>
              </a:rPr>
              <a:t>,</a:t>
            </a:r>
            <a:r>
              <a:rPr lang="pt-BR" sz="1800" b="0" dirty="0">
                <a:solidFill>
                  <a:srgbClr val="FF0000"/>
                </a:solidFill>
                <a:highlight>
                  <a:srgbClr val="FFFFFF"/>
                </a:highlight>
              </a:rPr>
              <a:t>28</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layers</a:t>
            </a:r>
            <a:r>
              <a:rPr lang="pt-BR" sz="1800" b="1" dirty="0" err="1">
                <a:solidFill>
                  <a:srgbClr val="000080"/>
                </a:solidFill>
                <a:highlight>
                  <a:srgbClr val="FFFFFF"/>
                </a:highlight>
              </a:rPr>
              <a:t>.</a:t>
            </a:r>
            <a:r>
              <a:rPr lang="pt-BR" sz="1800" b="0" dirty="0" err="1">
                <a:solidFill>
                  <a:srgbClr val="000000"/>
                </a:solidFill>
                <a:highlight>
                  <a:srgbClr val="FFFFFF"/>
                </a:highlight>
              </a:rPr>
              <a:t>Dense</a:t>
            </a:r>
            <a:r>
              <a:rPr lang="pt-BR" sz="1800" b="1" dirty="0">
                <a:solidFill>
                  <a:srgbClr val="000080"/>
                </a:solidFill>
                <a:highlight>
                  <a:srgbClr val="FFFFFF"/>
                </a:highlight>
              </a:rPr>
              <a:t>(</a:t>
            </a:r>
            <a:r>
              <a:rPr lang="pt-BR" sz="1800" b="0" dirty="0">
                <a:solidFill>
                  <a:srgbClr val="FF0000"/>
                </a:solidFill>
                <a:highlight>
                  <a:srgbClr val="FFFFFF"/>
                </a:highlight>
              </a:rPr>
              <a:t>20</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activation</a:t>
            </a:r>
            <a:r>
              <a:rPr lang="pt-BR" sz="1800" b="1" dirty="0">
                <a:solidFill>
                  <a:srgbClr val="000080"/>
                </a:solidFill>
                <a:highlight>
                  <a:srgbClr val="FFFFFF"/>
                </a:highlight>
              </a:rPr>
              <a:t>=</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nn</a:t>
            </a:r>
            <a:r>
              <a:rPr lang="pt-BR" sz="1800" b="1" dirty="0" err="1">
                <a:solidFill>
                  <a:srgbClr val="000080"/>
                </a:solidFill>
                <a:highlight>
                  <a:srgbClr val="FFFFFF"/>
                </a:highlight>
              </a:rPr>
              <a:t>.</a:t>
            </a:r>
            <a:r>
              <a:rPr lang="pt-BR" sz="1800" b="0" dirty="0" err="1">
                <a:solidFill>
                  <a:srgbClr val="000000"/>
                </a:solidFill>
                <a:highlight>
                  <a:srgbClr val="FFFFFF"/>
                </a:highlight>
              </a:rPr>
              <a:t>relu</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layers</a:t>
            </a:r>
            <a:r>
              <a:rPr lang="pt-BR" sz="1800" b="1" dirty="0" err="1">
                <a:solidFill>
                  <a:srgbClr val="000080"/>
                </a:solidFill>
                <a:highlight>
                  <a:srgbClr val="FFFFFF"/>
                </a:highlight>
              </a:rPr>
              <a:t>.</a:t>
            </a:r>
            <a:r>
              <a:rPr lang="pt-BR" sz="1800" b="0" dirty="0" err="1">
                <a:solidFill>
                  <a:srgbClr val="000000"/>
                </a:solidFill>
                <a:highlight>
                  <a:srgbClr val="FFFFFF"/>
                </a:highlight>
              </a:rPr>
              <a:t>Dense</a:t>
            </a:r>
            <a:r>
              <a:rPr lang="pt-BR" sz="1800" b="1" dirty="0">
                <a:solidFill>
                  <a:srgbClr val="000080"/>
                </a:solidFill>
                <a:highlight>
                  <a:srgbClr val="FFFFFF"/>
                </a:highlight>
              </a:rPr>
              <a:t>(</a:t>
            </a:r>
            <a:r>
              <a:rPr lang="pt-BR" sz="1800" b="0" dirty="0">
                <a:solidFill>
                  <a:srgbClr val="FF0000"/>
                </a:solidFill>
                <a:highlight>
                  <a:srgbClr val="FFFFFF"/>
                </a:highlight>
              </a:rPr>
              <a:t>10</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activation</a:t>
            </a:r>
            <a:r>
              <a:rPr lang="pt-BR" sz="1800" b="1" dirty="0">
                <a:solidFill>
                  <a:srgbClr val="000080"/>
                </a:solidFill>
                <a:highlight>
                  <a:srgbClr val="FFFFFF"/>
                </a:highlight>
              </a:rPr>
              <a:t>=</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nn</a:t>
            </a:r>
            <a:r>
              <a:rPr lang="pt-BR" sz="1800" b="1" dirty="0" err="1">
                <a:solidFill>
                  <a:srgbClr val="000080"/>
                </a:solidFill>
                <a:highlight>
                  <a:srgbClr val="FFFFFF"/>
                </a:highlight>
              </a:rPr>
              <a:t>.</a:t>
            </a:r>
            <a:r>
              <a:rPr lang="pt-BR" sz="1800" b="0" dirty="0" err="1">
                <a:solidFill>
                  <a:srgbClr val="000000"/>
                </a:solidFill>
                <a:highlight>
                  <a:srgbClr val="FFFFFF"/>
                </a:highlight>
              </a:rPr>
              <a:t>softmax</a:t>
            </a:r>
            <a:r>
              <a:rPr lang="pt-BR" sz="1800" b="1" dirty="0">
                <a:solidFill>
                  <a:srgbClr val="000080"/>
                </a:solidFill>
                <a:highlight>
                  <a:srgbClr val="FFFFFF"/>
                </a:highlight>
              </a:rPr>
              <a:t>)])</a:t>
            </a:r>
            <a:endParaRPr lang="pt-BR" dirty="0"/>
          </a:p>
        </p:txBody>
      </p:sp>
      <p:sp>
        <p:nvSpPr>
          <p:cNvPr id="6" name="Retângulo 5">
            <a:extLst>
              <a:ext uri="{FF2B5EF4-FFF2-40B4-BE49-F238E27FC236}">
                <a16:creationId xmlns:a16="http://schemas.microsoft.com/office/drawing/2014/main" id="{D52111A1-9BA5-D60B-C3FC-BC2B1FEA1EA1}"/>
              </a:ext>
            </a:extLst>
          </p:cNvPr>
          <p:cNvSpPr/>
          <p:nvPr/>
        </p:nvSpPr>
        <p:spPr>
          <a:xfrm>
            <a:off x="685801" y="4381499"/>
            <a:ext cx="4305300" cy="304801"/>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19255742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BA99753-E363-68E3-E865-0BE95701ED72}"/>
              </a:ext>
            </a:extLst>
          </p:cNvPr>
          <p:cNvSpPr>
            <a:spLocks noGrp="1"/>
          </p:cNvSpPr>
          <p:nvPr>
            <p:ph type="title"/>
          </p:nvPr>
        </p:nvSpPr>
        <p:spPr/>
        <p:txBody>
          <a:bodyPr/>
          <a:lstStyle/>
          <a:p>
            <a:r>
              <a:rPr lang="pt-BR" dirty="0"/>
              <a:t>Camada oculta</a:t>
            </a:r>
          </a:p>
        </p:txBody>
      </p:sp>
      <p:sp>
        <p:nvSpPr>
          <p:cNvPr id="3" name="Espaço Reservado para Conteúdo 2">
            <a:extLst>
              <a:ext uri="{FF2B5EF4-FFF2-40B4-BE49-F238E27FC236}">
                <a16:creationId xmlns:a16="http://schemas.microsoft.com/office/drawing/2014/main" id="{9765D304-CA29-929A-C24C-498527426799}"/>
              </a:ext>
            </a:extLst>
          </p:cNvPr>
          <p:cNvSpPr>
            <a:spLocks noGrp="1"/>
          </p:cNvSpPr>
          <p:nvPr>
            <p:ph idx="1"/>
          </p:nvPr>
        </p:nvSpPr>
        <p:spPr>
          <a:xfrm>
            <a:off x="6204155" y="1690688"/>
            <a:ext cx="5879689" cy="5167311"/>
          </a:xfrm>
        </p:spPr>
        <p:txBody>
          <a:bodyPr>
            <a:normAutofit/>
          </a:bodyPr>
          <a:lstStyle/>
          <a:p>
            <a:pPr algn="l"/>
            <a:r>
              <a:rPr lang="pt-BR" dirty="0"/>
              <a:t>Na sequência, definimos a primeira e única </a:t>
            </a:r>
            <a:r>
              <a:rPr lang="pt-BR" b="1" i="1" dirty="0">
                <a:solidFill>
                  <a:srgbClr val="00B050"/>
                </a:solidFill>
              </a:rPr>
              <a:t>camada oculta densa </a:t>
            </a:r>
            <a:r>
              <a:rPr lang="pt-BR" dirty="0"/>
              <a:t>desta rede.</a:t>
            </a:r>
          </a:p>
          <a:p>
            <a:pPr algn="l"/>
            <a:r>
              <a:rPr lang="pt-BR" dirty="0"/>
              <a:t>Como discutido anteriormente, ela possui 20 neurônios.</a:t>
            </a:r>
          </a:p>
          <a:p>
            <a:pPr lvl="1">
              <a:buFont typeface="Wingdings" panose="05000000000000000000" pitchFamily="2" charset="2"/>
              <a:buChar char="§"/>
            </a:pPr>
            <a:r>
              <a:rPr lang="pt-BR" dirty="0"/>
              <a:t>Esse número foi escolhido de forma arbitrária*.</a:t>
            </a:r>
          </a:p>
        </p:txBody>
      </p:sp>
      <p:sp>
        <p:nvSpPr>
          <p:cNvPr id="5" name="CaixaDeTexto 4">
            <a:extLst>
              <a:ext uri="{FF2B5EF4-FFF2-40B4-BE49-F238E27FC236}">
                <a16:creationId xmlns:a16="http://schemas.microsoft.com/office/drawing/2014/main" id="{DDCCC496-2E01-F0AB-DDF9-5DE8552CA9A4}"/>
              </a:ext>
            </a:extLst>
          </p:cNvPr>
          <p:cNvSpPr txBox="1"/>
          <p:nvPr/>
        </p:nvSpPr>
        <p:spPr>
          <a:xfrm>
            <a:off x="405579" y="1860949"/>
            <a:ext cx="5356124" cy="3416320"/>
          </a:xfrm>
          <a:prstGeom prst="rect">
            <a:avLst/>
          </a:prstGeom>
          <a:noFill/>
        </p:spPr>
        <p:txBody>
          <a:bodyPr wrap="square">
            <a:spAutoFit/>
          </a:bodyPr>
          <a:lstStyle/>
          <a:p>
            <a:r>
              <a:rPr lang="pt-BR" sz="1800" b="1" dirty="0" err="1">
                <a:solidFill>
                  <a:srgbClr val="0000FF"/>
                </a:solidFill>
                <a:highlight>
                  <a:srgbClr val="FFFFFF"/>
                </a:highlight>
              </a:rPr>
              <a:t>import</a:t>
            </a:r>
            <a:r>
              <a:rPr lang="pt-BR" sz="1800" b="0" dirty="0">
                <a:solidFill>
                  <a:srgbClr val="000000"/>
                </a:solidFill>
                <a:highlight>
                  <a:srgbClr val="FFFFFF"/>
                </a:highlight>
              </a:rPr>
              <a:t> </a:t>
            </a:r>
            <a:r>
              <a:rPr lang="pt-BR" sz="1800" b="0" dirty="0" err="1">
                <a:solidFill>
                  <a:srgbClr val="000000"/>
                </a:solidFill>
                <a:highlight>
                  <a:srgbClr val="FFFFFF"/>
                </a:highlight>
              </a:rPr>
              <a:t>tensorflow</a:t>
            </a:r>
            <a:r>
              <a:rPr lang="pt-BR" sz="1800" b="0" dirty="0">
                <a:solidFill>
                  <a:srgbClr val="000000"/>
                </a:solidFill>
                <a:highlight>
                  <a:srgbClr val="FFFFFF"/>
                </a:highlight>
              </a:rPr>
              <a:t> </a:t>
            </a:r>
            <a:r>
              <a:rPr lang="pt-BR" sz="1800" b="1" dirty="0">
                <a:solidFill>
                  <a:srgbClr val="0000FF"/>
                </a:solidFill>
                <a:highlight>
                  <a:srgbClr val="FFFFFF"/>
                </a:highlight>
              </a:rPr>
              <a:t>as</a:t>
            </a:r>
            <a:r>
              <a:rPr lang="pt-BR" sz="1800" b="0" dirty="0">
                <a:solidFill>
                  <a:srgbClr val="000000"/>
                </a:solidFill>
                <a:highlight>
                  <a:srgbClr val="FFFFFF"/>
                </a:highlight>
              </a:rPr>
              <a:t> tf</a:t>
            </a:r>
          </a:p>
          <a:p>
            <a:endParaRPr lang="pt-BR" sz="1800" b="0" dirty="0">
              <a:solidFill>
                <a:srgbClr val="000000"/>
              </a:solidFill>
              <a:highlight>
                <a:srgbClr val="FFFFFF"/>
              </a:highlight>
            </a:endParaRPr>
          </a:p>
          <a:p>
            <a:r>
              <a:rPr lang="pt-BR" sz="1800" b="0" dirty="0">
                <a:solidFill>
                  <a:srgbClr val="000000"/>
                </a:solidFill>
                <a:highlight>
                  <a:srgbClr val="FFFFFF"/>
                </a:highlight>
              </a:rPr>
              <a:t>data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datasets</a:t>
            </a:r>
            <a:r>
              <a:rPr lang="pt-BR" sz="1800" b="1" dirty="0" err="1">
                <a:solidFill>
                  <a:srgbClr val="000080"/>
                </a:solidFill>
                <a:highlight>
                  <a:srgbClr val="FFFFFF"/>
                </a:highlight>
              </a:rPr>
              <a:t>.</a:t>
            </a:r>
            <a:r>
              <a:rPr lang="pt-BR" sz="1800" b="0" dirty="0" err="1">
                <a:solidFill>
                  <a:srgbClr val="000000"/>
                </a:solidFill>
                <a:highlight>
                  <a:srgbClr val="FFFFFF"/>
                </a:highlight>
              </a:rPr>
              <a:t>mnist</a:t>
            </a:r>
            <a:endParaRPr lang="pt-BR" sz="1800" b="0" dirty="0">
              <a:solidFill>
                <a:srgbClr val="000000"/>
              </a:solidFill>
              <a:highlight>
                <a:srgbClr val="FFFFFF"/>
              </a:highlight>
            </a:endParaRPr>
          </a:p>
          <a:p>
            <a:r>
              <a:rPr lang="pt-BR" sz="1800" b="1" dirty="0">
                <a:solidFill>
                  <a:srgbClr val="000080"/>
                </a:solidFill>
                <a:highlight>
                  <a:srgbClr val="FFFFFF"/>
                </a:highlight>
              </a:rPr>
              <a:t>(</a:t>
            </a:r>
            <a:r>
              <a:rPr lang="pt-BR" sz="1800" b="0" dirty="0" err="1">
                <a:solidFill>
                  <a:srgbClr val="000000"/>
                </a:solidFill>
                <a:highlight>
                  <a:srgbClr val="FFFFFF"/>
                </a:highlight>
              </a:rPr>
              <a:t>X_train</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y_train</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dirty="0" err="1">
                <a:solidFill>
                  <a:srgbClr val="000000"/>
                </a:solidFill>
                <a:highlight>
                  <a:srgbClr val="FFFFFF"/>
                </a:highlight>
              </a:rPr>
              <a:t>X_test</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dirty="0" err="1">
                <a:solidFill>
                  <a:srgbClr val="000000"/>
                </a:solidFill>
                <a:highlight>
                  <a:srgbClr val="FFFFFF"/>
                </a:highlight>
              </a:rPr>
              <a:t>y_test</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data</a:t>
            </a:r>
            <a:r>
              <a:rPr lang="pt-BR" sz="1800" b="1" dirty="0" err="1">
                <a:solidFill>
                  <a:srgbClr val="000080"/>
                </a:solidFill>
                <a:highlight>
                  <a:srgbClr val="FFFFFF"/>
                </a:highlight>
              </a:rPr>
              <a:t>.</a:t>
            </a:r>
            <a:r>
              <a:rPr lang="pt-BR" sz="1800" b="0" dirty="0" err="1">
                <a:solidFill>
                  <a:srgbClr val="000000"/>
                </a:solidFill>
                <a:highlight>
                  <a:srgbClr val="FFFFFF"/>
                </a:highlight>
              </a:rPr>
              <a:t>load_data</a:t>
            </a:r>
            <a:r>
              <a:rPr lang="pt-BR" sz="1800" b="1" dirty="0">
                <a:solidFill>
                  <a:srgbClr val="000080"/>
                </a:solidFill>
                <a:highlight>
                  <a:srgbClr val="FFFFFF"/>
                </a:highlight>
              </a:rPr>
              <a:t>()</a:t>
            </a:r>
            <a:endParaRPr lang="pt-BR" sz="1800" b="0" dirty="0">
              <a:solidFill>
                <a:srgbClr val="000000"/>
              </a:solidFill>
              <a:highlight>
                <a:srgbClr val="FFFFFF"/>
              </a:highlight>
            </a:endParaRPr>
          </a:p>
          <a:p>
            <a:endParaRPr lang="pt-BR" sz="1800" b="0" dirty="0">
              <a:solidFill>
                <a:srgbClr val="000000"/>
              </a:solidFill>
              <a:highlight>
                <a:srgbClr val="FFFFFF"/>
              </a:highlight>
            </a:endParaRPr>
          </a:p>
          <a:p>
            <a:r>
              <a:rPr lang="pt-BR" sz="1800" b="0" dirty="0" err="1">
                <a:solidFill>
                  <a:srgbClr val="000000"/>
                </a:solidFill>
                <a:highlight>
                  <a:srgbClr val="FFFFFF"/>
                </a:highlight>
              </a:rPr>
              <a:t>X_train</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X_train</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a:solidFill>
                  <a:srgbClr val="FF0000"/>
                </a:solidFill>
                <a:highlight>
                  <a:srgbClr val="FFFFFF"/>
                </a:highlight>
              </a:rPr>
              <a:t>255.0</a:t>
            </a:r>
            <a:endParaRPr lang="pt-BR" sz="1800" b="0" dirty="0">
              <a:solidFill>
                <a:srgbClr val="000000"/>
              </a:solidFill>
              <a:highlight>
                <a:srgbClr val="FFFFFF"/>
              </a:highlight>
            </a:endParaRPr>
          </a:p>
          <a:p>
            <a:r>
              <a:rPr lang="fr-FR" dirty="0" err="1">
                <a:solidFill>
                  <a:srgbClr val="000000"/>
                </a:solidFill>
                <a:highlight>
                  <a:srgbClr val="FFFFFF"/>
                </a:highlight>
              </a:rPr>
              <a:t>X_test</a:t>
            </a:r>
            <a:r>
              <a:rPr lang="fr-FR" sz="1800" b="0" dirty="0">
                <a:solidFill>
                  <a:srgbClr val="000000"/>
                </a:solidFill>
                <a:highlight>
                  <a:srgbClr val="FFFFFF"/>
                </a:highlight>
              </a:rPr>
              <a:t> </a:t>
            </a:r>
            <a:r>
              <a:rPr lang="fr-FR" sz="1800" b="1" dirty="0">
                <a:solidFill>
                  <a:srgbClr val="000080"/>
                </a:solidFill>
                <a:highlight>
                  <a:srgbClr val="FFFFFF"/>
                </a:highlight>
              </a:rPr>
              <a:t>=</a:t>
            </a:r>
            <a:r>
              <a:rPr lang="fr-FR" sz="1800" b="0" dirty="0">
                <a:solidFill>
                  <a:srgbClr val="000000"/>
                </a:solidFill>
                <a:highlight>
                  <a:srgbClr val="FFFFFF"/>
                </a:highlight>
              </a:rPr>
              <a:t> </a:t>
            </a:r>
            <a:r>
              <a:rPr lang="fr-FR" dirty="0" err="1">
                <a:solidFill>
                  <a:srgbClr val="000000"/>
                </a:solidFill>
                <a:highlight>
                  <a:srgbClr val="FFFFFF"/>
                </a:highlight>
              </a:rPr>
              <a:t>X_test</a:t>
            </a:r>
            <a:r>
              <a:rPr lang="fr-FR" sz="1800" b="0" dirty="0">
                <a:solidFill>
                  <a:srgbClr val="000000"/>
                </a:solidFill>
                <a:highlight>
                  <a:srgbClr val="FFFFFF"/>
                </a:highlight>
              </a:rPr>
              <a:t> </a:t>
            </a:r>
            <a:r>
              <a:rPr lang="fr-FR" sz="1800" b="1" dirty="0">
                <a:solidFill>
                  <a:srgbClr val="000080"/>
                </a:solidFill>
                <a:highlight>
                  <a:srgbClr val="FFFFFF"/>
                </a:highlight>
              </a:rPr>
              <a:t>/</a:t>
            </a:r>
            <a:r>
              <a:rPr lang="fr-FR" sz="1800" b="0" dirty="0">
                <a:solidFill>
                  <a:srgbClr val="000000"/>
                </a:solidFill>
                <a:highlight>
                  <a:srgbClr val="FFFFFF"/>
                </a:highlight>
              </a:rPr>
              <a:t> </a:t>
            </a:r>
            <a:r>
              <a:rPr lang="fr-FR" sz="1800" b="0" dirty="0">
                <a:solidFill>
                  <a:srgbClr val="FF0000"/>
                </a:solidFill>
                <a:highlight>
                  <a:srgbClr val="FFFFFF"/>
                </a:highlight>
              </a:rPr>
              <a:t>255.0</a:t>
            </a:r>
            <a:endParaRPr lang="fr-FR" sz="1800" b="0" dirty="0">
              <a:solidFill>
                <a:srgbClr val="000000"/>
              </a:solidFill>
              <a:highlight>
                <a:srgbClr val="FFFFFF"/>
              </a:highlight>
            </a:endParaRPr>
          </a:p>
          <a:p>
            <a:endParaRPr lang="pt-BR" sz="1800" b="0" dirty="0">
              <a:solidFill>
                <a:srgbClr val="000000"/>
              </a:solidFill>
              <a:highlight>
                <a:srgbClr val="FFFFFF"/>
              </a:highlight>
            </a:endParaRPr>
          </a:p>
          <a:p>
            <a:r>
              <a:rPr lang="pt-BR" sz="1800" b="0" dirty="0">
                <a:solidFill>
                  <a:srgbClr val="000000"/>
                </a:solidFill>
                <a:highlight>
                  <a:srgbClr val="FFFFFF"/>
                </a:highlight>
              </a:rPr>
              <a:t>model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models</a:t>
            </a:r>
            <a:r>
              <a:rPr lang="pt-BR" sz="1800" b="1" dirty="0" err="1">
                <a:solidFill>
                  <a:srgbClr val="000080"/>
                </a:solidFill>
                <a:highlight>
                  <a:srgbClr val="FFFFFF"/>
                </a:highlight>
              </a:rPr>
              <a:t>.</a:t>
            </a:r>
            <a:r>
              <a:rPr lang="pt-BR" sz="1800" b="0" dirty="0" err="1">
                <a:solidFill>
                  <a:srgbClr val="000000"/>
                </a:solidFill>
                <a:highlight>
                  <a:srgbClr val="FFFFFF"/>
                </a:highlight>
              </a:rPr>
              <a:t>Sequential</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layers</a:t>
            </a:r>
            <a:r>
              <a:rPr lang="pt-BR" sz="1800" b="1" dirty="0" err="1">
                <a:solidFill>
                  <a:srgbClr val="000080"/>
                </a:solidFill>
                <a:highlight>
                  <a:srgbClr val="FFFFFF"/>
                </a:highlight>
              </a:rPr>
              <a:t>.</a:t>
            </a:r>
            <a:r>
              <a:rPr lang="pt-BR" sz="1800" b="0" dirty="0" err="1">
                <a:solidFill>
                  <a:srgbClr val="000000"/>
                </a:solidFill>
                <a:highlight>
                  <a:srgbClr val="FFFFFF"/>
                </a:highlight>
              </a:rPr>
              <a:t>Flatten</a:t>
            </a:r>
            <a:r>
              <a:rPr lang="pt-BR" sz="1800" b="1" dirty="0">
                <a:solidFill>
                  <a:srgbClr val="000080"/>
                </a:solidFill>
                <a:highlight>
                  <a:srgbClr val="FFFFFF"/>
                </a:highlight>
              </a:rPr>
              <a:t>(</a:t>
            </a:r>
            <a:r>
              <a:rPr lang="pt-BR" sz="1800" b="0" dirty="0" err="1">
                <a:solidFill>
                  <a:srgbClr val="000000"/>
                </a:solidFill>
                <a:highlight>
                  <a:srgbClr val="FFFFFF"/>
                </a:highlight>
              </a:rPr>
              <a:t>input_shape</a:t>
            </a:r>
            <a:r>
              <a:rPr lang="pt-BR" sz="1800" b="1" dirty="0">
                <a:solidFill>
                  <a:srgbClr val="000080"/>
                </a:solidFill>
                <a:highlight>
                  <a:srgbClr val="FFFFFF"/>
                </a:highlight>
              </a:rPr>
              <a:t>=(</a:t>
            </a:r>
            <a:r>
              <a:rPr lang="pt-BR" sz="1800" b="0" dirty="0">
                <a:solidFill>
                  <a:srgbClr val="FF0000"/>
                </a:solidFill>
                <a:highlight>
                  <a:srgbClr val="FFFFFF"/>
                </a:highlight>
              </a:rPr>
              <a:t>28</a:t>
            </a:r>
            <a:r>
              <a:rPr lang="pt-BR" sz="1800" b="1" dirty="0">
                <a:solidFill>
                  <a:srgbClr val="000080"/>
                </a:solidFill>
                <a:highlight>
                  <a:srgbClr val="FFFFFF"/>
                </a:highlight>
              </a:rPr>
              <a:t>,</a:t>
            </a:r>
            <a:r>
              <a:rPr lang="pt-BR" sz="1800" b="0" dirty="0">
                <a:solidFill>
                  <a:srgbClr val="FF0000"/>
                </a:solidFill>
                <a:highlight>
                  <a:srgbClr val="FFFFFF"/>
                </a:highlight>
              </a:rPr>
              <a:t>28</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layers</a:t>
            </a:r>
            <a:r>
              <a:rPr lang="pt-BR" sz="1800" b="1" dirty="0" err="1">
                <a:solidFill>
                  <a:srgbClr val="000080"/>
                </a:solidFill>
                <a:highlight>
                  <a:srgbClr val="FFFFFF"/>
                </a:highlight>
              </a:rPr>
              <a:t>.</a:t>
            </a:r>
            <a:r>
              <a:rPr lang="pt-BR" sz="1800" b="0" dirty="0" err="1">
                <a:solidFill>
                  <a:srgbClr val="000000"/>
                </a:solidFill>
                <a:highlight>
                  <a:srgbClr val="FFFFFF"/>
                </a:highlight>
              </a:rPr>
              <a:t>Dense</a:t>
            </a:r>
            <a:r>
              <a:rPr lang="pt-BR" sz="1800" b="1" dirty="0">
                <a:solidFill>
                  <a:srgbClr val="000080"/>
                </a:solidFill>
                <a:highlight>
                  <a:srgbClr val="FFFFFF"/>
                </a:highlight>
              </a:rPr>
              <a:t>(</a:t>
            </a:r>
            <a:r>
              <a:rPr lang="pt-BR" sz="1800" b="0" dirty="0">
                <a:solidFill>
                  <a:srgbClr val="FF0000"/>
                </a:solidFill>
                <a:highlight>
                  <a:srgbClr val="FFFFFF"/>
                </a:highlight>
              </a:rPr>
              <a:t>20</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activation</a:t>
            </a:r>
            <a:r>
              <a:rPr lang="pt-BR" sz="1800" b="1" dirty="0">
                <a:solidFill>
                  <a:srgbClr val="000080"/>
                </a:solidFill>
                <a:highlight>
                  <a:srgbClr val="FFFFFF"/>
                </a:highlight>
              </a:rPr>
              <a:t>=</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nn</a:t>
            </a:r>
            <a:r>
              <a:rPr lang="pt-BR" sz="1800" b="1" dirty="0" err="1">
                <a:solidFill>
                  <a:srgbClr val="000080"/>
                </a:solidFill>
                <a:highlight>
                  <a:srgbClr val="FFFFFF"/>
                </a:highlight>
              </a:rPr>
              <a:t>.</a:t>
            </a:r>
            <a:r>
              <a:rPr lang="pt-BR" sz="1800" b="0" dirty="0" err="1">
                <a:solidFill>
                  <a:srgbClr val="000000"/>
                </a:solidFill>
                <a:highlight>
                  <a:srgbClr val="FFFFFF"/>
                </a:highlight>
              </a:rPr>
              <a:t>relu</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layers</a:t>
            </a:r>
            <a:r>
              <a:rPr lang="pt-BR" sz="1800" b="1" dirty="0" err="1">
                <a:solidFill>
                  <a:srgbClr val="000080"/>
                </a:solidFill>
                <a:highlight>
                  <a:srgbClr val="FFFFFF"/>
                </a:highlight>
              </a:rPr>
              <a:t>.</a:t>
            </a:r>
            <a:r>
              <a:rPr lang="pt-BR" sz="1800" b="0" dirty="0" err="1">
                <a:solidFill>
                  <a:srgbClr val="000000"/>
                </a:solidFill>
                <a:highlight>
                  <a:srgbClr val="FFFFFF"/>
                </a:highlight>
              </a:rPr>
              <a:t>Dense</a:t>
            </a:r>
            <a:r>
              <a:rPr lang="pt-BR" sz="1800" b="1" dirty="0">
                <a:solidFill>
                  <a:srgbClr val="000080"/>
                </a:solidFill>
                <a:highlight>
                  <a:srgbClr val="FFFFFF"/>
                </a:highlight>
              </a:rPr>
              <a:t>(</a:t>
            </a:r>
            <a:r>
              <a:rPr lang="pt-BR" sz="1800" b="0" dirty="0">
                <a:solidFill>
                  <a:srgbClr val="FF0000"/>
                </a:solidFill>
                <a:highlight>
                  <a:srgbClr val="FFFFFF"/>
                </a:highlight>
              </a:rPr>
              <a:t>10</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activation</a:t>
            </a:r>
            <a:r>
              <a:rPr lang="pt-BR" sz="1800" b="1" dirty="0">
                <a:solidFill>
                  <a:srgbClr val="000080"/>
                </a:solidFill>
                <a:highlight>
                  <a:srgbClr val="FFFFFF"/>
                </a:highlight>
              </a:rPr>
              <a:t>=</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nn</a:t>
            </a:r>
            <a:r>
              <a:rPr lang="pt-BR" sz="1800" b="1" dirty="0" err="1">
                <a:solidFill>
                  <a:srgbClr val="000080"/>
                </a:solidFill>
                <a:highlight>
                  <a:srgbClr val="FFFFFF"/>
                </a:highlight>
              </a:rPr>
              <a:t>.</a:t>
            </a:r>
            <a:r>
              <a:rPr lang="pt-BR" sz="1800" b="0" dirty="0" err="1">
                <a:solidFill>
                  <a:srgbClr val="000000"/>
                </a:solidFill>
                <a:highlight>
                  <a:srgbClr val="FFFFFF"/>
                </a:highlight>
              </a:rPr>
              <a:t>softmax</a:t>
            </a:r>
            <a:r>
              <a:rPr lang="pt-BR" sz="1800" b="1" dirty="0">
                <a:solidFill>
                  <a:srgbClr val="000080"/>
                </a:solidFill>
                <a:highlight>
                  <a:srgbClr val="FFFFFF"/>
                </a:highlight>
              </a:rPr>
              <a:t>)])</a:t>
            </a:r>
            <a:endParaRPr lang="pt-BR" dirty="0"/>
          </a:p>
        </p:txBody>
      </p:sp>
      <p:sp>
        <p:nvSpPr>
          <p:cNvPr id="6" name="Retângulo 5">
            <a:extLst>
              <a:ext uri="{FF2B5EF4-FFF2-40B4-BE49-F238E27FC236}">
                <a16:creationId xmlns:a16="http://schemas.microsoft.com/office/drawing/2014/main" id="{D52111A1-9BA5-D60B-C3FC-BC2B1FEA1EA1}"/>
              </a:ext>
            </a:extLst>
          </p:cNvPr>
          <p:cNvSpPr/>
          <p:nvPr/>
        </p:nvSpPr>
        <p:spPr>
          <a:xfrm>
            <a:off x="698500" y="4635499"/>
            <a:ext cx="4559300" cy="304801"/>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CaixaDeTexto 6">
            <a:extLst>
              <a:ext uri="{FF2B5EF4-FFF2-40B4-BE49-F238E27FC236}">
                <a16:creationId xmlns:a16="http://schemas.microsoft.com/office/drawing/2014/main" id="{5BD7FC70-443D-0B91-DB42-DB52832628F9}"/>
              </a:ext>
            </a:extLst>
          </p:cNvPr>
          <p:cNvSpPr txBox="1"/>
          <p:nvPr/>
        </p:nvSpPr>
        <p:spPr>
          <a:xfrm>
            <a:off x="108156" y="6492875"/>
            <a:ext cx="4075984" cy="307777"/>
          </a:xfrm>
          <a:prstGeom prst="rect">
            <a:avLst/>
          </a:prstGeom>
          <a:noFill/>
        </p:spPr>
        <p:txBody>
          <a:bodyPr wrap="square">
            <a:spAutoFit/>
          </a:bodyPr>
          <a:lstStyle/>
          <a:p>
            <a:pPr algn="l"/>
            <a:r>
              <a:rPr lang="pt-BR" sz="1400" dirty="0"/>
              <a:t>*Mais tarde vocês explorarão outras arquiteturas.</a:t>
            </a:r>
          </a:p>
        </p:txBody>
      </p:sp>
    </p:spTree>
    <p:extLst>
      <p:ext uri="{BB962C8B-B14F-4D97-AF65-F5344CB8AC3E}">
        <p14:creationId xmlns:p14="http://schemas.microsoft.com/office/powerpoint/2010/main" val="20159501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BA99753-E363-68E3-E865-0BE95701ED72}"/>
              </a:ext>
            </a:extLst>
          </p:cNvPr>
          <p:cNvSpPr>
            <a:spLocks noGrp="1"/>
          </p:cNvSpPr>
          <p:nvPr>
            <p:ph type="title"/>
          </p:nvPr>
        </p:nvSpPr>
        <p:spPr/>
        <p:txBody>
          <a:bodyPr/>
          <a:lstStyle/>
          <a:p>
            <a:r>
              <a:rPr lang="pt-BR" dirty="0"/>
              <a:t>Camada oculta</a:t>
            </a:r>
          </a:p>
        </p:txBody>
      </p:sp>
      <p:sp>
        <p:nvSpPr>
          <p:cNvPr id="3" name="Espaço Reservado para Conteúdo 2">
            <a:extLst>
              <a:ext uri="{FF2B5EF4-FFF2-40B4-BE49-F238E27FC236}">
                <a16:creationId xmlns:a16="http://schemas.microsoft.com/office/drawing/2014/main" id="{9765D304-CA29-929A-C24C-498527426799}"/>
              </a:ext>
            </a:extLst>
          </p:cNvPr>
          <p:cNvSpPr>
            <a:spLocks noGrp="1"/>
          </p:cNvSpPr>
          <p:nvPr>
            <p:ph idx="1"/>
          </p:nvPr>
        </p:nvSpPr>
        <p:spPr>
          <a:xfrm>
            <a:off x="6253316" y="1690688"/>
            <a:ext cx="5830528" cy="5167311"/>
          </a:xfrm>
        </p:spPr>
        <p:txBody>
          <a:bodyPr>
            <a:normAutofit/>
          </a:bodyPr>
          <a:lstStyle/>
          <a:p>
            <a:pPr algn="l"/>
            <a:r>
              <a:rPr lang="pt-BR" dirty="0"/>
              <a:t>Com </a:t>
            </a:r>
            <a:r>
              <a:rPr lang="pt-BR" b="1" i="1" dirty="0">
                <a:solidFill>
                  <a:srgbClr val="7030A0"/>
                </a:solidFill>
              </a:rPr>
              <a:t>poucos nós</a:t>
            </a:r>
            <a:r>
              <a:rPr lang="pt-BR" dirty="0"/>
              <a:t>, a </a:t>
            </a:r>
            <a:r>
              <a:rPr lang="pt-BR" b="1" i="1" dirty="0">
                <a:solidFill>
                  <a:srgbClr val="7030A0"/>
                </a:solidFill>
              </a:rPr>
              <a:t>rede</a:t>
            </a:r>
            <a:r>
              <a:rPr lang="pt-BR" dirty="0"/>
              <a:t> </a:t>
            </a:r>
            <a:r>
              <a:rPr lang="pt-BR" b="1" i="1" dirty="0">
                <a:solidFill>
                  <a:srgbClr val="7030A0"/>
                </a:solidFill>
              </a:rPr>
              <a:t>pode não ter capacidade suficiente para aprender as características </a:t>
            </a:r>
            <a:r>
              <a:rPr lang="pt-BR" dirty="0"/>
              <a:t>contidas nas imagens.</a:t>
            </a:r>
          </a:p>
          <a:p>
            <a:pPr algn="l"/>
            <a:r>
              <a:rPr lang="pt-BR" dirty="0"/>
              <a:t>Por outro lado, </a:t>
            </a:r>
            <a:r>
              <a:rPr lang="pt-BR" b="1" i="1" dirty="0">
                <a:solidFill>
                  <a:srgbClr val="7030A0"/>
                </a:solidFill>
              </a:rPr>
              <a:t>com muitos nós </a:t>
            </a:r>
            <a:r>
              <a:rPr lang="pt-BR" dirty="0"/>
              <a:t>a </a:t>
            </a:r>
            <a:r>
              <a:rPr lang="pt-BR" b="1" i="1" dirty="0">
                <a:solidFill>
                  <a:srgbClr val="7030A0"/>
                </a:solidFill>
              </a:rPr>
              <a:t>rede pode se especializar demais </a:t>
            </a:r>
            <a:r>
              <a:rPr lang="pt-BR" dirty="0"/>
              <a:t>ou ficar </a:t>
            </a:r>
            <a:r>
              <a:rPr lang="pt-BR" b="1" i="1" dirty="0">
                <a:solidFill>
                  <a:srgbClr val="7030A0"/>
                </a:solidFill>
              </a:rPr>
              <a:t>muito lenta </a:t>
            </a:r>
            <a:r>
              <a:rPr lang="pt-BR" dirty="0"/>
              <a:t>para aprender.</a:t>
            </a:r>
          </a:p>
          <a:p>
            <a:pPr algn="l"/>
            <a:r>
              <a:rPr lang="pt-BR" dirty="0"/>
              <a:t>A camada usa função de ativação </a:t>
            </a:r>
            <a:r>
              <a:rPr lang="pt-BR" dirty="0" err="1"/>
              <a:t>ReLU</a:t>
            </a:r>
            <a:r>
              <a:rPr lang="pt-BR" dirty="0"/>
              <a:t>, que iremos detalhar em seguida.</a:t>
            </a:r>
          </a:p>
        </p:txBody>
      </p:sp>
      <p:sp>
        <p:nvSpPr>
          <p:cNvPr id="5" name="CaixaDeTexto 4">
            <a:extLst>
              <a:ext uri="{FF2B5EF4-FFF2-40B4-BE49-F238E27FC236}">
                <a16:creationId xmlns:a16="http://schemas.microsoft.com/office/drawing/2014/main" id="{DDCCC496-2E01-F0AB-DDF9-5DE8552CA9A4}"/>
              </a:ext>
            </a:extLst>
          </p:cNvPr>
          <p:cNvSpPr txBox="1"/>
          <p:nvPr/>
        </p:nvSpPr>
        <p:spPr>
          <a:xfrm>
            <a:off x="405579" y="1860949"/>
            <a:ext cx="5356124" cy="3416320"/>
          </a:xfrm>
          <a:prstGeom prst="rect">
            <a:avLst/>
          </a:prstGeom>
          <a:noFill/>
        </p:spPr>
        <p:txBody>
          <a:bodyPr wrap="square">
            <a:spAutoFit/>
          </a:bodyPr>
          <a:lstStyle/>
          <a:p>
            <a:r>
              <a:rPr lang="pt-BR" sz="1800" b="1" dirty="0" err="1">
                <a:solidFill>
                  <a:srgbClr val="0000FF"/>
                </a:solidFill>
                <a:highlight>
                  <a:srgbClr val="FFFFFF"/>
                </a:highlight>
              </a:rPr>
              <a:t>import</a:t>
            </a:r>
            <a:r>
              <a:rPr lang="pt-BR" sz="1800" b="0" dirty="0">
                <a:solidFill>
                  <a:srgbClr val="000000"/>
                </a:solidFill>
                <a:highlight>
                  <a:srgbClr val="FFFFFF"/>
                </a:highlight>
              </a:rPr>
              <a:t> </a:t>
            </a:r>
            <a:r>
              <a:rPr lang="pt-BR" sz="1800" b="0" dirty="0" err="1">
                <a:solidFill>
                  <a:srgbClr val="000000"/>
                </a:solidFill>
                <a:highlight>
                  <a:srgbClr val="FFFFFF"/>
                </a:highlight>
              </a:rPr>
              <a:t>tensorflow</a:t>
            </a:r>
            <a:r>
              <a:rPr lang="pt-BR" sz="1800" b="0" dirty="0">
                <a:solidFill>
                  <a:srgbClr val="000000"/>
                </a:solidFill>
                <a:highlight>
                  <a:srgbClr val="FFFFFF"/>
                </a:highlight>
              </a:rPr>
              <a:t> </a:t>
            </a:r>
            <a:r>
              <a:rPr lang="pt-BR" sz="1800" b="1" dirty="0">
                <a:solidFill>
                  <a:srgbClr val="0000FF"/>
                </a:solidFill>
                <a:highlight>
                  <a:srgbClr val="FFFFFF"/>
                </a:highlight>
              </a:rPr>
              <a:t>as</a:t>
            </a:r>
            <a:r>
              <a:rPr lang="pt-BR" sz="1800" b="0" dirty="0">
                <a:solidFill>
                  <a:srgbClr val="000000"/>
                </a:solidFill>
                <a:highlight>
                  <a:srgbClr val="FFFFFF"/>
                </a:highlight>
              </a:rPr>
              <a:t> tf</a:t>
            </a:r>
          </a:p>
          <a:p>
            <a:endParaRPr lang="pt-BR" sz="1800" b="0" dirty="0">
              <a:solidFill>
                <a:srgbClr val="000000"/>
              </a:solidFill>
              <a:highlight>
                <a:srgbClr val="FFFFFF"/>
              </a:highlight>
            </a:endParaRPr>
          </a:p>
          <a:p>
            <a:r>
              <a:rPr lang="pt-BR" sz="1800" b="0" dirty="0">
                <a:solidFill>
                  <a:srgbClr val="000000"/>
                </a:solidFill>
                <a:highlight>
                  <a:srgbClr val="FFFFFF"/>
                </a:highlight>
              </a:rPr>
              <a:t>data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datasets</a:t>
            </a:r>
            <a:r>
              <a:rPr lang="pt-BR" sz="1800" b="1" dirty="0" err="1">
                <a:solidFill>
                  <a:srgbClr val="000080"/>
                </a:solidFill>
                <a:highlight>
                  <a:srgbClr val="FFFFFF"/>
                </a:highlight>
              </a:rPr>
              <a:t>.</a:t>
            </a:r>
            <a:r>
              <a:rPr lang="pt-BR" sz="1800" b="0" dirty="0" err="1">
                <a:solidFill>
                  <a:srgbClr val="000000"/>
                </a:solidFill>
                <a:highlight>
                  <a:srgbClr val="FFFFFF"/>
                </a:highlight>
              </a:rPr>
              <a:t>mnist</a:t>
            </a:r>
            <a:endParaRPr lang="pt-BR" sz="1800" b="0" dirty="0">
              <a:solidFill>
                <a:srgbClr val="000000"/>
              </a:solidFill>
              <a:highlight>
                <a:srgbClr val="FFFFFF"/>
              </a:highlight>
            </a:endParaRPr>
          </a:p>
          <a:p>
            <a:r>
              <a:rPr lang="pt-BR" sz="1800" b="1" dirty="0">
                <a:solidFill>
                  <a:srgbClr val="000080"/>
                </a:solidFill>
                <a:highlight>
                  <a:srgbClr val="FFFFFF"/>
                </a:highlight>
              </a:rPr>
              <a:t>(</a:t>
            </a:r>
            <a:r>
              <a:rPr lang="pt-BR" sz="1800" b="0" dirty="0" err="1">
                <a:solidFill>
                  <a:srgbClr val="000000"/>
                </a:solidFill>
                <a:highlight>
                  <a:srgbClr val="FFFFFF"/>
                </a:highlight>
              </a:rPr>
              <a:t>X_train</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y_train</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dirty="0" err="1">
                <a:solidFill>
                  <a:srgbClr val="000000"/>
                </a:solidFill>
                <a:highlight>
                  <a:srgbClr val="FFFFFF"/>
                </a:highlight>
              </a:rPr>
              <a:t>X_test</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dirty="0" err="1">
                <a:solidFill>
                  <a:srgbClr val="000000"/>
                </a:solidFill>
                <a:highlight>
                  <a:srgbClr val="FFFFFF"/>
                </a:highlight>
              </a:rPr>
              <a:t>y_test</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data</a:t>
            </a:r>
            <a:r>
              <a:rPr lang="pt-BR" sz="1800" b="1" dirty="0" err="1">
                <a:solidFill>
                  <a:srgbClr val="000080"/>
                </a:solidFill>
                <a:highlight>
                  <a:srgbClr val="FFFFFF"/>
                </a:highlight>
              </a:rPr>
              <a:t>.</a:t>
            </a:r>
            <a:r>
              <a:rPr lang="pt-BR" sz="1800" b="0" dirty="0" err="1">
                <a:solidFill>
                  <a:srgbClr val="000000"/>
                </a:solidFill>
                <a:highlight>
                  <a:srgbClr val="FFFFFF"/>
                </a:highlight>
              </a:rPr>
              <a:t>load_data</a:t>
            </a:r>
            <a:r>
              <a:rPr lang="pt-BR" sz="1800" b="1" dirty="0">
                <a:solidFill>
                  <a:srgbClr val="000080"/>
                </a:solidFill>
                <a:highlight>
                  <a:srgbClr val="FFFFFF"/>
                </a:highlight>
              </a:rPr>
              <a:t>()</a:t>
            </a:r>
            <a:endParaRPr lang="pt-BR" sz="1800" b="0" dirty="0">
              <a:solidFill>
                <a:srgbClr val="000000"/>
              </a:solidFill>
              <a:highlight>
                <a:srgbClr val="FFFFFF"/>
              </a:highlight>
            </a:endParaRPr>
          </a:p>
          <a:p>
            <a:endParaRPr lang="pt-BR" sz="1800" b="0" dirty="0">
              <a:solidFill>
                <a:srgbClr val="000000"/>
              </a:solidFill>
              <a:highlight>
                <a:srgbClr val="FFFFFF"/>
              </a:highlight>
            </a:endParaRPr>
          </a:p>
          <a:p>
            <a:r>
              <a:rPr lang="pt-BR" sz="1800" b="0" dirty="0" err="1">
                <a:solidFill>
                  <a:srgbClr val="000000"/>
                </a:solidFill>
                <a:highlight>
                  <a:srgbClr val="FFFFFF"/>
                </a:highlight>
              </a:rPr>
              <a:t>X_train</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X_train</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a:solidFill>
                  <a:srgbClr val="FF0000"/>
                </a:solidFill>
                <a:highlight>
                  <a:srgbClr val="FFFFFF"/>
                </a:highlight>
              </a:rPr>
              <a:t>255.0</a:t>
            </a:r>
            <a:endParaRPr lang="pt-BR" sz="1800" b="0" dirty="0">
              <a:solidFill>
                <a:srgbClr val="000000"/>
              </a:solidFill>
              <a:highlight>
                <a:srgbClr val="FFFFFF"/>
              </a:highlight>
            </a:endParaRPr>
          </a:p>
          <a:p>
            <a:r>
              <a:rPr lang="fr-FR" dirty="0" err="1">
                <a:solidFill>
                  <a:srgbClr val="000000"/>
                </a:solidFill>
                <a:highlight>
                  <a:srgbClr val="FFFFFF"/>
                </a:highlight>
              </a:rPr>
              <a:t>X_test</a:t>
            </a:r>
            <a:r>
              <a:rPr lang="fr-FR" sz="1800" b="0" dirty="0">
                <a:solidFill>
                  <a:srgbClr val="000000"/>
                </a:solidFill>
                <a:highlight>
                  <a:srgbClr val="FFFFFF"/>
                </a:highlight>
              </a:rPr>
              <a:t> </a:t>
            </a:r>
            <a:r>
              <a:rPr lang="fr-FR" sz="1800" b="1" dirty="0">
                <a:solidFill>
                  <a:srgbClr val="000080"/>
                </a:solidFill>
                <a:highlight>
                  <a:srgbClr val="FFFFFF"/>
                </a:highlight>
              </a:rPr>
              <a:t>=</a:t>
            </a:r>
            <a:r>
              <a:rPr lang="fr-FR" sz="1800" b="0" dirty="0">
                <a:solidFill>
                  <a:srgbClr val="000000"/>
                </a:solidFill>
                <a:highlight>
                  <a:srgbClr val="FFFFFF"/>
                </a:highlight>
              </a:rPr>
              <a:t> </a:t>
            </a:r>
            <a:r>
              <a:rPr lang="fr-FR" dirty="0" err="1">
                <a:solidFill>
                  <a:srgbClr val="000000"/>
                </a:solidFill>
                <a:highlight>
                  <a:srgbClr val="FFFFFF"/>
                </a:highlight>
              </a:rPr>
              <a:t>X_test</a:t>
            </a:r>
            <a:r>
              <a:rPr lang="fr-FR" sz="1800" b="0" dirty="0">
                <a:solidFill>
                  <a:srgbClr val="000000"/>
                </a:solidFill>
                <a:highlight>
                  <a:srgbClr val="FFFFFF"/>
                </a:highlight>
              </a:rPr>
              <a:t> </a:t>
            </a:r>
            <a:r>
              <a:rPr lang="fr-FR" sz="1800" b="1" dirty="0">
                <a:solidFill>
                  <a:srgbClr val="000080"/>
                </a:solidFill>
                <a:highlight>
                  <a:srgbClr val="FFFFFF"/>
                </a:highlight>
              </a:rPr>
              <a:t>/</a:t>
            </a:r>
            <a:r>
              <a:rPr lang="fr-FR" sz="1800" b="0" dirty="0">
                <a:solidFill>
                  <a:srgbClr val="000000"/>
                </a:solidFill>
                <a:highlight>
                  <a:srgbClr val="FFFFFF"/>
                </a:highlight>
              </a:rPr>
              <a:t> </a:t>
            </a:r>
            <a:r>
              <a:rPr lang="fr-FR" sz="1800" b="0" dirty="0">
                <a:solidFill>
                  <a:srgbClr val="FF0000"/>
                </a:solidFill>
                <a:highlight>
                  <a:srgbClr val="FFFFFF"/>
                </a:highlight>
              </a:rPr>
              <a:t>255.0</a:t>
            </a:r>
            <a:endParaRPr lang="fr-FR" sz="1800" b="0" dirty="0">
              <a:solidFill>
                <a:srgbClr val="000000"/>
              </a:solidFill>
              <a:highlight>
                <a:srgbClr val="FFFFFF"/>
              </a:highlight>
            </a:endParaRPr>
          </a:p>
          <a:p>
            <a:endParaRPr lang="pt-BR" sz="1800" b="0" dirty="0">
              <a:solidFill>
                <a:srgbClr val="000000"/>
              </a:solidFill>
              <a:highlight>
                <a:srgbClr val="FFFFFF"/>
              </a:highlight>
            </a:endParaRPr>
          </a:p>
          <a:p>
            <a:r>
              <a:rPr lang="pt-BR" sz="1800" b="0" dirty="0">
                <a:solidFill>
                  <a:srgbClr val="000000"/>
                </a:solidFill>
                <a:highlight>
                  <a:srgbClr val="FFFFFF"/>
                </a:highlight>
              </a:rPr>
              <a:t>model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models</a:t>
            </a:r>
            <a:r>
              <a:rPr lang="pt-BR" sz="1800" b="1" dirty="0" err="1">
                <a:solidFill>
                  <a:srgbClr val="000080"/>
                </a:solidFill>
                <a:highlight>
                  <a:srgbClr val="FFFFFF"/>
                </a:highlight>
              </a:rPr>
              <a:t>.</a:t>
            </a:r>
            <a:r>
              <a:rPr lang="pt-BR" sz="1800" b="0" dirty="0" err="1">
                <a:solidFill>
                  <a:srgbClr val="000000"/>
                </a:solidFill>
                <a:highlight>
                  <a:srgbClr val="FFFFFF"/>
                </a:highlight>
              </a:rPr>
              <a:t>Sequential</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layers</a:t>
            </a:r>
            <a:r>
              <a:rPr lang="pt-BR" sz="1800" b="1" dirty="0" err="1">
                <a:solidFill>
                  <a:srgbClr val="000080"/>
                </a:solidFill>
                <a:highlight>
                  <a:srgbClr val="FFFFFF"/>
                </a:highlight>
              </a:rPr>
              <a:t>.</a:t>
            </a:r>
            <a:r>
              <a:rPr lang="pt-BR" sz="1800" b="0" dirty="0" err="1">
                <a:solidFill>
                  <a:srgbClr val="000000"/>
                </a:solidFill>
                <a:highlight>
                  <a:srgbClr val="FFFFFF"/>
                </a:highlight>
              </a:rPr>
              <a:t>Flatten</a:t>
            </a:r>
            <a:r>
              <a:rPr lang="pt-BR" sz="1800" b="1" dirty="0">
                <a:solidFill>
                  <a:srgbClr val="000080"/>
                </a:solidFill>
                <a:highlight>
                  <a:srgbClr val="FFFFFF"/>
                </a:highlight>
              </a:rPr>
              <a:t>(</a:t>
            </a:r>
            <a:r>
              <a:rPr lang="pt-BR" sz="1800" b="0" dirty="0" err="1">
                <a:solidFill>
                  <a:srgbClr val="000000"/>
                </a:solidFill>
                <a:highlight>
                  <a:srgbClr val="FFFFFF"/>
                </a:highlight>
              </a:rPr>
              <a:t>input_shape</a:t>
            </a:r>
            <a:r>
              <a:rPr lang="pt-BR" sz="1800" b="1" dirty="0">
                <a:solidFill>
                  <a:srgbClr val="000080"/>
                </a:solidFill>
                <a:highlight>
                  <a:srgbClr val="FFFFFF"/>
                </a:highlight>
              </a:rPr>
              <a:t>=(</a:t>
            </a:r>
            <a:r>
              <a:rPr lang="pt-BR" sz="1800" b="0" dirty="0">
                <a:solidFill>
                  <a:srgbClr val="FF0000"/>
                </a:solidFill>
                <a:highlight>
                  <a:srgbClr val="FFFFFF"/>
                </a:highlight>
              </a:rPr>
              <a:t>28</a:t>
            </a:r>
            <a:r>
              <a:rPr lang="pt-BR" sz="1800" b="1" dirty="0">
                <a:solidFill>
                  <a:srgbClr val="000080"/>
                </a:solidFill>
                <a:highlight>
                  <a:srgbClr val="FFFFFF"/>
                </a:highlight>
              </a:rPr>
              <a:t>,</a:t>
            </a:r>
            <a:r>
              <a:rPr lang="pt-BR" sz="1800" b="0" dirty="0">
                <a:solidFill>
                  <a:srgbClr val="FF0000"/>
                </a:solidFill>
                <a:highlight>
                  <a:srgbClr val="FFFFFF"/>
                </a:highlight>
              </a:rPr>
              <a:t>28</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layers</a:t>
            </a:r>
            <a:r>
              <a:rPr lang="pt-BR" sz="1800" b="1" dirty="0" err="1">
                <a:solidFill>
                  <a:srgbClr val="000080"/>
                </a:solidFill>
                <a:highlight>
                  <a:srgbClr val="FFFFFF"/>
                </a:highlight>
              </a:rPr>
              <a:t>.</a:t>
            </a:r>
            <a:r>
              <a:rPr lang="pt-BR" sz="1800" b="0" dirty="0" err="1">
                <a:solidFill>
                  <a:srgbClr val="000000"/>
                </a:solidFill>
                <a:highlight>
                  <a:srgbClr val="FFFFFF"/>
                </a:highlight>
              </a:rPr>
              <a:t>Dense</a:t>
            </a:r>
            <a:r>
              <a:rPr lang="pt-BR" sz="1800" b="1" dirty="0">
                <a:solidFill>
                  <a:srgbClr val="000080"/>
                </a:solidFill>
                <a:highlight>
                  <a:srgbClr val="FFFFFF"/>
                </a:highlight>
              </a:rPr>
              <a:t>(</a:t>
            </a:r>
            <a:r>
              <a:rPr lang="pt-BR" sz="1800" b="0" dirty="0">
                <a:solidFill>
                  <a:srgbClr val="FF0000"/>
                </a:solidFill>
                <a:highlight>
                  <a:srgbClr val="FFFFFF"/>
                </a:highlight>
              </a:rPr>
              <a:t>20</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activation</a:t>
            </a:r>
            <a:r>
              <a:rPr lang="pt-BR" sz="1800" b="1" dirty="0">
                <a:solidFill>
                  <a:srgbClr val="000080"/>
                </a:solidFill>
                <a:highlight>
                  <a:srgbClr val="FFFFFF"/>
                </a:highlight>
              </a:rPr>
              <a:t>=</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nn</a:t>
            </a:r>
            <a:r>
              <a:rPr lang="pt-BR" sz="1800" b="1" dirty="0" err="1">
                <a:solidFill>
                  <a:srgbClr val="000080"/>
                </a:solidFill>
                <a:highlight>
                  <a:srgbClr val="FFFFFF"/>
                </a:highlight>
              </a:rPr>
              <a:t>.</a:t>
            </a:r>
            <a:r>
              <a:rPr lang="pt-BR" sz="1800" b="0" dirty="0" err="1">
                <a:solidFill>
                  <a:srgbClr val="000000"/>
                </a:solidFill>
                <a:highlight>
                  <a:srgbClr val="FFFFFF"/>
                </a:highlight>
              </a:rPr>
              <a:t>relu</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layers</a:t>
            </a:r>
            <a:r>
              <a:rPr lang="pt-BR" sz="1800" b="1" dirty="0" err="1">
                <a:solidFill>
                  <a:srgbClr val="000080"/>
                </a:solidFill>
                <a:highlight>
                  <a:srgbClr val="FFFFFF"/>
                </a:highlight>
              </a:rPr>
              <a:t>.</a:t>
            </a:r>
            <a:r>
              <a:rPr lang="pt-BR" sz="1800" b="0" dirty="0" err="1">
                <a:solidFill>
                  <a:srgbClr val="000000"/>
                </a:solidFill>
                <a:highlight>
                  <a:srgbClr val="FFFFFF"/>
                </a:highlight>
              </a:rPr>
              <a:t>Dense</a:t>
            </a:r>
            <a:r>
              <a:rPr lang="pt-BR" sz="1800" b="1" dirty="0">
                <a:solidFill>
                  <a:srgbClr val="000080"/>
                </a:solidFill>
                <a:highlight>
                  <a:srgbClr val="FFFFFF"/>
                </a:highlight>
              </a:rPr>
              <a:t>(</a:t>
            </a:r>
            <a:r>
              <a:rPr lang="pt-BR" sz="1800" b="0" dirty="0">
                <a:solidFill>
                  <a:srgbClr val="FF0000"/>
                </a:solidFill>
                <a:highlight>
                  <a:srgbClr val="FFFFFF"/>
                </a:highlight>
              </a:rPr>
              <a:t>10</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activation</a:t>
            </a:r>
            <a:r>
              <a:rPr lang="pt-BR" sz="1800" b="1" dirty="0">
                <a:solidFill>
                  <a:srgbClr val="000080"/>
                </a:solidFill>
                <a:highlight>
                  <a:srgbClr val="FFFFFF"/>
                </a:highlight>
              </a:rPr>
              <a:t>=</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nn</a:t>
            </a:r>
            <a:r>
              <a:rPr lang="pt-BR" sz="1800" b="1" dirty="0" err="1">
                <a:solidFill>
                  <a:srgbClr val="000080"/>
                </a:solidFill>
                <a:highlight>
                  <a:srgbClr val="FFFFFF"/>
                </a:highlight>
              </a:rPr>
              <a:t>.</a:t>
            </a:r>
            <a:r>
              <a:rPr lang="pt-BR" sz="1800" b="0" dirty="0" err="1">
                <a:solidFill>
                  <a:srgbClr val="000000"/>
                </a:solidFill>
                <a:highlight>
                  <a:srgbClr val="FFFFFF"/>
                </a:highlight>
              </a:rPr>
              <a:t>softmax</a:t>
            </a:r>
            <a:r>
              <a:rPr lang="pt-BR" sz="1800" b="1" dirty="0">
                <a:solidFill>
                  <a:srgbClr val="000080"/>
                </a:solidFill>
                <a:highlight>
                  <a:srgbClr val="FFFFFF"/>
                </a:highlight>
              </a:rPr>
              <a:t>)])</a:t>
            </a:r>
            <a:endParaRPr lang="pt-BR" dirty="0"/>
          </a:p>
        </p:txBody>
      </p:sp>
      <p:sp>
        <p:nvSpPr>
          <p:cNvPr id="6" name="Retângulo 5">
            <a:extLst>
              <a:ext uri="{FF2B5EF4-FFF2-40B4-BE49-F238E27FC236}">
                <a16:creationId xmlns:a16="http://schemas.microsoft.com/office/drawing/2014/main" id="{D52111A1-9BA5-D60B-C3FC-BC2B1FEA1EA1}"/>
              </a:ext>
            </a:extLst>
          </p:cNvPr>
          <p:cNvSpPr/>
          <p:nvPr/>
        </p:nvSpPr>
        <p:spPr>
          <a:xfrm>
            <a:off x="698500" y="4635499"/>
            <a:ext cx="4559300" cy="304801"/>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390568914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BA99753-E363-68E3-E865-0BE95701ED72}"/>
              </a:ext>
            </a:extLst>
          </p:cNvPr>
          <p:cNvSpPr>
            <a:spLocks noGrp="1"/>
          </p:cNvSpPr>
          <p:nvPr>
            <p:ph type="title"/>
          </p:nvPr>
        </p:nvSpPr>
        <p:spPr/>
        <p:txBody>
          <a:bodyPr/>
          <a:lstStyle/>
          <a:p>
            <a:r>
              <a:rPr lang="pt-BR" dirty="0"/>
              <a:t>Camada de saída</a:t>
            </a:r>
          </a:p>
        </p:txBody>
      </p:sp>
      <p:sp>
        <p:nvSpPr>
          <p:cNvPr id="3" name="Espaço Reservado para Conteúdo 2">
            <a:extLst>
              <a:ext uri="{FF2B5EF4-FFF2-40B4-BE49-F238E27FC236}">
                <a16:creationId xmlns:a16="http://schemas.microsoft.com/office/drawing/2014/main" id="{9765D304-CA29-929A-C24C-498527426799}"/>
              </a:ext>
            </a:extLst>
          </p:cNvPr>
          <p:cNvSpPr>
            <a:spLocks noGrp="1"/>
          </p:cNvSpPr>
          <p:nvPr>
            <p:ph idx="1"/>
          </p:nvPr>
        </p:nvSpPr>
        <p:spPr>
          <a:xfrm>
            <a:off x="5956299" y="1690688"/>
            <a:ext cx="6127545" cy="5167311"/>
          </a:xfrm>
        </p:spPr>
        <p:txBody>
          <a:bodyPr>
            <a:normAutofit/>
          </a:bodyPr>
          <a:lstStyle/>
          <a:p>
            <a:pPr algn="l"/>
            <a:r>
              <a:rPr lang="pt-BR" dirty="0"/>
              <a:t>Como temos 10 possíveis classes, a camada de saída possui 10 neurônios, um para </a:t>
            </a:r>
            <a:r>
              <a:rPr lang="pt-BR" b="1" i="1" dirty="0">
                <a:solidFill>
                  <a:srgbClr val="00B050"/>
                </a:solidFill>
              </a:rPr>
              <a:t>calcular a probabilidade de cada uma das classes </a:t>
            </a:r>
            <a:r>
              <a:rPr lang="pt-BR" dirty="0"/>
              <a:t>do problema.</a:t>
            </a:r>
          </a:p>
          <a:p>
            <a:pPr algn="l"/>
            <a:r>
              <a:rPr lang="pt-BR" dirty="0"/>
              <a:t>Ela usa função de ativação </a:t>
            </a:r>
            <a:r>
              <a:rPr lang="pt-BR" b="1" i="1" dirty="0">
                <a:solidFill>
                  <a:srgbClr val="7030A0"/>
                </a:solidFill>
              </a:rPr>
              <a:t>Softmax</a:t>
            </a:r>
            <a:r>
              <a:rPr lang="pt-BR" dirty="0"/>
              <a:t>, a qual discutiremos em detalhes a seguir.</a:t>
            </a:r>
          </a:p>
        </p:txBody>
      </p:sp>
      <p:sp>
        <p:nvSpPr>
          <p:cNvPr id="5" name="CaixaDeTexto 4">
            <a:extLst>
              <a:ext uri="{FF2B5EF4-FFF2-40B4-BE49-F238E27FC236}">
                <a16:creationId xmlns:a16="http://schemas.microsoft.com/office/drawing/2014/main" id="{DDCCC496-2E01-F0AB-DDF9-5DE8552CA9A4}"/>
              </a:ext>
            </a:extLst>
          </p:cNvPr>
          <p:cNvSpPr txBox="1"/>
          <p:nvPr/>
        </p:nvSpPr>
        <p:spPr>
          <a:xfrm>
            <a:off x="405579" y="1860949"/>
            <a:ext cx="5356124" cy="3416320"/>
          </a:xfrm>
          <a:prstGeom prst="rect">
            <a:avLst/>
          </a:prstGeom>
          <a:noFill/>
        </p:spPr>
        <p:txBody>
          <a:bodyPr wrap="square">
            <a:spAutoFit/>
          </a:bodyPr>
          <a:lstStyle/>
          <a:p>
            <a:r>
              <a:rPr lang="pt-BR" sz="1800" b="1" dirty="0" err="1">
                <a:solidFill>
                  <a:srgbClr val="0000FF"/>
                </a:solidFill>
                <a:highlight>
                  <a:srgbClr val="FFFFFF"/>
                </a:highlight>
              </a:rPr>
              <a:t>import</a:t>
            </a:r>
            <a:r>
              <a:rPr lang="pt-BR" sz="1800" b="0" dirty="0">
                <a:solidFill>
                  <a:srgbClr val="000000"/>
                </a:solidFill>
                <a:highlight>
                  <a:srgbClr val="FFFFFF"/>
                </a:highlight>
              </a:rPr>
              <a:t> </a:t>
            </a:r>
            <a:r>
              <a:rPr lang="pt-BR" sz="1800" b="0" dirty="0" err="1">
                <a:solidFill>
                  <a:srgbClr val="000000"/>
                </a:solidFill>
                <a:highlight>
                  <a:srgbClr val="FFFFFF"/>
                </a:highlight>
              </a:rPr>
              <a:t>tensorflow</a:t>
            </a:r>
            <a:r>
              <a:rPr lang="pt-BR" sz="1800" b="0" dirty="0">
                <a:solidFill>
                  <a:srgbClr val="000000"/>
                </a:solidFill>
                <a:highlight>
                  <a:srgbClr val="FFFFFF"/>
                </a:highlight>
              </a:rPr>
              <a:t> </a:t>
            </a:r>
            <a:r>
              <a:rPr lang="pt-BR" sz="1800" b="1" dirty="0">
                <a:solidFill>
                  <a:srgbClr val="0000FF"/>
                </a:solidFill>
                <a:highlight>
                  <a:srgbClr val="FFFFFF"/>
                </a:highlight>
              </a:rPr>
              <a:t>as</a:t>
            </a:r>
            <a:r>
              <a:rPr lang="pt-BR" sz="1800" b="0" dirty="0">
                <a:solidFill>
                  <a:srgbClr val="000000"/>
                </a:solidFill>
                <a:highlight>
                  <a:srgbClr val="FFFFFF"/>
                </a:highlight>
              </a:rPr>
              <a:t> tf</a:t>
            </a:r>
          </a:p>
          <a:p>
            <a:endParaRPr lang="pt-BR" sz="1800" b="0" dirty="0">
              <a:solidFill>
                <a:srgbClr val="000000"/>
              </a:solidFill>
              <a:highlight>
                <a:srgbClr val="FFFFFF"/>
              </a:highlight>
            </a:endParaRPr>
          </a:p>
          <a:p>
            <a:r>
              <a:rPr lang="pt-BR" sz="1800" b="0" dirty="0">
                <a:solidFill>
                  <a:srgbClr val="000000"/>
                </a:solidFill>
                <a:highlight>
                  <a:srgbClr val="FFFFFF"/>
                </a:highlight>
              </a:rPr>
              <a:t>data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datasets</a:t>
            </a:r>
            <a:r>
              <a:rPr lang="pt-BR" sz="1800" b="1" dirty="0" err="1">
                <a:solidFill>
                  <a:srgbClr val="000080"/>
                </a:solidFill>
                <a:highlight>
                  <a:srgbClr val="FFFFFF"/>
                </a:highlight>
              </a:rPr>
              <a:t>.</a:t>
            </a:r>
            <a:r>
              <a:rPr lang="pt-BR" sz="1800" b="0" dirty="0" err="1">
                <a:solidFill>
                  <a:srgbClr val="000000"/>
                </a:solidFill>
                <a:highlight>
                  <a:srgbClr val="FFFFFF"/>
                </a:highlight>
              </a:rPr>
              <a:t>mnist</a:t>
            </a:r>
            <a:endParaRPr lang="pt-BR" sz="1800" b="0" dirty="0">
              <a:solidFill>
                <a:srgbClr val="000000"/>
              </a:solidFill>
              <a:highlight>
                <a:srgbClr val="FFFFFF"/>
              </a:highlight>
            </a:endParaRPr>
          </a:p>
          <a:p>
            <a:r>
              <a:rPr lang="pt-BR" sz="1800" b="1" dirty="0">
                <a:solidFill>
                  <a:srgbClr val="000080"/>
                </a:solidFill>
                <a:highlight>
                  <a:srgbClr val="FFFFFF"/>
                </a:highlight>
              </a:rPr>
              <a:t>(</a:t>
            </a:r>
            <a:r>
              <a:rPr lang="pt-BR" sz="1800" b="0" dirty="0" err="1">
                <a:solidFill>
                  <a:srgbClr val="000000"/>
                </a:solidFill>
                <a:highlight>
                  <a:srgbClr val="FFFFFF"/>
                </a:highlight>
              </a:rPr>
              <a:t>X_train</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y_train</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dirty="0" err="1">
                <a:solidFill>
                  <a:srgbClr val="000000"/>
                </a:solidFill>
                <a:highlight>
                  <a:srgbClr val="FFFFFF"/>
                </a:highlight>
              </a:rPr>
              <a:t>X_test</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dirty="0" err="1">
                <a:solidFill>
                  <a:srgbClr val="000000"/>
                </a:solidFill>
                <a:highlight>
                  <a:srgbClr val="FFFFFF"/>
                </a:highlight>
              </a:rPr>
              <a:t>y_test</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data</a:t>
            </a:r>
            <a:r>
              <a:rPr lang="pt-BR" sz="1800" b="1" dirty="0" err="1">
                <a:solidFill>
                  <a:srgbClr val="000080"/>
                </a:solidFill>
                <a:highlight>
                  <a:srgbClr val="FFFFFF"/>
                </a:highlight>
              </a:rPr>
              <a:t>.</a:t>
            </a:r>
            <a:r>
              <a:rPr lang="pt-BR" sz="1800" b="0" dirty="0" err="1">
                <a:solidFill>
                  <a:srgbClr val="000000"/>
                </a:solidFill>
                <a:highlight>
                  <a:srgbClr val="FFFFFF"/>
                </a:highlight>
              </a:rPr>
              <a:t>load_data</a:t>
            </a:r>
            <a:r>
              <a:rPr lang="pt-BR" sz="1800" b="1" dirty="0">
                <a:solidFill>
                  <a:srgbClr val="000080"/>
                </a:solidFill>
                <a:highlight>
                  <a:srgbClr val="FFFFFF"/>
                </a:highlight>
              </a:rPr>
              <a:t>()</a:t>
            </a:r>
            <a:endParaRPr lang="pt-BR" sz="1800" b="0" dirty="0">
              <a:solidFill>
                <a:srgbClr val="000000"/>
              </a:solidFill>
              <a:highlight>
                <a:srgbClr val="FFFFFF"/>
              </a:highlight>
            </a:endParaRPr>
          </a:p>
          <a:p>
            <a:endParaRPr lang="pt-BR" sz="1800" b="0" dirty="0">
              <a:solidFill>
                <a:srgbClr val="000000"/>
              </a:solidFill>
              <a:highlight>
                <a:srgbClr val="FFFFFF"/>
              </a:highlight>
            </a:endParaRPr>
          </a:p>
          <a:p>
            <a:r>
              <a:rPr lang="pt-BR" sz="1800" b="0" dirty="0" err="1">
                <a:solidFill>
                  <a:srgbClr val="000000"/>
                </a:solidFill>
                <a:highlight>
                  <a:srgbClr val="FFFFFF"/>
                </a:highlight>
              </a:rPr>
              <a:t>X_train</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X_train</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a:solidFill>
                  <a:srgbClr val="FF0000"/>
                </a:solidFill>
                <a:highlight>
                  <a:srgbClr val="FFFFFF"/>
                </a:highlight>
              </a:rPr>
              <a:t>255.0</a:t>
            </a:r>
            <a:endParaRPr lang="pt-BR" sz="1800" b="0" dirty="0">
              <a:solidFill>
                <a:srgbClr val="000000"/>
              </a:solidFill>
              <a:highlight>
                <a:srgbClr val="FFFFFF"/>
              </a:highlight>
            </a:endParaRPr>
          </a:p>
          <a:p>
            <a:r>
              <a:rPr lang="fr-FR" dirty="0" err="1">
                <a:solidFill>
                  <a:srgbClr val="000000"/>
                </a:solidFill>
                <a:highlight>
                  <a:srgbClr val="FFFFFF"/>
                </a:highlight>
              </a:rPr>
              <a:t>X_test</a:t>
            </a:r>
            <a:r>
              <a:rPr lang="fr-FR" sz="1800" b="0" dirty="0">
                <a:solidFill>
                  <a:srgbClr val="000000"/>
                </a:solidFill>
                <a:highlight>
                  <a:srgbClr val="FFFFFF"/>
                </a:highlight>
              </a:rPr>
              <a:t> </a:t>
            </a:r>
            <a:r>
              <a:rPr lang="fr-FR" sz="1800" b="1" dirty="0">
                <a:solidFill>
                  <a:srgbClr val="000080"/>
                </a:solidFill>
                <a:highlight>
                  <a:srgbClr val="FFFFFF"/>
                </a:highlight>
              </a:rPr>
              <a:t>=</a:t>
            </a:r>
            <a:r>
              <a:rPr lang="fr-FR" sz="1800" b="0" dirty="0">
                <a:solidFill>
                  <a:srgbClr val="000000"/>
                </a:solidFill>
                <a:highlight>
                  <a:srgbClr val="FFFFFF"/>
                </a:highlight>
              </a:rPr>
              <a:t> </a:t>
            </a:r>
            <a:r>
              <a:rPr lang="fr-FR" dirty="0" err="1">
                <a:solidFill>
                  <a:srgbClr val="000000"/>
                </a:solidFill>
                <a:highlight>
                  <a:srgbClr val="FFFFFF"/>
                </a:highlight>
              </a:rPr>
              <a:t>X_test</a:t>
            </a:r>
            <a:r>
              <a:rPr lang="fr-FR" sz="1800" b="0" dirty="0">
                <a:solidFill>
                  <a:srgbClr val="000000"/>
                </a:solidFill>
                <a:highlight>
                  <a:srgbClr val="FFFFFF"/>
                </a:highlight>
              </a:rPr>
              <a:t> </a:t>
            </a:r>
            <a:r>
              <a:rPr lang="fr-FR" sz="1800" b="1" dirty="0">
                <a:solidFill>
                  <a:srgbClr val="000080"/>
                </a:solidFill>
                <a:highlight>
                  <a:srgbClr val="FFFFFF"/>
                </a:highlight>
              </a:rPr>
              <a:t>/</a:t>
            </a:r>
            <a:r>
              <a:rPr lang="fr-FR" sz="1800" b="0" dirty="0">
                <a:solidFill>
                  <a:srgbClr val="000000"/>
                </a:solidFill>
                <a:highlight>
                  <a:srgbClr val="FFFFFF"/>
                </a:highlight>
              </a:rPr>
              <a:t> </a:t>
            </a:r>
            <a:r>
              <a:rPr lang="fr-FR" sz="1800" b="0" dirty="0">
                <a:solidFill>
                  <a:srgbClr val="FF0000"/>
                </a:solidFill>
                <a:highlight>
                  <a:srgbClr val="FFFFFF"/>
                </a:highlight>
              </a:rPr>
              <a:t>255.0</a:t>
            </a:r>
            <a:endParaRPr lang="fr-FR" sz="1800" b="0" dirty="0">
              <a:solidFill>
                <a:srgbClr val="000000"/>
              </a:solidFill>
              <a:highlight>
                <a:srgbClr val="FFFFFF"/>
              </a:highlight>
            </a:endParaRPr>
          </a:p>
          <a:p>
            <a:endParaRPr lang="pt-BR" sz="1800" b="0" dirty="0">
              <a:solidFill>
                <a:srgbClr val="000000"/>
              </a:solidFill>
              <a:highlight>
                <a:srgbClr val="FFFFFF"/>
              </a:highlight>
            </a:endParaRPr>
          </a:p>
          <a:p>
            <a:r>
              <a:rPr lang="pt-BR" sz="1800" b="0" dirty="0">
                <a:solidFill>
                  <a:srgbClr val="000000"/>
                </a:solidFill>
                <a:highlight>
                  <a:srgbClr val="FFFFFF"/>
                </a:highlight>
              </a:rPr>
              <a:t>model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models</a:t>
            </a:r>
            <a:r>
              <a:rPr lang="pt-BR" sz="1800" b="1" dirty="0" err="1">
                <a:solidFill>
                  <a:srgbClr val="000080"/>
                </a:solidFill>
                <a:highlight>
                  <a:srgbClr val="FFFFFF"/>
                </a:highlight>
              </a:rPr>
              <a:t>.</a:t>
            </a:r>
            <a:r>
              <a:rPr lang="pt-BR" sz="1800" b="0" dirty="0" err="1">
                <a:solidFill>
                  <a:srgbClr val="000000"/>
                </a:solidFill>
                <a:highlight>
                  <a:srgbClr val="FFFFFF"/>
                </a:highlight>
              </a:rPr>
              <a:t>Sequential</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layers</a:t>
            </a:r>
            <a:r>
              <a:rPr lang="pt-BR" sz="1800" b="1" dirty="0" err="1">
                <a:solidFill>
                  <a:srgbClr val="000080"/>
                </a:solidFill>
                <a:highlight>
                  <a:srgbClr val="FFFFFF"/>
                </a:highlight>
              </a:rPr>
              <a:t>.</a:t>
            </a:r>
            <a:r>
              <a:rPr lang="pt-BR" sz="1800" b="0" dirty="0" err="1">
                <a:solidFill>
                  <a:srgbClr val="000000"/>
                </a:solidFill>
                <a:highlight>
                  <a:srgbClr val="FFFFFF"/>
                </a:highlight>
              </a:rPr>
              <a:t>Flatten</a:t>
            </a:r>
            <a:r>
              <a:rPr lang="pt-BR" sz="1800" b="1" dirty="0">
                <a:solidFill>
                  <a:srgbClr val="000080"/>
                </a:solidFill>
                <a:highlight>
                  <a:srgbClr val="FFFFFF"/>
                </a:highlight>
              </a:rPr>
              <a:t>(</a:t>
            </a:r>
            <a:r>
              <a:rPr lang="pt-BR" sz="1800" b="0" dirty="0" err="1">
                <a:solidFill>
                  <a:srgbClr val="000000"/>
                </a:solidFill>
                <a:highlight>
                  <a:srgbClr val="FFFFFF"/>
                </a:highlight>
              </a:rPr>
              <a:t>input_shape</a:t>
            </a:r>
            <a:r>
              <a:rPr lang="pt-BR" sz="1800" b="1" dirty="0">
                <a:solidFill>
                  <a:srgbClr val="000080"/>
                </a:solidFill>
                <a:highlight>
                  <a:srgbClr val="FFFFFF"/>
                </a:highlight>
              </a:rPr>
              <a:t>=(</a:t>
            </a:r>
            <a:r>
              <a:rPr lang="pt-BR" sz="1800" b="0" dirty="0">
                <a:solidFill>
                  <a:srgbClr val="FF0000"/>
                </a:solidFill>
                <a:highlight>
                  <a:srgbClr val="FFFFFF"/>
                </a:highlight>
              </a:rPr>
              <a:t>28</a:t>
            </a:r>
            <a:r>
              <a:rPr lang="pt-BR" sz="1800" b="1" dirty="0">
                <a:solidFill>
                  <a:srgbClr val="000080"/>
                </a:solidFill>
                <a:highlight>
                  <a:srgbClr val="FFFFFF"/>
                </a:highlight>
              </a:rPr>
              <a:t>,</a:t>
            </a:r>
            <a:r>
              <a:rPr lang="pt-BR" sz="1800" b="0" dirty="0">
                <a:solidFill>
                  <a:srgbClr val="FF0000"/>
                </a:solidFill>
                <a:highlight>
                  <a:srgbClr val="FFFFFF"/>
                </a:highlight>
              </a:rPr>
              <a:t>28</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layers</a:t>
            </a:r>
            <a:r>
              <a:rPr lang="pt-BR" sz="1800" b="1" dirty="0" err="1">
                <a:solidFill>
                  <a:srgbClr val="000080"/>
                </a:solidFill>
                <a:highlight>
                  <a:srgbClr val="FFFFFF"/>
                </a:highlight>
              </a:rPr>
              <a:t>.</a:t>
            </a:r>
            <a:r>
              <a:rPr lang="pt-BR" sz="1800" b="0" dirty="0" err="1">
                <a:solidFill>
                  <a:srgbClr val="000000"/>
                </a:solidFill>
                <a:highlight>
                  <a:srgbClr val="FFFFFF"/>
                </a:highlight>
              </a:rPr>
              <a:t>Dense</a:t>
            </a:r>
            <a:r>
              <a:rPr lang="pt-BR" sz="1800" b="1" dirty="0">
                <a:solidFill>
                  <a:srgbClr val="000080"/>
                </a:solidFill>
                <a:highlight>
                  <a:srgbClr val="FFFFFF"/>
                </a:highlight>
              </a:rPr>
              <a:t>(</a:t>
            </a:r>
            <a:r>
              <a:rPr lang="pt-BR" sz="1800" b="0" dirty="0">
                <a:solidFill>
                  <a:srgbClr val="FF0000"/>
                </a:solidFill>
                <a:highlight>
                  <a:srgbClr val="FFFFFF"/>
                </a:highlight>
              </a:rPr>
              <a:t>20</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activation</a:t>
            </a:r>
            <a:r>
              <a:rPr lang="pt-BR" sz="1800" b="1" dirty="0">
                <a:solidFill>
                  <a:srgbClr val="000080"/>
                </a:solidFill>
                <a:highlight>
                  <a:srgbClr val="FFFFFF"/>
                </a:highlight>
              </a:rPr>
              <a:t>=</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nn</a:t>
            </a:r>
            <a:r>
              <a:rPr lang="pt-BR" sz="1800" b="1" dirty="0" err="1">
                <a:solidFill>
                  <a:srgbClr val="000080"/>
                </a:solidFill>
                <a:highlight>
                  <a:srgbClr val="FFFFFF"/>
                </a:highlight>
              </a:rPr>
              <a:t>.</a:t>
            </a:r>
            <a:r>
              <a:rPr lang="pt-BR" sz="1800" b="0" dirty="0" err="1">
                <a:solidFill>
                  <a:srgbClr val="000000"/>
                </a:solidFill>
                <a:highlight>
                  <a:srgbClr val="FFFFFF"/>
                </a:highlight>
              </a:rPr>
              <a:t>relu</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keras</a:t>
            </a:r>
            <a:r>
              <a:rPr lang="pt-BR" sz="1800" b="1" dirty="0" err="1">
                <a:solidFill>
                  <a:srgbClr val="000080"/>
                </a:solidFill>
                <a:highlight>
                  <a:srgbClr val="FFFFFF"/>
                </a:highlight>
              </a:rPr>
              <a:t>.</a:t>
            </a:r>
            <a:r>
              <a:rPr lang="pt-BR" sz="1800" b="0" dirty="0" err="1">
                <a:solidFill>
                  <a:srgbClr val="000000"/>
                </a:solidFill>
                <a:highlight>
                  <a:srgbClr val="FFFFFF"/>
                </a:highlight>
              </a:rPr>
              <a:t>layers</a:t>
            </a:r>
            <a:r>
              <a:rPr lang="pt-BR" sz="1800" b="1" dirty="0" err="1">
                <a:solidFill>
                  <a:srgbClr val="000080"/>
                </a:solidFill>
                <a:highlight>
                  <a:srgbClr val="FFFFFF"/>
                </a:highlight>
              </a:rPr>
              <a:t>.</a:t>
            </a:r>
            <a:r>
              <a:rPr lang="pt-BR" sz="1800" b="0" dirty="0" err="1">
                <a:solidFill>
                  <a:srgbClr val="000000"/>
                </a:solidFill>
                <a:highlight>
                  <a:srgbClr val="FFFFFF"/>
                </a:highlight>
              </a:rPr>
              <a:t>Dense</a:t>
            </a:r>
            <a:r>
              <a:rPr lang="pt-BR" sz="1800" b="1" dirty="0">
                <a:solidFill>
                  <a:srgbClr val="000080"/>
                </a:solidFill>
                <a:highlight>
                  <a:srgbClr val="FFFFFF"/>
                </a:highlight>
              </a:rPr>
              <a:t>(</a:t>
            </a:r>
            <a:r>
              <a:rPr lang="pt-BR" sz="1800" b="0" dirty="0">
                <a:solidFill>
                  <a:srgbClr val="FF0000"/>
                </a:solidFill>
                <a:highlight>
                  <a:srgbClr val="FFFFFF"/>
                </a:highlight>
              </a:rPr>
              <a:t>10</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err="1">
                <a:solidFill>
                  <a:srgbClr val="000000"/>
                </a:solidFill>
                <a:highlight>
                  <a:srgbClr val="FFFFFF"/>
                </a:highlight>
              </a:rPr>
              <a:t>activation</a:t>
            </a:r>
            <a:r>
              <a:rPr lang="pt-BR" sz="1800" b="1" dirty="0">
                <a:solidFill>
                  <a:srgbClr val="000080"/>
                </a:solidFill>
                <a:highlight>
                  <a:srgbClr val="FFFFFF"/>
                </a:highlight>
              </a:rPr>
              <a:t>=</a:t>
            </a:r>
            <a:r>
              <a:rPr lang="pt-BR" sz="1800" b="0" dirty="0" err="1">
                <a:solidFill>
                  <a:srgbClr val="000000"/>
                </a:solidFill>
                <a:highlight>
                  <a:srgbClr val="FFFFFF"/>
                </a:highlight>
              </a:rPr>
              <a:t>tf</a:t>
            </a:r>
            <a:r>
              <a:rPr lang="pt-BR" sz="1800" b="1" dirty="0" err="1">
                <a:solidFill>
                  <a:srgbClr val="000080"/>
                </a:solidFill>
                <a:highlight>
                  <a:srgbClr val="FFFFFF"/>
                </a:highlight>
              </a:rPr>
              <a:t>.</a:t>
            </a:r>
            <a:r>
              <a:rPr lang="pt-BR" sz="1800" b="0" dirty="0" err="1">
                <a:solidFill>
                  <a:srgbClr val="000000"/>
                </a:solidFill>
                <a:highlight>
                  <a:srgbClr val="FFFFFF"/>
                </a:highlight>
              </a:rPr>
              <a:t>nn</a:t>
            </a:r>
            <a:r>
              <a:rPr lang="pt-BR" sz="1800" b="1" dirty="0" err="1">
                <a:solidFill>
                  <a:srgbClr val="000080"/>
                </a:solidFill>
                <a:highlight>
                  <a:srgbClr val="FFFFFF"/>
                </a:highlight>
              </a:rPr>
              <a:t>.</a:t>
            </a:r>
            <a:r>
              <a:rPr lang="pt-BR" sz="1800" b="0" dirty="0" err="1">
                <a:solidFill>
                  <a:srgbClr val="000000"/>
                </a:solidFill>
                <a:highlight>
                  <a:srgbClr val="FFFFFF"/>
                </a:highlight>
              </a:rPr>
              <a:t>softmax</a:t>
            </a:r>
            <a:r>
              <a:rPr lang="pt-BR" sz="1800" b="1" dirty="0">
                <a:solidFill>
                  <a:srgbClr val="000080"/>
                </a:solidFill>
                <a:highlight>
                  <a:srgbClr val="FFFFFF"/>
                </a:highlight>
              </a:rPr>
              <a:t>)])</a:t>
            </a:r>
            <a:endParaRPr lang="pt-BR" dirty="0"/>
          </a:p>
        </p:txBody>
      </p:sp>
      <p:sp>
        <p:nvSpPr>
          <p:cNvPr id="6" name="Retângulo 5">
            <a:extLst>
              <a:ext uri="{FF2B5EF4-FFF2-40B4-BE49-F238E27FC236}">
                <a16:creationId xmlns:a16="http://schemas.microsoft.com/office/drawing/2014/main" id="{D52111A1-9BA5-D60B-C3FC-BC2B1FEA1EA1}"/>
              </a:ext>
            </a:extLst>
          </p:cNvPr>
          <p:cNvSpPr/>
          <p:nvPr/>
        </p:nvSpPr>
        <p:spPr>
          <a:xfrm>
            <a:off x="736600" y="4908968"/>
            <a:ext cx="4910803" cy="304801"/>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22067662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531EFE1-A433-AC39-8DC2-C6CDFC5C52E4}"/>
              </a:ext>
            </a:extLst>
          </p:cNvPr>
          <p:cNvSpPr>
            <a:spLocks noGrp="1"/>
          </p:cNvSpPr>
          <p:nvPr>
            <p:ph type="title"/>
          </p:nvPr>
        </p:nvSpPr>
        <p:spPr/>
        <p:txBody>
          <a:bodyPr/>
          <a:lstStyle/>
          <a:p>
            <a:r>
              <a:rPr lang="pt-BR" dirty="0"/>
              <a:t>A rede neural</a:t>
            </a:r>
          </a:p>
        </p:txBody>
      </p:sp>
      <p:sp>
        <p:nvSpPr>
          <p:cNvPr id="3" name="Espaço Reservado para Conteúdo 2">
            <a:extLst>
              <a:ext uri="{FF2B5EF4-FFF2-40B4-BE49-F238E27FC236}">
                <a16:creationId xmlns:a16="http://schemas.microsoft.com/office/drawing/2014/main" id="{B19D51C7-B842-F98E-AACE-CF969FCFA768}"/>
              </a:ext>
            </a:extLst>
          </p:cNvPr>
          <p:cNvSpPr>
            <a:spLocks noGrp="1"/>
          </p:cNvSpPr>
          <p:nvPr>
            <p:ph idx="1"/>
          </p:nvPr>
        </p:nvSpPr>
        <p:spPr>
          <a:xfrm>
            <a:off x="7098890" y="1825624"/>
            <a:ext cx="4935793" cy="5032375"/>
          </a:xfrm>
        </p:spPr>
        <p:txBody>
          <a:bodyPr>
            <a:normAutofit/>
          </a:bodyPr>
          <a:lstStyle/>
          <a:p>
            <a:r>
              <a:rPr lang="pt-BR" dirty="0"/>
              <a:t>A figura mostra a </a:t>
            </a:r>
            <a:r>
              <a:rPr lang="pt-BR" b="1" i="1" dirty="0"/>
              <a:t>rede neural densa </a:t>
            </a:r>
            <a:r>
              <a:rPr lang="pt-BR" dirty="0"/>
              <a:t>que criamos, com 20 neurônios na camada oculta e 10 na de saída.</a:t>
            </a:r>
          </a:p>
          <a:p>
            <a:r>
              <a:rPr lang="pt-BR" dirty="0"/>
              <a:t>Cada neurônio está conectado a cada entrada ou neurônio da camada anterior. </a:t>
            </a:r>
          </a:p>
        </p:txBody>
      </p:sp>
      <p:pic>
        <p:nvPicPr>
          <p:cNvPr id="9" name="Imagem 8">
            <a:extLst>
              <a:ext uri="{FF2B5EF4-FFF2-40B4-BE49-F238E27FC236}">
                <a16:creationId xmlns:a16="http://schemas.microsoft.com/office/drawing/2014/main" id="{F2844AD4-7C33-3EB7-D13D-F32A4BD24A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3684" y="1825624"/>
            <a:ext cx="5492316" cy="4211736"/>
          </a:xfrm>
          <a:prstGeom prst="rect">
            <a:avLst/>
          </a:prstGeom>
        </p:spPr>
      </p:pic>
      <p:sp>
        <p:nvSpPr>
          <p:cNvPr id="7" name="Retângulo 6">
            <a:extLst>
              <a:ext uri="{FF2B5EF4-FFF2-40B4-BE49-F238E27FC236}">
                <a16:creationId xmlns:a16="http://schemas.microsoft.com/office/drawing/2014/main" id="{11F06E1B-7349-56A4-881B-F4428A8D7249}"/>
              </a:ext>
            </a:extLst>
          </p:cNvPr>
          <p:cNvSpPr/>
          <p:nvPr/>
        </p:nvSpPr>
        <p:spPr>
          <a:xfrm>
            <a:off x="5879691" y="4323018"/>
            <a:ext cx="309339" cy="268728"/>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 name="CaixaDeTexto 3">
            <a:extLst>
              <a:ext uri="{FF2B5EF4-FFF2-40B4-BE49-F238E27FC236}">
                <a16:creationId xmlns:a16="http://schemas.microsoft.com/office/drawing/2014/main" id="{7DD33BC6-7610-DAE5-0F96-9230C12261F9}"/>
              </a:ext>
            </a:extLst>
          </p:cNvPr>
          <p:cNvSpPr txBox="1"/>
          <p:nvPr/>
        </p:nvSpPr>
        <p:spPr>
          <a:xfrm>
            <a:off x="4392079" y="6037360"/>
            <a:ext cx="1120877" cy="369332"/>
          </a:xfrm>
          <a:prstGeom prst="rect">
            <a:avLst/>
          </a:prstGeom>
          <a:noFill/>
        </p:spPr>
        <p:txBody>
          <a:bodyPr wrap="square" rtlCol="0">
            <a:spAutoFit/>
          </a:bodyPr>
          <a:lstStyle/>
          <a:p>
            <a:r>
              <a:rPr lang="pt-BR" dirty="0"/>
              <a:t>20 nós</a:t>
            </a:r>
          </a:p>
        </p:txBody>
      </p:sp>
      <p:sp>
        <p:nvSpPr>
          <p:cNvPr id="5" name="CaixaDeTexto 4">
            <a:extLst>
              <a:ext uri="{FF2B5EF4-FFF2-40B4-BE49-F238E27FC236}">
                <a16:creationId xmlns:a16="http://schemas.microsoft.com/office/drawing/2014/main" id="{21D64C02-445B-0559-63EC-6C3DEBC9DC79}"/>
              </a:ext>
            </a:extLst>
          </p:cNvPr>
          <p:cNvSpPr txBox="1"/>
          <p:nvPr/>
        </p:nvSpPr>
        <p:spPr>
          <a:xfrm>
            <a:off x="5628591" y="4945221"/>
            <a:ext cx="1120877" cy="369332"/>
          </a:xfrm>
          <a:prstGeom prst="rect">
            <a:avLst/>
          </a:prstGeom>
          <a:noFill/>
        </p:spPr>
        <p:txBody>
          <a:bodyPr wrap="square" rtlCol="0">
            <a:spAutoFit/>
          </a:bodyPr>
          <a:lstStyle/>
          <a:p>
            <a:r>
              <a:rPr lang="pt-BR" dirty="0"/>
              <a:t>10 nós</a:t>
            </a:r>
          </a:p>
        </p:txBody>
      </p:sp>
    </p:spTree>
    <p:extLst>
      <p:ext uri="{BB962C8B-B14F-4D97-AF65-F5344CB8AC3E}">
        <p14:creationId xmlns:p14="http://schemas.microsoft.com/office/powerpoint/2010/main" val="52433063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531EFE1-A433-AC39-8DC2-C6CDFC5C52E4}"/>
              </a:ext>
            </a:extLst>
          </p:cNvPr>
          <p:cNvSpPr>
            <a:spLocks noGrp="1"/>
          </p:cNvSpPr>
          <p:nvPr>
            <p:ph type="title"/>
          </p:nvPr>
        </p:nvSpPr>
        <p:spPr/>
        <p:txBody>
          <a:bodyPr/>
          <a:lstStyle/>
          <a:p>
            <a:r>
              <a:rPr lang="pt-BR" dirty="0"/>
              <a:t>A rede neural</a:t>
            </a:r>
          </a:p>
        </p:txBody>
      </p:sp>
      <p:sp>
        <p:nvSpPr>
          <p:cNvPr id="3" name="Espaço Reservado para Conteúdo 2">
            <a:extLst>
              <a:ext uri="{FF2B5EF4-FFF2-40B4-BE49-F238E27FC236}">
                <a16:creationId xmlns:a16="http://schemas.microsoft.com/office/drawing/2014/main" id="{B19D51C7-B842-F98E-AACE-CF969FCFA768}"/>
              </a:ext>
            </a:extLst>
          </p:cNvPr>
          <p:cNvSpPr>
            <a:spLocks noGrp="1"/>
          </p:cNvSpPr>
          <p:nvPr>
            <p:ph idx="1"/>
          </p:nvPr>
        </p:nvSpPr>
        <p:spPr>
          <a:xfrm>
            <a:off x="6381135" y="1825624"/>
            <a:ext cx="5653548" cy="5032375"/>
          </a:xfrm>
        </p:spPr>
        <p:txBody>
          <a:bodyPr>
            <a:normAutofit/>
          </a:bodyPr>
          <a:lstStyle/>
          <a:p>
            <a:r>
              <a:rPr lang="pt-BR" dirty="0"/>
              <a:t>Assim, se alimentarmos a rede com os </a:t>
            </a:r>
            <a:r>
              <a:rPr lang="pt-BR" i="1" dirty="0"/>
              <a:t>pixels</a:t>
            </a:r>
            <a:r>
              <a:rPr lang="pt-BR" dirty="0"/>
              <a:t> de uma </a:t>
            </a:r>
            <a:r>
              <a:rPr lang="pt-BR" b="1" i="1" dirty="0">
                <a:solidFill>
                  <a:srgbClr val="7030A0"/>
                </a:solidFill>
              </a:rPr>
              <a:t>imagem contendo um número 7</a:t>
            </a:r>
            <a:r>
              <a:rPr lang="pt-BR" dirty="0"/>
              <a:t>.</a:t>
            </a:r>
          </a:p>
          <a:p>
            <a:r>
              <a:rPr lang="pt-BR" dirty="0"/>
              <a:t>Então, desejaríamos que o </a:t>
            </a:r>
            <a:r>
              <a:rPr lang="pt-BR" b="1" i="1" dirty="0">
                <a:solidFill>
                  <a:srgbClr val="7030A0"/>
                </a:solidFill>
              </a:rPr>
              <a:t>neurônio de saída que representa o número 7 fosse o que tivesse o maior valor de probabilidade</a:t>
            </a:r>
            <a:r>
              <a:rPr lang="pt-BR" dirty="0"/>
              <a:t> (em teoria 1). </a:t>
            </a:r>
          </a:p>
          <a:p>
            <a:r>
              <a:rPr lang="pt-BR" dirty="0"/>
              <a:t>Portanto, o </a:t>
            </a:r>
            <a:r>
              <a:rPr lang="pt-BR" b="1" i="1" dirty="0">
                <a:solidFill>
                  <a:srgbClr val="7030A0"/>
                </a:solidFill>
              </a:rPr>
              <a:t>rótulo dessa imagem</a:t>
            </a:r>
            <a:r>
              <a:rPr lang="pt-BR" dirty="0"/>
              <a:t> é </a:t>
            </a:r>
            <a:r>
              <a:rPr lang="pt-BR" b="1" i="1" dirty="0">
                <a:solidFill>
                  <a:srgbClr val="7030A0"/>
                </a:solidFill>
              </a:rPr>
              <a:t>um vetor com 10 elementos </a:t>
            </a:r>
            <a:r>
              <a:rPr lang="pt-BR" dirty="0"/>
              <a:t>contendo 0s, com exceção do elemento que representa o dígito 7, o qual terá o valor 1.</a:t>
            </a:r>
          </a:p>
        </p:txBody>
      </p:sp>
      <p:pic>
        <p:nvPicPr>
          <p:cNvPr id="9" name="Imagem 8">
            <a:extLst>
              <a:ext uri="{FF2B5EF4-FFF2-40B4-BE49-F238E27FC236}">
                <a16:creationId xmlns:a16="http://schemas.microsoft.com/office/drawing/2014/main" id="{F2844AD4-7C33-3EB7-D13D-F32A4BD24A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850" y="2035277"/>
            <a:ext cx="5492316" cy="4211736"/>
          </a:xfrm>
          <a:prstGeom prst="rect">
            <a:avLst/>
          </a:prstGeom>
        </p:spPr>
      </p:pic>
      <p:sp>
        <p:nvSpPr>
          <p:cNvPr id="7" name="Retângulo 6">
            <a:extLst>
              <a:ext uri="{FF2B5EF4-FFF2-40B4-BE49-F238E27FC236}">
                <a16:creationId xmlns:a16="http://schemas.microsoft.com/office/drawing/2014/main" id="{11F06E1B-7349-56A4-881B-F4428A8D7249}"/>
              </a:ext>
            </a:extLst>
          </p:cNvPr>
          <p:cNvSpPr/>
          <p:nvPr/>
        </p:nvSpPr>
        <p:spPr>
          <a:xfrm>
            <a:off x="5341857" y="4532671"/>
            <a:ext cx="309339" cy="268728"/>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 name="CaixaDeTexto 3">
            <a:extLst>
              <a:ext uri="{FF2B5EF4-FFF2-40B4-BE49-F238E27FC236}">
                <a16:creationId xmlns:a16="http://schemas.microsoft.com/office/drawing/2014/main" id="{7DD33BC6-7610-DAE5-0F96-9230C12261F9}"/>
              </a:ext>
            </a:extLst>
          </p:cNvPr>
          <p:cNvSpPr txBox="1"/>
          <p:nvPr/>
        </p:nvSpPr>
        <p:spPr>
          <a:xfrm>
            <a:off x="3854245" y="6247013"/>
            <a:ext cx="1120877" cy="369332"/>
          </a:xfrm>
          <a:prstGeom prst="rect">
            <a:avLst/>
          </a:prstGeom>
          <a:noFill/>
        </p:spPr>
        <p:txBody>
          <a:bodyPr wrap="square" rtlCol="0">
            <a:spAutoFit/>
          </a:bodyPr>
          <a:lstStyle/>
          <a:p>
            <a:r>
              <a:rPr lang="pt-BR" dirty="0"/>
              <a:t>20 nós</a:t>
            </a:r>
          </a:p>
        </p:txBody>
      </p:sp>
      <p:sp>
        <p:nvSpPr>
          <p:cNvPr id="5" name="CaixaDeTexto 4">
            <a:extLst>
              <a:ext uri="{FF2B5EF4-FFF2-40B4-BE49-F238E27FC236}">
                <a16:creationId xmlns:a16="http://schemas.microsoft.com/office/drawing/2014/main" id="{21D64C02-445B-0559-63EC-6C3DEBC9DC79}"/>
              </a:ext>
            </a:extLst>
          </p:cNvPr>
          <p:cNvSpPr txBox="1"/>
          <p:nvPr/>
        </p:nvSpPr>
        <p:spPr>
          <a:xfrm>
            <a:off x="5090757" y="5154874"/>
            <a:ext cx="1120877" cy="369332"/>
          </a:xfrm>
          <a:prstGeom prst="rect">
            <a:avLst/>
          </a:prstGeom>
          <a:noFill/>
        </p:spPr>
        <p:txBody>
          <a:bodyPr wrap="square" rtlCol="0">
            <a:spAutoFit/>
          </a:bodyPr>
          <a:lstStyle/>
          <a:p>
            <a:r>
              <a:rPr lang="pt-BR" dirty="0"/>
              <a:t>10 nós</a:t>
            </a:r>
          </a:p>
        </p:txBody>
      </p:sp>
    </p:spTree>
    <p:extLst>
      <p:ext uri="{BB962C8B-B14F-4D97-AF65-F5344CB8AC3E}">
        <p14:creationId xmlns:p14="http://schemas.microsoft.com/office/powerpoint/2010/main" val="202543290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C73F90A-A1DC-7EC6-6004-09BEF81E53DF}"/>
              </a:ext>
            </a:extLst>
          </p:cNvPr>
          <p:cNvSpPr>
            <a:spLocks noGrp="1"/>
          </p:cNvSpPr>
          <p:nvPr>
            <p:ph type="title"/>
          </p:nvPr>
        </p:nvSpPr>
        <p:spPr/>
        <p:txBody>
          <a:bodyPr/>
          <a:lstStyle/>
          <a:p>
            <a:r>
              <a:rPr lang="pt-BR" dirty="0"/>
              <a:t>Funções de ativação: </a:t>
            </a:r>
            <a:r>
              <a:rPr lang="pt-BR" dirty="0" err="1"/>
              <a:t>ReLU</a:t>
            </a:r>
            <a:endParaRPr lang="pt-BR" dirty="0"/>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8D388BA6-20BA-FA10-F60F-E68CD6D0A81F}"/>
                  </a:ext>
                </a:extLst>
              </p:cNvPr>
              <p:cNvSpPr>
                <a:spLocks noGrp="1"/>
              </p:cNvSpPr>
              <p:nvPr>
                <p:ph idx="1"/>
              </p:nvPr>
            </p:nvSpPr>
            <p:spPr>
              <a:xfrm>
                <a:off x="5942948" y="1825624"/>
                <a:ext cx="6101570" cy="5032375"/>
              </a:xfrm>
            </p:spPr>
            <p:txBody>
              <a:bodyPr>
                <a:normAutofit/>
              </a:bodyPr>
              <a:lstStyle/>
              <a:p>
                <a:r>
                  <a:rPr lang="pt-BR" dirty="0">
                    <a:solidFill>
                      <a:schemeClr val="tx1"/>
                    </a:solidFill>
                  </a:rPr>
                  <a:t>Como vimos, a camada oculta usa funções de ativação </a:t>
                </a:r>
                <a:r>
                  <a:rPr lang="pt-BR" b="1" i="1" dirty="0" err="1">
                    <a:solidFill>
                      <a:schemeClr val="tx1"/>
                    </a:solidFill>
                  </a:rPr>
                  <a:t>Rectified</a:t>
                </a:r>
                <a:r>
                  <a:rPr lang="pt-BR" b="1" i="1" dirty="0">
                    <a:solidFill>
                      <a:schemeClr val="tx1"/>
                    </a:solidFill>
                  </a:rPr>
                  <a:t> Linear Unit </a:t>
                </a:r>
                <a:r>
                  <a:rPr lang="pt-BR" dirty="0">
                    <a:solidFill>
                      <a:schemeClr val="tx1"/>
                    </a:solidFill>
                  </a:rPr>
                  <a:t>(</a:t>
                </a:r>
                <a:r>
                  <a:rPr lang="pt-BR" dirty="0" err="1">
                    <a:solidFill>
                      <a:schemeClr val="tx1"/>
                    </a:solidFill>
                  </a:rPr>
                  <a:t>ReLU</a:t>
                </a:r>
                <a:r>
                  <a:rPr lang="pt-BR" dirty="0">
                    <a:solidFill>
                      <a:schemeClr val="tx1"/>
                    </a:solidFill>
                  </a:rPr>
                  <a:t>) em seus neurônios.</a:t>
                </a:r>
              </a:p>
              <a:p>
                <a:r>
                  <a:rPr lang="pt-BR" dirty="0">
                    <a:solidFill>
                      <a:schemeClr val="tx1"/>
                    </a:solidFill>
                  </a:rPr>
                  <a:t>É uma </a:t>
                </a:r>
                <a:r>
                  <a:rPr lang="pt-BR" b="1" i="1" dirty="0">
                    <a:solidFill>
                      <a:schemeClr val="tx1"/>
                    </a:solidFill>
                  </a:rPr>
                  <a:t>função não-linear </a:t>
                </a:r>
                <a:r>
                  <a:rPr lang="pt-BR" dirty="0">
                    <a:solidFill>
                      <a:schemeClr val="tx1"/>
                    </a:solidFill>
                  </a:rPr>
                  <a:t>em que sua saída é igual 0 quando </a:t>
                </a:r>
                <a14:m>
                  <m:oMath xmlns:m="http://schemas.openxmlformats.org/officeDocument/2006/math">
                    <m:r>
                      <a:rPr lang="pt-BR" i="1">
                        <a:solidFill>
                          <a:schemeClr val="tx1"/>
                        </a:solidFill>
                        <a:latin typeface="Cambria Math" panose="02040503050406030204" pitchFamily="18" charset="0"/>
                      </a:rPr>
                      <m:t>𝑔</m:t>
                    </m:r>
                    <m:d>
                      <m:dPr>
                        <m:ctrlPr>
                          <a:rPr lang="pt-BR" i="1">
                            <a:solidFill>
                              <a:schemeClr val="tx1"/>
                            </a:solidFill>
                            <a:latin typeface="Cambria Math" panose="02040503050406030204" pitchFamily="18" charset="0"/>
                          </a:rPr>
                        </m:ctrlPr>
                      </m:dPr>
                      <m:e>
                        <m:r>
                          <a:rPr lang="pt-BR" b="1" i="1">
                            <a:solidFill>
                              <a:schemeClr val="tx1"/>
                            </a:solidFill>
                            <a:latin typeface="Cambria Math" panose="02040503050406030204" pitchFamily="18" charset="0"/>
                          </a:rPr>
                          <m:t>𝒙</m:t>
                        </m:r>
                      </m:e>
                    </m:d>
                    <m:r>
                      <a:rPr lang="pt-BR" b="0" i="1" smtClean="0">
                        <a:solidFill>
                          <a:schemeClr val="tx1"/>
                        </a:solidFill>
                        <a:latin typeface="Cambria Math" panose="02040503050406030204" pitchFamily="18" charset="0"/>
                      </a:rPr>
                      <m:t>≤0</m:t>
                    </m:r>
                  </m:oMath>
                </a14:m>
                <a:r>
                  <a:rPr lang="pt-BR" dirty="0">
                    <a:solidFill>
                      <a:schemeClr val="tx1"/>
                    </a:solidFill>
                  </a:rPr>
                  <a:t> e o próprio </a:t>
                </a:r>
                <a14:m>
                  <m:oMath xmlns:m="http://schemas.openxmlformats.org/officeDocument/2006/math">
                    <m:r>
                      <a:rPr lang="pt-BR" i="1">
                        <a:solidFill>
                          <a:schemeClr val="tx1"/>
                        </a:solidFill>
                        <a:latin typeface="Cambria Math" panose="02040503050406030204" pitchFamily="18" charset="0"/>
                      </a:rPr>
                      <m:t>𝑔</m:t>
                    </m:r>
                    <m:r>
                      <a:rPr lang="pt-BR" i="1">
                        <a:solidFill>
                          <a:schemeClr val="tx1"/>
                        </a:solidFill>
                        <a:latin typeface="Cambria Math" panose="02040503050406030204" pitchFamily="18" charset="0"/>
                      </a:rPr>
                      <m:t>(</m:t>
                    </m:r>
                    <m:r>
                      <a:rPr lang="pt-BR" b="1" i="1">
                        <a:solidFill>
                          <a:schemeClr val="tx1"/>
                        </a:solidFill>
                        <a:latin typeface="Cambria Math" panose="02040503050406030204" pitchFamily="18" charset="0"/>
                      </a:rPr>
                      <m:t>𝒙</m:t>
                    </m:r>
                    <m:r>
                      <a:rPr lang="pt-BR" i="1">
                        <a:solidFill>
                          <a:schemeClr val="tx1"/>
                        </a:solidFill>
                        <a:latin typeface="Cambria Math" panose="02040503050406030204" pitchFamily="18" charset="0"/>
                      </a:rPr>
                      <m:t>)</m:t>
                    </m:r>
                  </m:oMath>
                </a14:m>
                <a:r>
                  <a:rPr lang="pt-BR" dirty="0">
                    <a:solidFill>
                      <a:schemeClr val="tx1"/>
                    </a:solidFill>
                  </a:rPr>
                  <a:t> quando </a:t>
                </a:r>
                <a14:m>
                  <m:oMath xmlns:m="http://schemas.openxmlformats.org/officeDocument/2006/math">
                    <m:r>
                      <a:rPr lang="pt-BR" i="1">
                        <a:solidFill>
                          <a:schemeClr val="tx1"/>
                        </a:solidFill>
                        <a:latin typeface="Cambria Math" panose="02040503050406030204" pitchFamily="18" charset="0"/>
                      </a:rPr>
                      <m:t>𝑔</m:t>
                    </m:r>
                    <m:d>
                      <m:dPr>
                        <m:ctrlPr>
                          <a:rPr lang="pt-BR" i="1">
                            <a:solidFill>
                              <a:schemeClr val="tx1"/>
                            </a:solidFill>
                            <a:latin typeface="Cambria Math" panose="02040503050406030204" pitchFamily="18" charset="0"/>
                          </a:rPr>
                        </m:ctrlPr>
                      </m:dPr>
                      <m:e>
                        <m:r>
                          <a:rPr lang="pt-BR" b="1" i="1">
                            <a:solidFill>
                              <a:schemeClr val="tx1"/>
                            </a:solidFill>
                            <a:latin typeface="Cambria Math" panose="02040503050406030204" pitchFamily="18" charset="0"/>
                          </a:rPr>
                          <m:t>𝒙</m:t>
                        </m:r>
                      </m:e>
                    </m:d>
                    <m:r>
                      <a:rPr lang="pt-BR" b="0" i="1" smtClean="0">
                        <a:solidFill>
                          <a:schemeClr val="tx1"/>
                        </a:solidFill>
                        <a:latin typeface="Cambria Math" panose="02040503050406030204" pitchFamily="18" charset="0"/>
                      </a:rPr>
                      <m:t>&gt;0</m:t>
                    </m:r>
                  </m:oMath>
                </a14:m>
                <a:r>
                  <a:rPr lang="pt-BR" dirty="0">
                    <a:solidFill>
                      <a:schemeClr val="tx1"/>
                    </a:solidFill>
                  </a:rPr>
                  <a:t>.</a:t>
                </a:r>
              </a:p>
              <a:p>
                <a:r>
                  <a:rPr lang="pt-BR" dirty="0">
                    <a:solidFill>
                      <a:schemeClr val="tx1"/>
                    </a:solidFill>
                  </a:rPr>
                  <a:t>É</a:t>
                </a:r>
                <a:r>
                  <a:rPr lang="pt-BR" b="0" i="0" dirty="0">
                    <a:solidFill>
                      <a:schemeClr val="tx1"/>
                    </a:solidFill>
                    <a:effectLst/>
                  </a:rPr>
                  <a:t> uma das funções mais amplamente utilizadas em redes neurais</a:t>
                </a:r>
                <a:r>
                  <a:rPr lang="pt-BR" dirty="0">
                    <a:solidFill>
                      <a:schemeClr val="tx1"/>
                    </a:solidFill>
                  </a:rPr>
                  <a:t>.</a:t>
                </a:r>
              </a:p>
              <a:p>
                <a:r>
                  <a:rPr lang="pt-BR" dirty="0">
                    <a:solidFill>
                      <a:schemeClr val="tx1"/>
                    </a:solidFill>
                  </a:rPr>
                  <a:t>Suas</a:t>
                </a:r>
                <a:r>
                  <a:rPr lang="pt-BR" b="0" i="0" dirty="0">
                    <a:solidFill>
                      <a:schemeClr val="tx1"/>
                    </a:solidFill>
                    <a:effectLst/>
                  </a:rPr>
                  <a:t> principais </a:t>
                </a:r>
                <a:r>
                  <a:rPr lang="pt-BR" b="1" i="1" dirty="0">
                    <a:solidFill>
                      <a:srgbClr val="00B050"/>
                    </a:solidFill>
                    <a:effectLst/>
                  </a:rPr>
                  <a:t>vantagens</a:t>
                </a:r>
                <a:r>
                  <a:rPr lang="pt-BR" b="0" i="0" dirty="0">
                    <a:solidFill>
                      <a:schemeClr val="tx1"/>
                    </a:solidFill>
                    <a:effectLst/>
                  </a:rPr>
                  <a:t> são a sua </a:t>
                </a:r>
                <a:r>
                  <a:rPr lang="pt-BR" b="1" i="1" dirty="0">
                    <a:solidFill>
                      <a:srgbClr val="00B050"/>
                    </a:solidFill>
                    <a:effectLst/>
                  </a:rPr>
                  <a:t>simplicidade e eficiência computacional</a:t>
                </a:r>
                <a:r>
                  <a:rPr lang="pt-BR" dirty="0"/>
                  <a:t>.</a:t>
                </a:r>
                <a:endParaRPr lang="pt-BR" b="0" i="0" dirty="0">
                  <a:solidFill>
                    <a:schemeClr val="tx1"/>
                  </a:solidFill>
                  <a:effectLst/>
                </a:endParaRPr>
              </a:p>
            </p:txBody>
          </p:sp>
        </mc:Choice>
        <mc:Fallback xmlns="">
          <p:sp>
            <p:nvSpPr>
              <p:cNvPr id="3" name="Espaço Reservado para Conteúdo 2">
                <a:extLst>
                  <a:ext uri="{FF2B5EF4-FFF2-40B4-BE49-F238E27FC236}">
                    <a16:creationId xmlns:a16="http://schemas.microsoft.com/office/drawing/2014/main" id="{8D388BA6-20BA-FA10-F60F-E68CD6D0A81F}"/>
                  </a:ext>
                </a:extLst>
              </p:cNvPr>
              <p:cNvSpPr>
                <a:spLocks noGrp="1" noRot="1" noChangeAspect="1" noMove="1" noResize="1" noEditPoints="1" noAdjustHandles="1" noChangeArrowheads="1" noChangeShapeType="1" noTextEdit="1"/>
              </p:cNvSpPr>
              <p:nvPr>
                <p:ph idx="1"/>
              </p:nvPr>
            </p:nvSpPr>
            <p:spPr>
              <a:xfrm>
                <a:off x="5942948" y="1825624"/>
                <a:ext cx="6101570" cy="5032375"/>
              </a:xfrm>
              <a:blipFill>
                <a:blip r:embed="rId2"/>
                <a:stretch>
                  <a:fillRect l="-1798" t="-1937"/>
                </a:stretch>
              </a:blipFill>
            </p:spPr>
            <p:txBody>
              <a:bodyPr/>
              <a:lstStyle/>
              <a:p>
                <a:r>
                  <a:rPr lang="pt-BR">
                    <a:noFill/>
                  </a:rPr>
                  <a:t> </a:t>
                </a:r>
              </a:p>
            </p:txBody>
          </p:sp>
        </mc:Fallback>
      </mc:AlternateContent>
      <p:pic>
        <p:nvPicPr>
          <p:cNvPr id="4" name="Imagem 3">
            <a:extLst>
              <a:ext uri="{FF2B5EF4-FFF2-40B4-BE49-F238E27FC236}">
                <a16:creationId xmlns:a16="http://schemas.microsoft.com/office/drawing/2014/main" id="{11C662F5-9F6E-54D4-0EB1-F351A724F4BF}"/>
              </a:ext>
            </a:extLst>
          </p:cNvPr>
          <p:cNvPicPr>
            <a:picLocks noChangeAspect="1"/>
          </p:cNvPicPr>
          <p:nvPr/>
        </p:nvPicPr>
        <p:blipFill rotWithShape="1">
          <a:blip r:embed="rId3"/>
          <a:srcRect l="5002" t="6467" r="8442" b="1020"/>
          <a:stretch/>
        </p:blipFill>
        <p:spPr>
          <a:xfrm>
            <a:off x="1299732" y="2400298"/>
            <a:ext cx="3345850" cy="2682043"/>
          </a:xfrm>
          <a:prstGeom prst="rect">
            <a:avLst/>
          </a:prstGeom>
        </p:spPr>
      </p:pic>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0CCE0239-FD33-F545-4DF5-25F8F897793C}"/>
                  </a:ext>
                </a:extLst>
              </p:cNvPr>
              <p:cNvSpPr txBox="1"/>
              <p:nvPr/>
            </p:nvSpPr>
            <p:spPr>
              <a:xfrm>
                <a:off x="1142860" y="5411505"/>
                <a:ext cx="3940862"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pt-BR" sz="2400" i="1" smtClean="0">
                              <a:latin typeface="Cambria Math" panose="02040503050406030204" pitchFamily="18" charset="0"/>
                            </a:rPr>
                          </m:ctrlPr>
                        </m:accPr>
                        <m:e>
                          <m:r>
                            <a:rPr lang="pt-BR" sz="2400" b="0" i="1" smtClean="0">
                              <a:latin typeface="Cambria Math" panose="02040503050406030204" pitchFamily="18" charset="0"/>
                            </a:rPr>
                            <m:t>𝑦</m:t>
                          </m:r>
                        </m:e>
                      </m:acc>
                      <m:r>
                        <a:rPr lang="pt-BR" sz="2400" i="1">
                          <a:latin typeface="Cambria Math" panose="02040503050406030204" pitchFamily="18" charset="0"/>
                        </a:rPr>
                        <m:t>=</m:t>
                      </m:r>
                      <m:r>
                        <a:rPr lang="pt-BR" sz="2400" i="1">
                          <a:latin typeface="Cambria Math" panose="02040503050406030204" pitchFamily="18" charset="0"/>
                        </a:rPr>
                        <m:t>𝑓</m:t>
                      </m:r>
                      <m:d>
                        <m:dPr>
                          <m:ctrlPr>
                            <a:rPr lang="pt-BR" sz="2400" i="1">
                              <a:latin typeface="Cambria Math" panose="02040503050406030204" pitchFamily="18" charset="0"/>
                            </a:rPr>
                          </m:ctrlPr>
                        </m:dPr>
                        <m:e>
                          <m:r>
                            <a:rPr lang="pt-BR" sz="2400" b="0" i="1" smtClean="0">
                              <a:latin typeface="Cambria Math" panose="02040503050406030204" pitchFamily="18" charset="0"/>
                            </a:rPr>
                            <m:t>𝑔</m:t>
                          </m:r>
                          <m:r>
                            <a:rPr lang="pt-BR" sz="2400" b="0" i="1" smtClean="0">
                              <a:latin typeface="Cambria Math" panose="02040503050406030204" pitchFamily="18" charset="0"/>
                            </a:rPr>
                            <m:t>(</m:t>
                          </m:r>
                          <m:r>
                            <a:rPr lang="pt-BR" sz="2400" b="1" i="1" smtClean="0">
                              <a:latin typeface="Cambria Math" panose="02040503050406030204" pitchFamily="18" charset="0"/>
                            </a:rPr>
                            <m:t>𝒙</m:t>
                          </m:r>
                          <m:r>
                            <a:rPr lang="pt-BR" sz="2400" b="0" i="1" smtClean="0">
                              <a:latin typeface="Cambria Math" panose="02040503050406030204" pitchFamily="18" charset="0"/>
                            </a:rPr>
                            <m:t>)</m:t>
                          </m:r>
                        </m:e>
                      </m:d>
                      <m:r>
                        <a:rPr lang="pt-BR" sz="2400" i="1">
                          <a:latin typeface="Cambria Math" panose="02040503050406030204" pitchFamily="18" charset="0"/>
                        </a:rPr>
                        <m:t>=</m:t>
                      </m:r>
                      <m:r>
                        <m:rPr>
                          <m:sty m:val="p"/>
                        </m:rPr>
                        <a:rPr lang="pt-BR" sz="2400">
                          <a:latin typeface="Cambria Math" panose="02040503050406030204" pitchFamily="18" charset="0"/>
                        </a:rPr>
                        <m:t>max</m:t>
                      </m:r>
                      <m:d>
                        <m:dPr>
                          <m:ctrlPr>
                            <a:rPr lang="pt-BR" sz="2400" i="1">
                              <a:latin typeface="Cambria Math" panose="02040503050406030204" pitchFamily="18" charset="0"/>
                            </a:rPr>
                          </m:ctrlPr>
                        </m:dPr>
                        <m:e>
                          <m:r>
                            <a:rPr lang="pt-BR" sz="2400" i="1">
                              <a:latin typeface="Cambria Math" panose="02040503050406030204" pitchFamily="18" charset="0"/>
                            </a:rPr>
                            <m:t>0,</m:t>
                          </m:r>
                          <m:r>
                            <a:rPr lang="pt-BR" sz="2400" i="1">
                              <a:latin typeface="Cambria Math" panose="02040503050406030204" pitchFamily="18" charset="0"/>
                            </a:rPr>
                            <m:t>𝑔</m:t>
                          </m:r>
                          <m:r>
                            <a:rPr lang="pt-BR" sz="2400" i="1">
                              <a:latin typeface="Cambria Math" panose="02040503050406030204" pitchFamily="18" charset="0"/>
                            </a:rPr>
                            <m:t>(</m:t>
                          </m:r>
                          <m:r>
                            <a:rPr lang="pt-BR" sz="2400" b="1" i="1">
                              <a:latin typeface="Cambria Math" panose="02040503050406030204" pitchFamily="18" charset="0"/>
                            </a:rPr>
                            <m:t>𝒙</m:t>
                          </m:r>
                          <m:r>
                            <a:rPr lang="pt-BR" sz="2400" i="1">
                              <a:latin typeface="Cambria Math" panose="02040503050406030204" pitchFamily="18" charset="0"/>
                            </a:rPr>
                            <m:t>)</m:t>
                          </m:r>
                        </m:e>
                      </m:d>
                    </m:oMath>
                  </m:oMathPara>
                </a14:m>
                <a:endParaRPr lang="pt-BR" sz="2400" dirty="0"/>
              </a:p>
            </p:txBody>
          </p:sp>
        </mc:Choice>
        <mc:Fallback xmlns="">
          <p:sp>
            <p:nvSpPr>
              <p:cNvPr id="6" name="CaixaDeTexto 5">
                <a:extLst>
                  <a:ext uri="{FF2B5EF4-FFF2-40B4-BE49-F238E27FC236}">
                    <a16:creationId xmlns:a16="http://schemas.microsoft.com/office/drawing/2014/main" id="{0CCE0239-FD33-F545-4DF5-25F8F897793C}"/>
                  </a:ext>
                </a:extLst>
              </p:cNvPr>
              <p:cNvSpPr txBox="1">
                <a:spLocks noRot="1" noChangeAspect="1" noMove="1" noResize="1" noEditPoints="1" noAdjustHandles="1" noChangeArrowheads="1" noChangeShapeType="1" noTextEdit="1"/>
              </p:cNvSpPr>
              <p:nvPr/>
            </p:nvSpPr>
            <p:spPr>
              <a:xfrm>
                <a:off x="1142860" y="5411505"/>
                <a:ext cx="3940862" cy="461665"/>
              </a:xfrm>
              <a:prstGeom prst="rect">
                <a:avLst/>
              </a:prstGeom>
              <a:blipFill>
                <a:blip r:embed="rId4"/>
                <a:stretch>
                  <a:fillRect t="-4000" b="-1866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 name="CaixaDeTexto 6">
                <a:extLst>
                  <a:ext uri="{FF2B5EF4-FFF2-40B4-BE49-F238E27FC236}">
                    <a16:creationId xmlns:a16="http://schemas.microsoft.com/office/drawing/2014/main" id="{CCBCB575-DEFD-A637-4509-A2EA6FED239F}"/>
                  </a:ext>
                </a:extLst>
              </p:cNvPr>
              <p:cNvSpPr txBox="1"/>
              <p:nvPr/>
            </p:nvSpPr>
            <p:spPr>
              <a:xfrm>
                <a:off x="2597098" y="4928452"/>
                <a:ext cx="1032387" cy="307777"/>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
                        <a:rPr lang="pt-BR" sz="1400" i="1">
                          <a:latin typeface="Cambria Math" panose="02040503050406030204" pitchFamily="18" charset="0"/>
                        </a:rPr>
                        <m:t>𝑔</m:t>
                      </m:r>
                      <m:r>
                        <a:rPr lang="pt-BR" sz="1400" i="1">
                          <a:latin typeface="Cambria Math" panose="02040503050406030204" pitchFamily="18" charset="0"/>
                        </a:rPr>
                        <m:t>(</m:t>
                      </m:r>
                      <m:r>
                        <a:rPr lang="pt-BR" sz="1400" b="1" i="1">
                          <a:latin typeface="Cambria Math" panose="02040503050406030204" pitchFamily="18" charset="0"/>
                        </a:rPr>
                        <m:t>𝒙</m:t>
                      </m:r>
                      <m:r>
                        <a:rPr lang="pt-BR" sz="1400" i="1">
                          <a:latin typeface="Cambria Math" panose="02040503050406030204" pitchFamily="18" charset="0"/>
                        </a:rPr>
                        <m:t>)</m:t>
                      </m:r>
                    </m:oMath>
                  </m:oMathPara>
                </a14:m>
                <a:endParaRPr lang="pt-BR" sz="1400" dirty="0"/>
              </a:p>
            </p:txBody>
          </p:sp>
        </mc:Choice>
        <mc:Fallback xmlns="">
          <p:sp>
            <p:nvSpPr>
              <p:cNvPr id="7" name="CaixaDeTexto 6">
                <a:extLst>
                  <a:ext uri="{FF2B5EF4-FFF2-40B4-BE49-F238E27FC236}">
                    <a16:creationId xmlns:a16="http://schemas.microsoft.com/office/drawing/2014/main" id="{CCBCB575-DEFD-A637-4509-A2EA6FED239F}"/>
                  </a:ext>
                </a:extLst>
              </p:cNvPr>
              <p:cNvSpPr txBox="1">
                <a:spLocks noRot="1" noChangeAspect="1" noMove="1" noResize="1" noEditPoints="1" noAdjustHandles="1" noChangeArrowheads="1" noChangeShapeType="1" noTextEdit="1"/>
              </p:cNvSpPr>
              <p:nvPr/>
            </p:nvSpPr>
            <p:spPr>
              <a:xfrm>
                <a:off x="2597098" y="4928452"/>
                <a:ext cx="1032387" cy="307777"/>
              </a:xfrm>
              <a:prstGeom prst="rect">
                <a:avLst/>
              </a:prstGeom>
              <a:blipFill>
                <a:blip r:embed="rId5"/>
                <a:stretch>
                  <a:fillRect b="-5882"/>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8" name="CaixaDeTexto 7">
                <a:extLst>
                  <a:ext uri="{FF2B5EF4-FFF2-40B4-BE49-F238E27FC236}">
                    <a16:creationId xmlns:a16="http://schemas.microsoft.com/office/drawing/2014/main" id="{F7189EEF-C03A-4427-0967-DC021100FF44}"/>
                  </a:ext>
                </a:extLst>
              </p:cNvPr>
              <p:cNvSpPr txBox="1"/>
              <p:nvPr/>
            </p:nvSpPr>
            <p:spPr>
              <a:xfrm rot="16200000">
                <a:off x="753058" y="3449303"/>
                <a:ext cx="1032387" cy="307777"/>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
                        <a:rPr lang="pt-BR" sz="1400" i="1" smtClean="0">
                          <a:latin typeface="Cambria Math" panose="02040503050406030204" pitchFamily="18" charset="0"/>
                        </a:rPr>
                        <m:t>𝑓</m:t>
                      </m:r>
                      <m:d>
                        <m:dPr>
                          <m:ctrlPr>
                            <a:rPr lang="pt-BR" sz="1400" i="1">
                              <a:latin typeface="Cambria Math" panose="02040503050406030204" pitchFamily="18" charset="0"/>
                            </a:rPr>
                          </m:ctrlPr>
                        </m:dPr>
                        <m:e>
                          <m:r>
                            <a:rPr lang="pt-BR" sz="1400" b="0" i="1" smtClean="0">
                              <a:latin typeface="Cambria Math" panose="02040503050406030204" pitchFamily="18" charset="0"/>
                            </a:rPr>
                            <m:t>𝑔</m:t>
                          </m:r>
                          <m:r>
                            <a:rPr lang="pt-BR" sz="1400" b="0" i="1" smtClean="0">
                              <a:latin typeface="Cambria Math" panose="02040503050406030204" pitchFamily="18" charset="0"/>
                            </a:rPr>
                            <m:t>(</m:t>
                          </m:r>
                          <m:r>
                            <a:rPr lang="pt-BR" sz="1400" b="1" i="1" smtClean="0">
                              <a:latin typeface="Cambria Math" panose="02040503050406030204" pitchFamily="18" charset="0"/>
                            </a:rPr>
                            <m:t>𝒙</m:t>
                          </m:r>
                          <m:r>
                            <a:rPr lang="pt-BR" sz="1400" b="0" i="1" smtClean="0">
                              <a:latin typeface="Cambria Math" panose="02040503050406030204" pitchFamily="18" charset="0"/>
                            </a:rPr>
                            <m:t>)</m:t>
                          </m:r>
                        </m:e>
                      </m:d>
                    </m:oMath>
                  </m:oMathPara>
                </a14:m>
                <a:endParaRPr lang="pt-BR" sz="1400" dirty="0"/>
              </a:p>
            </p:txBody>
          </p:sp>
        </mc:Choice>
        <mc:Fallback xmlns="">
          <p:sp>
            <p:nvSpPr>
              <p:cNvPr id="8" name="CaixaDeTexto 7">
                <a:extLst>
                  <a:ext uri="{FF2B5EF4-FFF2-40B4-BE49-F238E27FC236}">
                    <a16:creationId xmlns:a16="http://schemas.microsoft.com/office/drawing/2014/main" id="{F7189EEF-C03A-4427-0967-DC021100FF44}"/>
                  </a:ext>
                </a:extLst>
              </p:cNvPr>
              <p:cNvSpPr txBox="1">
                <a:spLocks noRot="1" noChangeAspect="1" noMove="1" noResize="1" noEditPoints="1" noAdjustHandles="1" noChangeArrowheads="1" noChangeShapeType="1" noTextEdit="1"/>
              </p:cNvSpPr>
              <p:nvPr/>
            </p:nvSpPr>
            <p:spPr>
              <a:xfrm rot="16200000">
                <a:off x="753058" y="3449303"/>
                <a:ext cx="1032387" cy="307777"/>
              </a:xfrm>
              <a:prstGeom prst="rect">
                <a:avLst/>
              </a:prstGeom>
              <a:blipFill>
                <a:blip r:embed="rId6"/>
                <a:stretch>
                  <a:fillRect r="-8000"/>
                </a:stretch>
              </a:blipFill>
            </p:spPr>
            <p:txBody>
              <a:bodyPr/>
              <a:lstStyle/>
              <a:p>
                <a:r>
                  <a:rPr lang="pt-BR">
                    <a:noFill/>
                  </a:rPr>
                  <a:t> </a:t>
                </a:r>
              </a:p>
            </p:txBody>
          </p:sp>
        </mc:Fallback>
      </mc:AlternateContent>
    </p:spTree>
    <p:extLst>
      <p:ext uri="{BB962C8B-B14F-4D97-AF65-F5344CB8AC3E}">
        <p14:creationId xmlns:p14="http://schemas.microsoft.com/office/powerpoint/2010/main" val="44460316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2E3438D-F516-F1D3-A02F-51857586D07A}"/>
              </a:ext>
            </a:extLst>
          </p:cNvPr>
          <p:cNvSpPr>
            <a:spLocks noGrp="1"/>
          </p:cNvSpPr>
          <p:nvPr>
            <p:ph type="title"/>
          </p:nvPr>
        </p:nvSpPr>
        <p:spPr/>
        <p:txBody>
          <a:bodyPr/>
          <a:lstStyle/>
          <a:p>
            <a:r>
              <a:rPr lang="pt-BR" dirty="0"/>
              <a:t>Funções de ativação: </a:t>
            </a:r>
            <a:r>
              <a:rPr lang="pt-BR" dirty="0" err="1"/>
              <a:t>ReLU</a:t>
            </a:r>
            <a:endParaRPr lang="pt-BR" dirty="0"/>
          </a:p>
        </p:txBody>
      </p:sp>
      <p:sp>
        <p:nvSpPr>
          <p:cNvPr id="3" name="Espaço Reservado para Conteúdo 2">
            <a:extLst>
              <a:ext uri="{FF2B5EF4-FFF2-40B4-BE49-F238E27FC236}">
                <a16:creationId xmlns:a16="http://schemas.microsoft.com/office/drawing/2014/main" id="{BCAAD57B-65A0-9DAD-79FC-2AE2692EB84B}"/>
              </a:ext>
            </a:extLst>
          </p:cNvPr>
          <p:cNvSpPr>
            <a:spLocks noGrp="1"/>
          </p:cNvSpPr>
          <p:nvPr>
            <p:ph idx="1"/>
          </p:nvPr>
        </p:nvSpPr>
        <p:spPr>
          <a:xfrm>
            <a:off x="4933950" y="1825624"/>
            <a:ext cx="7067551" cy="5032375"/>
          </a:xfrm>
        </p:spPr>
        <p:txBody>
          <a:bodyPr>
            <a:normAutofit/>
          </a:bodyPr>
          <a:lstStyle/>
          <a:p>
            <a:r>
              <a:rPr lang="pt-BR" b="0" i="0" dirty="0">
                <a:effectLst/>
              </a:rPr>
              <a:t>Ajuda a mitigar o problema do </a:t>
            </a:r>
            <a:r>
              <a:rPr lang="pt-BR" b="1" i="1" dirty="0">
                <a:effectLst/>
              </a:rPr>
              <a:t>desaparecimento de gradiente</a:t>
            </a:r>
            <a:r>
              <a:rPr lang="pt-BR" b="0" i="0" dirty="0">
                <a:effectLst/>
              </a:rPr>
              <a:t>, que ocorre com funções de ativação como a sigmoide e tangente hiperbólica quando usadas </a:t>
            </a:r>
            <a:r>
              <a:rPr lang="pt-BR" b="1" i="1" dirty="0">
                <a:effectLst/>
              </a:rPr>
              <a:t>em redes profundas</a:t>
            </a:r>
            <a:r>
              <a:rPr lang="pt-BR" b="0" i="0" dirty="0">
                <a:effectLst/>
              </a:rPr>
              <a:t>.</a:t>
            </a:r>
          </a:p>
          <a:p>
            <a:r>
              <a:rPr lang="pt-BR" b="0" i="0" dirty="0">
                <a:effectLst/>
              </a:rPr>
              <a:t>Ela introduz </a:t>
            </a:r>
            <a:r>
              <a:rPr lang="pt-BR" b="1" i="1" dirty="0">
                <a:solidFill>
                  <a:srgbClr val="00B050"/>
                </a:solidFill>
                <a:effectLst/>
              </a:rPr>
              <a:t>não linearidade </a:t>
            </a:r>
            <a:r>
              <a:rPr lang="pt-BR" b="0" i="0" dirty="0">
                <a:effectLst/>
              </a:rPr>
              <a:t>nas redes, permitindo que elas </a:t>
            </a:r>
            <a:r>
              <a:rPr lang="pt-BR" b="1" i="1" dirty="0">
                <a:solidFill>
                  <a:srgbClr val="00B050"/>
                </a:solidFill>
                <a:effectLst/>
              </a:rPr>
              <a:t>aprendam padrões e a modelar relacionamentos complexos nos dados</a:t>
            </a:r>
            <a:r>
              <a:rPr lang="pt-BR" b="0" i="0" dirty="0">
                <a:effectLst/>
              </a:rPr>
              <a:t>.</a:t>
            </a:r>
          </a:p>
          <a:p>
            <a:r>
              <a:rPr lang="pt-BR" b="1" i="0" dirty="0">
                <a:effectLst/>
              </a:rPr>
              <a:t>OBS</a:t>
            </a:r>
            <a:r>
              <a:rPr lang="pt-BR" b="0" i="0" dirty="0">
                <a:effectLst/>
              </a:rPr>
              <a:t>.: Redes com neurônios usando </a:t>
            </a:r>
            <a:r>
              <a:rPr lang="pt-BR" b="1" i="1" dirty="0">
                <a:solidFill>
                  <a:srgbClr val="00B050"/>
                </a:solidFill>
                <a:effectLst/>
              </a:rPr>
              <a:t>ativação linear só podem modelar relacionamentos lineares </a:t>
            </a:r>
            <a:r>
              <a:rPr lang="pt-BR" b="0" i="0" dirty="0">
                <a:effectLst/>
              </a:rPr>
              <a:t>entre entradas e saídas.</a:t>
            </a:r>
          </a:p>
        </p:txBody>
      </p:sp>
      <p:grpSp>
        <p:nvGrpSpPr>
          <p:cNvPr id="8" name="Agrupar 7">
            <a:extLst>
              <a:ext uri="{FF2B5EF4-FFF2-40B4-BE49-F238E27FC236}">
                <a16:creationId xmlns:a16="http://schemas.microsoft.com/office/drawing/2014/main" id="{96D25B35-7AEB-C9E2-F3D0-6D1D9EAFA19D}"/>
              </a:ext>
            </a:extLst>
          </p:cNvPr>
          <p:cNvGrpSpPr/>
          <p:nvPr/>
        </p:nvGrpSpPr>
        <p:grpSpPr>
          <a:xfrm>
            <a:off x="505763" y="2428873"/>
            <a:ext cx="3699241" cy="3391653"/>
            <a:chOff x="1115363" y="2400298"/>
            <a:chExt cx="3699241" cy="3391653"/>
          </a:xfrm>
        </p:grpSpPr>
        <p:pic>
          <p:nvPicPr>
            <p:cNvPr id="4" name="Imagem 3">
              <a:extLst>
                <a:ext uri="{FF2B5EF4-FFF2-40B4-BE49-F238E27FC236}">
                  <a16:creationId xmlns:a16="http://schemas.microsoft.com/office/drawing/2014/main" id="{96ECAEDE-8070-9B44-26C9-52D815BFED42}"/>
                </a:ext>
              </a:extLst>
            </p:cNvPr>
            <p:cNvPicPr>
              <a:picLocks noChangeAspect="1"/>
            </p:cNvPicPr>
            <p:nvPr/>
          </p:nvPicPr>
          <p:blipFill rotWithShape="1">
            <a:blip r:embed="rId3"/>
            <a:srcRect l="5002" t="6467" r="8442" b="1020"/>
            <a:stretch/>
          </p:blipFill>
          <p:spPr>
            <a:xfrm>
              <a:off x="1299732" y="2400298"/>
              <a:ext cx="3345850" cy="2682043"/>
            </a:xfrm>
            <a:prstGeom prst="rect">
              <a:avLst/>
            </a:prstGeom>
          </p:spPr>
        </p:pic>
        <mc:AlternateContent xmlns:mc="http://schemas.openxmlformats.org/markup-compatibility/2006" xmlns:a14="http://schemas.microsoft.com/office/drawing/2010/main">
          <mc:Choice Requires="a14">
            <p:sp>
              <p:nvSpPr>
                <p:cNvPr id="5" name="CaixaDeTexto 4">
                  <a:extLst>
                    <a:ext uri="{FF2B5EF4-FFF2-40B4-BE49-F238E27FC236}">
                      <a16:creationId xmlns:a16="http://schemas.microsoft.com/office/drawing/2014/main" id="{5712CB71-5F2C-4AA7-C445-78041D010827}"/>
                    </a:ext>
                  </a:extLst>
                </p:cNvPr>
                <p:cNvSpPr txBox="1"/>
                <p:nvPr/>
              </p:nvSpPr>
              <p:spPr>
                <a:xfrm>
                  <a:off x="1299732" y="5391841"/>
                  <a:ext cx="3514872"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pt-BR" sz="2000" i="1" smtClean="0">
                                <a:latin typeface="Cambria Math" panose="02040503050406030204" pitchFamily="18" charset="0"/>
                              </a:rPr>
                            </m:ctrlPr>
                          </m:accPr>
                          <m:e>
                            <m:r>
                              <a:rPr lang="pt-BR" sz="2000" b="0" i="1" smtClean="0">
                                <a:latin typeface="Cambria Math" panose="02040503050406030204" pitchFamily="18" charset="0"/>
                              </a:rPr>
                              <m:t>𝑦</m:t>
                            </m:r>
                          </m:e>
                        </m:acc>
                        <m:r>
                          <a:rPr lang="pt-BR" sz="2000" i="1">
                            <a:latin typeface="Cambria Math" panose="02040503050406030204" pitchFamily="18" charset="0"/>
                          </a:rPr>
                          <m:t>=</m:t>
                        </m:r>
                        <m:r>
                          <a:rPr lang="pt-BR" sz="2000" i="1">
                            <a:latin typeface="Cambria Math" panose="02040503050406030204" pitchFamily="18" charset="0"/>
                          </a:rPr>
                          <m:t>𝑓</m:t>
                        </m:r>
                        <m:d>
                          <m:dPr>
                            <m:ctrlPr>
                              <a:rPr lang="pt-BR" sz="2000" i="1">
                                <a:latin typeface="Cambria Math" panose="02040503050406030204" pitchFamily="18" charset="0"/>
                              </a:rPr>
                            </m:ctrlPr>
                          </m:dPr>
                          <m:e>
                            <m:r>
                              <a:rPr lang="pt-BR" sz="2000" b="0" i="1" smtClean="0">
                                <a:latin typeface="Cambria Math" panose="02040503050406030204" pitchFamily="18" charset="0"/>
                              </a:rPr>
                              <m:t>𝑔</m:t>
                            </m:r>
                            <m:r>
                              <a:rPr lang="pt-BR" sz="2000" b="0" i="1" smtClean="0">
                                <a:latin typeface="Cambria Math" panose="02040503050406030204" pitchFamily="18" charset="0"/>
                              </a:rPr>
                              <m:t>(</m:t>
                            </m:r>
                            <m:r>
                              <a:rPr lang="pt-BR" sz="2000" b="1" i="1" smtClean="0">
                                <a:latin typeface="Cambria Math" panose="02040503050406030204" pitchFamily="18" charset="0"/>
                              </a:rPr>
                              <m:t>𝒙</m:t>
                            </m:r>
                            <m:r>
                              <a:rPr lang="pt-BR" sz="2000" b="0" i="1" smtClean="0">
                                <a:latin typeface="Cambria Math" panose="02040503050406030204" pitchFamily="18" charset="0"/>
                              </a:rPr>
                              <m:t>)</m:t>
                            </m:r>
                          </m:e>
                        </m:d>
                        <m:r>
                          <a:rPr lang="pt-BR" sz="2000" i="1">
                            <a:latin typeface="Cambria Math" panose="02040503050406030204" pitchFamily="18" charset="0"/>
                          </a:rPr>
                          <m:t>=</m:t>
                        </m:r>
                        <m:r>
                          <m:rPr>
                            <m:sty m:val="p"/>
                          </m:rPr>
                          <a:rPr lang="pt-BR" sz="2000">
                            <a:latin typeface="Cambria Math" panose="02040503050406030204" pitchFamily="18" charset="0"/>
                          </a:rPr>
                          <m:t>max</m:t>
                        </m:r>
                        <m:d>
                          <m:dPr>
                            <m:ctrlPr>
                              <a:rPr lang="pt-BR" sz="2000" i="1">
                                <a:latin typeface="Cambria Math" panose="02040503050406030204" pitchFamily="18" charset="0"/>
                              </a:rPr>
                            </m:ctrlPr>
                          </m:dPr>
                          <m:e>
                            <m:r>
                              <a:rPr lang="pt-BR" sz="2000" i="1">
                                <a:latin typeface="Cambria Math" panose="02040503050406030204" pitchFamily="18" charset="0"/>
                              </a:rPr>
                              <m:t>0,</m:t>
                            </m:r>
                            <m:r>
                              <a:rPr lang="pt-BR" sz="2000" i="1">
                                <a:latin typeface="Cambria Math" panose="02040503050406030204" pitchFamily="18" charset="0"/>
                              </a:rPr>
                              <m:t>𝑔</m:t>
                            </m:r>
                            <m:r>
                              <a:rPr lang="pt-BR" sz="2000" i="1">
                                <a:latin typeface="Cambria Math" panose="02040503050406030204" pitchFamily="18" charset="0"/>
                              </a:rPr>
                              <m:t>(</m:t>
                            </m:r>
                            <m:r>
                              <a:rPr lang="pt-BR" sz="2000" b="1" i="1">
                                <a:latin typeface="Cambria Math" panose="02040503050406030204" pitchFamily="18" charset="0"/>
                              </a:rPr>
                              <m:t>𝒙</m:t>
                            </m:r>
                            <m:r>
                              <a:rPr lang="pt-BR" sz="2000" i="1">
                                <a:latin typeface="Cambria Math" panose="02040503050406030204" pitchFamily="18" charset="0"/>
                              </a:rPr>
                              <m:t>)</m:t>
                            </m:r>
                          </m:e>
                        </m:d>
                      </m:oMath>
                    </m:oMathPara>
                  </a14:m>
                  <a:endParaRPr lang="pt-BR" sz="2000" dirty="0"/>
                </a:p>
              </p:txBody>
            </p:sp>
          </mc:Choice>
          <mc:Fallback xmlns="">
            <p:sp>
              <p:nvSpPr>
                <p:cNvPr id="5" name="CaixaDeTexto 4">
                  <a:extLst>
                    <a:ext uri="{FF2B5EF4-FFF2-40B4-BE49-F238E27FC236}">
                      <a16:creationId xmlns:a16="http://schemas.microsoft.com/office/drawing/2014/main" id="{5712CB71-5F2C-4AA7-C445-78041D010827}"/>
                    </a:ext>
                  </a:extLst>
                </p:cNvPr>
                <p:cNvSpPr txBox="1">
                  <a:spLocks noRot="1" noChangeAspect="1" noMove="1" noResize="1" noEditPoints="1" noAdjustHandles="1" noChangeArrowheads="1" noChangeShapeType="1" noTextEdit="1"/>
                </p:cNvSpPr>
                <p:nvPr/>
              </p:nvSpPr>
              <p:spPr>
                <a:xfrm>
                  <a:off x="1299732" y="5391841"/>
                  <a:ext cx="3514872" cy="400110"/>
                </a:xfrm>
                <a:prstGeom prst="rect">
                  <a:avLst/>
                </a:prstGeom>
                <a:blipFill>
                  <a:blip r:embed="rId4"/>
                  <a:stretch>
                    <a:fillRect t="-6061" b="-15152"/>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 name="CaixaDeTexto 6">
                  <a:extLst>
                    <a:ext uri="{FF2B5EF4-FFF2-40B4-BE49-F238E27FC236}">
                      <a16:creationId xmlns:a16="http://schemas.microsoft.com/office/drawing/2014/main" id="{39646284-D717-CCFF-C733-4613ED4C2067}"/>
                    </a:ext>
                  </a:extLst>
                </p:cNvPr>
                <p:cNvSpPr txBox="1"/>
                <p:nvPr/>
              </p:nvSpPr>
              <p:spPr>
                <a:xfrm rot="16200000">
                  <a:off x="753058" y="3449303"/>
                  <a:ext cx="1032387" cy="307777"/>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
                          <a:rPr lang="pt-BR" sz="1400" i="1" smtClean="0">
                            <a:latin typeface="Cambria Math" panose="02040503050406030204" pitchFamily="18" charset="0"/>
                          </a:rPr>
                          <m:t>𝑓</m:t>
                        </m:r>
                        <m:d>
                          <m:dPr>
                            <m:ctrlPr>
                              <a:rPr lang="pt-BR" sz="1400" i="1">
                                <a:latin typeface="Cambria Math" panose="02040503050406030204" pitchFamily="18" charset="0"/>
                              </a:rPr>
                            </m:ctrlPr>
                          </m:dPr>
                          <m:e>
                            <m:r>
                              <a:rPr lang="pt-BR" sz="1400" b="0" i="1" smtClean="0">
                                <a:latin typeface="Cambria Math" panose="02040503050406030204" pitchFamily="18" charset="0"/>
                              </a:rPr>
                              <m:t>𝑔</m:t>
                            </m:r>
                            <m:r>
                              <a:rPr lang="pt-BR" sz="1400" b="0" i="1" smtClean="0">
                                <a:latin typeface="Cambria Math" panose="02040503050406030204" pitchFamily="18" charset="0"/>
                              </a:rPr>
                              <m:t>(</m:t>
                            </m:r>
                            <m:r>
                              <a:rPr lang="pt-BR" sz="1400" b="1" i="1" smtClean="0">
                                <a:latin typeface="Cambria Math" panose="02040503050406030204" pitchFamily="18" charset="0"/>
                              </a:rPr>
                              <m:t>𝒙</m:t>
                            </m:r>
                            <m:r>
                              <a:rPr lang="pt-BR" sz="1400" b="0" i="1" smtClean="0">
                                <a:latin typeface="Cambria Math" panose="02040503050406030204" pitchFamily="18" charset="0"/>
                              </a:rPr>
                              <m:t>)</m:t>
                            </m:r>
                          </m:e>
                        </m:d>
                      </m:oMath>
                    </m:oMathPara>
                  </a14:m>
                  <a:endParaRPr lang="pt-BR" sz="1400" dirty="0"/>
                </a:p>
              </p:txBody>
            </p:sp>
          </mc:Choice>
          <mc:Fallback xmlns="">
            <p:sp>
              <p:nvSpPr>
                <p:cNvPr id="7" name="CaixaDeTexto 6">
                  <a:extLst>
                    <a:ext uri="{FF2B5EF4-FFF2-40B4-BE49-F238E27FC236}">
                      <a16:creationId xmlns:a16="http://schemas.microsoft.com/office/drawing/2014/main" id="{39646284-D717-CCFF-C733-4613ED4C2067}"/>
                    </a:ext>
                  </a:extLst>
                </p:cNvPr>
                <p:cNvSpPr txBox="1">
                  <a:spLocks noRot="1" noChangeAspect="1" noMove="1" noResize="1" noEditPoints="1" noAdjustHandles="1" noChangeArrowheads="1" noChangeShapeType="1" noTextEdit="1"/>
                </p:cNvSpPr>
                <p:nvPr/>
              </p:nvSpPr>
              <p:spPr>
                <a:xfrm rot="16200000">
                  <a:off x="753058" y="3449303"/>
                  <a:ext cx="1032387" cy="307777"/>
                </a:xfrm>
                <a:prstGeom prst="rect">
                  <a:avLst/>
                </a:prstGeom>
                <a:blipFill>
                  <a:blip r:embed="rId5"/>
                  <a:stretch>
                    <a:fillRect r="-8000"/>
                  </a:stretch>
                </a:blipFill>
              </p:spPr>
              <p:txBody>
                <a:bodyPr/>
                <a:lstStyle/>
                <a:p>
                  <a:r>
                    <a:rPr lang="pt-BR">
                      <a:noFill/>
                    </a:rPr>
                    <a:t> </a:t>
                  </a:r>
                </a:p>
              </p:txBody>
            </p:sp>
          </mc:Fallback>
        </mc:AlternateContent>
      </p:grpSp>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0D10596A-3E18-4D4A-6415-9CDBEC4E9929}"/>
                  </a:ext>
                </a:extLst>
              </p:cNvPr>
              <p:cNvSpPr txBox="1"/>
              <p:nvPr/>
            </p:nvSpPr>
            <p:spPr>
              <a:xfrm>
                <a:off x="1968448" y="4976077"/>
                <a:ext cx="1032387" cy="307777"/>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
                        <a:rPr lang="pt-BR" sz="1400" i="1">
                          <a:latin typeface="Cambria Math" panose="02040503050406030204" pitchFamily="18" charset="0"/>
                        </a:rPr>
                        <m:t>𝑔</m:t>
                      </m:r>
                      <m:r>
                        <a:rPr lang="pt-BR" sz="1400" i="1">
                          <a:latin typeface="Cambria Math" panose="02040503050406030204" pitchFamily="18" charset="0"/>
                        </a:rPr>
                        <m:t>(</m:t>
                      </m:r>
                      <m:r>
                        <a:rPr lang="pt-BR" sz="1400" b="1" i="1">
                          <a:latin typeface="Cambria Math" panose="02040503050406030204" pitchFamily="18" charset="0"/>
                        </a:rPr>
                        <m:t>𝒙</m:t>
                      </m:r>
                      <m:r>
                        <a:rPr lang="pt-BR" sz="1400" i="1">
                          <a:latin typeface="Cambria Math" panose="02040503050406030204" pitchFamily="18" charset="0"/>
                        </a:rPr>
                        <m:t>)</m:t>
                      </m:r>
                    </m:oMath>
                  </m:oMathPara>
                </a14:m>
                <a:endParaRPr lang="pt-BR" sz="1400" dirty="0"/>
              </a:p>
            </p:txBody>
          </p:sp>
        </mc:Choice>
        <mc:Fallback xmlns="">
          <p:sp>
            <p:nvSpPr>
              <p:cNvPr id="6" name="CaixaDeTexto 5">
                <a:extLst>
                  <a:ext uri="{FF2B5EF4-FFF2-40B4-BE49-F238E27FC236}">
                    <a16:creationId xmlns:a16="http://schemas.microsoft.com/office/drawing/2014/main" id="{0D10596A-3E18-4D4A-6415-9CDBEC4E9929}"/>
                  </a:ext>
                </a:extLst>
              </p:cNvPr>
              <p:cNvSpPr txBox="1">
                <a:spLocks noRot="1" noChangeAspect="1" noMove="1" noResize="1" noEditPoints="1" noAdjustHandles="1" noChangeArrowheads="1" noChangeShapeType="1" noTextEdit="1"/>
              </p:cNvSpPr>
              <p:nvPr/>
            </p:nvSpPr>
            <p:spPr>
              <a:xfrm>
                <a:off x="1968448" y="4976077"/>
                <a:ext cx="1032387" cy="307777"/>
              </a:xfrm>
              <a:prstGeom prst="rect">
                <a:avLst/>
              </a:prstGeom>
              <a:blipFill>
                <a:blip r:embed="rId6"/>
                <a:stretch>
                  <a:fillRect b="-5882"/>
                </a:stretch>
              </a:blipFill>
            </p:spPr>
            <p:txBody>
              <a:bodyPr/>
              <a:lstStyle/>
              <a:p>
                <a:r>
                  <a:rPr lang="pt-BR">
                    <a:noFill/>
                  </a:rPr>
                  <a:t> </a:t>
                </a:r>
              </a:p>
            </p:txBody>
          </p:sp>
        </mc:Fallback>
      </mc:AlternateContent>
    </p:spTree>
    <p:extLst>
      <p:ext uri="{BB962C8B-B14F-4D97-AF65-F5344CB8AC3E}">
        <p14:creationId xmlns:p14="http://schemas.microsoft.com/office/powerpoint/2010/main" val="178674213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2E3438D-F516-F1D3-A02F-51857586D07A}"/>
              </a:ext>
            </a:extLst>
          </p:cNvPr>
          <p:cNvSpPr>
            <a:spLocks noGrp="1"/>
          </p:cNvSpPr>
          <p:nvPr>
            <p:ph type="title"/>
          </p:nvPr>
        </p:nvSpPr>
        <p:spPr/>
        <p:txBody>
          <a:bodyPr/>
          <a:lstStyle/>
          <a:p>
            <a:r>
              <a:rPr lang="pt-BR" dirty="0"/>
              <a:t>Funções de ativação: </a:t>
            </a:r>
            <a:r>
              <a:rPr lang="pt-BR" dirty="0" err="1"/>
              <a:t>ReLU</a:t>
            </a:r>
            <a:endParaRPr lang="pt-BR" dirty="0"/>
          </a:p>
        </p:txBody>
      </p:sp>
      <p:sp>
        <p:nvSpPr>
          <p:cNvPr id="3" name="Espaço Reservado para Conteúdo 2">
            <a:extLst>
              <a:ext uri="{FF2B5EF4-FFF2-40B4-BE49-F238E27FC236}">
                <a16:creationId xmlns:a16="http://schemas.microsoft.com/office/drawing/2014/main" id="{BCAAD57B-65A0-9DAD-79FC-2AE2692EB84B}"/>
              </a:ext>
            </a:extLst>
          </p:cNvPr>
          <p:cNvSpPr>
            <a:spLocks noGrp="1"/>
          </p:cNvSpPr>
          <p:nvPr>
            <p:ph idx="1"/>
          </p:nvPr>
        </p:nvSpPr>
        <p:spPr>
          <a:xfrm>
            <a:off x="5505450" y="1825624"/>
            <a:ext cx="6496051" cy="5032375"/>
          </a:xfrm>
        </p:spPr>
        <p:txBody>
          <a:bodyPr>
            <a:normAutofit/>
          </a:bodyPr>
          <a:lstStyle/>
          <a:p>
            <a:r>
              <a:rPr lang="pt-BR" b="0" i="0" dirty="0">
                <a:effectLst/>
              </a:rPr>
              <a:t>Uma desvantagem é que ela pode levar ao problema da </a:t>
            </a:r>
            <a:r>
              <a:rPr lang="pt-BR" b="1" i="1" dirty="0" err="1">
                <a:effectLst/>
              </a:rPr>
              <a:t>ReLU</a:t>
            </a:r>
            <a:r>
              <a:rPr lang="pt-BR" b="1" i="1" dirty="0">
                <a:effectLst/>
              </a:rPr>
              <a:t> agonizante</a:t>
            </a:r>
            <a:r>
              <a:rPr lang="pt-BR" b="0" i="0" dirty="0">
                <a:effectLst/>
              </a:rPr>
              <a:t>.</a:t>
            </a:r>
          </a:p>
          <a:p>
            <a:r>
              <a:rPr lang="pt-BR" b="0" i="0" dirty="0">
                <a:effectLst/>
              </a:rPr>
              <a:t>Esse problema ocorre quando os </a:t>
            </a:r>
            <a:r>
              <a:rPr lang="pt-BR" b="1" i="1" dirty="0">
                <a:solidFill>
                  <a:srgbClr val="00B050"/>
                </a:solidFill>
                <a:effectLst/>
              </a:rPr>
              <a:t>neurônios têm saída igual a zero durante o treinamento e, consequentemente, não conseguem atualizar seus pesos durante a retropropagação</a:t>
            </a:r>
            <a:r>
              <a:rPr lang="pt-BR" b="0" i="0" dirty="0">
                <a:effectLst/>
              </a:rPr>
              <a:t>. </a:t>
            </a:r>
          </a:p>
          <a:p>
            <a:r>
              <a:rPr lang="pt-BR" b="0" i="0" dirty="0">
                <a:effectLst/>
              </a:rPr>
              <a:t>Para mitigar esse problema, foram propostas algumas variantes como: </a:t>
            </a:r>
            <a:r>
              <a:rPr lang="pt-BR" b="0" i="0" dirty="0" err="1">
                <a:effectLst/>
                <a:hlinkClick r:id="rId3"/>
              </a:rPr>
              <a:t>Leaky</a:t>
            </a:r>
            <a:r>
              <a:rPr lang="pt-BR" b="0" i="0" dirty="0">
                <a:effectLst/>
                <a:hlinkClick r:id="rId3"/>
              </a:rPr>
              <a:t> </a:t>
            </a:r>
            <a:r>
              <a:rPr lang="pt-BR" b="0" i="0" dirty="0" err="1">
                <a:effectLst/>
                <a:hlinkClick r:id="rId3"/>
              </a:rPr>
              <a:t>ReLU</a:t>
            </a:r>
            <a:r>
              <a:rPr lang="pt-BR" b="0" i="0" dirty="0">
                <a:effectLst/>
                <a:hlinkClick r:id="rId3"/>
              </a:rPr>
              <a:t>, </a:t>
            </a:r>
            <a:r>
              <a:rPr lang="pt-BR" b="0" i="0" dirty="0" err="1">
                <a:effectLst/>
                <a:hlinkClick r:id="rId3"/>
              </a:rPr>
              <a:t>Parametric</a:t>
            </a:r>
            <a:r>
              <a:rPr lang="pt-BR" b="0" i="0" dirty="0">
                <a:effectLst/>
                <a:hlinkClick r:id="rId3"/>
              </a:rPr>
              <a:t> </a:t>
            </a:r>
            <a:r>
              <a:rPr lang="pt-BR" b="0" i="0" dirty="0" err="1">
                <a:effectLst/>
                <a:hlinkClick r:id="rId3"/>
              </a:rPr>
              <a:t>ReLU</a:t>
            </a:r>
            <a:r>
              <a:rPr lang="pt-BR" dirty="0">
                <a:hlinkClick r:id="rId3"/>
              </a:rPr>
              <a:t>,</a:t>
            </a:r>
            <a:r>
              <a:rPr lang="pt-BR" b="0" i="0" dirty="0">
                <a:effectLst/>
                <a:hlinkClick r:id="rId3"/>
              </a:rPr>
              <a:t> </a:t>
            </a:r>
            <a:r>
              <a:rPr lang="pt-BR" b="0" i="0" dirty="0" err="1">
                <a:effectLst/>
                <a:hlinkClick r:id="rId3"/>
              </a:rPr>
              <a:t>Exponential</a:t>
            </a:r>
            <a:r>
              <a:rPr lang="pt-BR" b="0" i="0" dirty="0">
                <a:effectLst/>
                <a:hlinkClick r:id="rId3"/>
              </a:rPr>
              <a:t> Linear </a:t>
            </a:r>
            <a:r>
              <a:rPr lang="pt-BR" b="0" i="0" dirty="0" err="1">
                <a:effectLst/>
                <a:hlinkClick r:id="rId3"/>
              </a:rPr>
              <a:t>Units</a:t>
            </a:r>
            <a:r>
              <a:rPr lang="pt-BR" b="0" i="0" dirty="0">
                <a:effectLst/>
                <a:hlinkClick r:id="rId3"/>
              </a:rPr>
              <a:t> (ELU) e </a:t>
            </a:r>
            <a:r>
              <a:rPr lang="pt-BR" b="0" i="0" dirty="0" err="1">
                <a:effectLst/>
                <a:hlinkClick r:id="rId3"/>
              </a:rPr>
              <a:t>Gaussian</a:t>
            </a:r>
            <a:r>
              <a:rPr lang="pt-BR" b="0" i="0" dirty="0">
                <a:effectLst/>
                <a:hlinkClick r:id="rId3"/>
              </a:rPr>
              <a:t> </a:t>
            </a:r>
            <a:r>
              <a:rPr lang="pt-BR" b="0" i="0" dirty="0" err="1">
                <a:effectLst/>
                <a:hlinkClick r:id="rId3"/>
              </a:rPr>
              <a:t>Error</a:t>
            </a:r>
            <a:r>
              <a:rPr lang="pt-BR" b="0" i="0" dirty="0">
                <a:effectLst/>
                <a:hlinkClick r:id="rId3"/>
              </a:rPr>
              <a:t> Linear Unit (GELU)</a:t>
            </a:r>
            <a:r>
              <a:rPr lang="pt-BR" b="0" i="0" dirty="0">
                <a:effectLst/>
              </a:rPr>
              <a:t>.</a:t>
            </a:r>
            <a:endParaRPr lang="pt-BR" dirty="0"/>
          </a:p>
        </p:txBody>
      </p:sp>
      <p:pic>
        <p:nvPicPr>
          <p:cNvPr id="4" name="Imagem 3">
            <a:extLst>
              <a:ext uri="{FF2B5EF4-FFF2-40B4-BE49-F238E27FC236}">
                <a16:creationId xmlns:a16="http://schemas.microsoft.com/office/drawing/2014/main" id="{96ECAEDE-8070-9B44-26C9-52D815BFED42}"/>
              </a:ext>
            </a:extLst>
          </p:cNvPr>
          <p:cNvPicPr>
            <a:picLocks noChangeAspect="1"/>
          </p:cNvPicPr>
          <p:nvPr/>
        </p:nvPicPr>
        <p:blipFill rotWithShape="1">
          <a:blip r:embed="rId4"/>
          <a:srcRect l="5002" t="6467" r="8442" b="1020"/>
          <a:stretch/>
        </p:blipFill>
        <p:spPr>
          <a:xfrm>
            <a:off x="1770497" y="1942323"/>
            <a:ext cx="2512197" cy="2013784"/>
          </a:xfrm>
          <a:prstGeom prst="rect">
            <a:avLst/>
          </a:prstGeom>
        </p:spPr>
      </p:pic>
      <mc:AlternateContent xmlns:mc="http://schemas.openxmlformats.org/markup-compatibility/2006" xmlns:a14="http://schemas.microsoft.com/office/drawing/2010/main">
        <mc:Choice Requires="a14">
          <p:sp>
            <p:nvSpPr>
              <p:cNvPr id="5" name="CaixaDeTexto 4">
                <a:extLst>
                  <a:ext uri="{FF2B5EF4-FFF2-40B4-BE49-F238E27FC236}">
                    <a16:creationId xmlns:a16="http://schemas.microsoft.com/office/drawing/2014/main" id="{5712CB71-5F2C-4AA7-C445-78041D010827}"/>
                  </a:ext>
                </a:extLst>
              </p:cNvPr>
              <p:cNvSpPr txBox="1"/>
              <p:nvPr/>
            </p:nvSpPr>
            <p:spPr>
              <a:xfrm>
                <a:off x="2138844" y="2071205"/>
                <a:ext cx="1834540"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1200" i="1">
                          <a:latin typeface="Cambria Math" panose="02040503050406030204" pitchFamily="18" charset="0"/>
                        </a:rPr>
                        <m:t>𝑓</m:t>
                      </m:r>
                      <m:d>
                        <m:dPr>
                          <m:ctrlPr>
                            <a:rPr lang="pt-BR" sz="1200" i="1">
                              <a:latin typeface="Cambria Math" panose="02040503050406030204" pitchFamily="18" charset="0"/>
                            </a:rPr>
                          </m:ctrlPr>
                        </m:dPr>
                        <m:e>
                          <m:r>
                            <a:rPr lang="pt-BR" sz="1200" b="0" i="1" smtClean="0">
                              <a:latin typeface="Cambria Math" panose="02040503050406030204" pitchFamily="18" charset="0"/>
                            </a:rPr>
                            <m:t>𝑔</m:t>
                          </m:r>
                          <m:r>
                            <a:rPr lang="pt-BR" sz="1200" b="0" i="1" smtClean="0">
                              <a:latin typeface="Cambria Math" panose="02040503050406030204" pitchFamily="18" charset="0"/>
                            </a:rPr>
                            <m:t>(</m:t>
                          </m:r>
                          <m:r>
                            <a:rPr lang="pt-BR" sz="1200" b="1" i="1" smtClean="0">
                              <a:latin typeface="Cambria Math" panose="02040503050406030204" pitchFamily="18" charset="0"/>
                            </a:rPr>
                            <m:t>𝒙</m:t>
                          </m:r>
                          <m:r>
                            <a:rPr lang="pt-BR" sz="1200" b="0" i="1" smtClean="0">
                              <a:latin typeface="Cambria Math" panose="02040503050406030204" pitchFamily="18" charset="0"/>
                            </a:rPr>
                            <m:t>)</m:t>
                          </m:r>
                        </m:e>
                      </m:d>
                      <m:r>
                        <a:rPr lang="pt-BR" sz="1200" i="1">
                          <a:latin typeface="Cambria Math" panose="02040503050406030204" pitchFamily="18" charset="0"/>
                        </a:rPr>
                        <m:t>=</m:t>
                      </m:r>
                      <m:r>
                        <m:rPr>
                          <m:sty m:val="p"/>
                        </m:rPr>
                        <a:rPr lang="pt-BR" sz="1200">
                          <a:latin typeface="Cambria Math" panose="02040503050406030204" pitchFamily="18" charset="0"/>
                        </a:rPr>
                        <m:t>max</m:t>
                      </m:r>
                      <m:d>
                        <m:dPr>
                          <m:ctrlPr>
                            <a:rPr lang="pt-BR" sz="1200" i="1">
                              <a:latin typeface="Cambria Math" panose="02040503050406030204" pitchFamily="18" charset="0"/>
                            </a:rPr>
                          </m:ctrlPr>
                        </m:dPr>
                        <m:e>
                          <m:r>
                            <a:rPr lang="pt-BR" sz="1200" i="1">
                              <a:latin typeface="Cambria Math" panose="02040503050406030204" pitchFamily="18" charset="0"/>
                            </a:rPr>
                            <m:t>0,</m:t>
                          </m:r>
                          <m:r>
                            <a:rPr lang="pt-BR" sz="1200" i="1">
                              <a:latin typeface="Cambria Math" panose="02040503050406030204" pitchFamily="18" charset="0"/>
                            </a:rPr>
                            <m:t>𝑔</m:t>
                          </m:r>
                          <m:r>
                            <a:rPr lang="pt-BR" sz="1200" i="1">
                              <a:latin typeface="Cambria Math" panose="02040503050406030204" pitchFamily="18" charset="0"/>
                            </a:rPr>
                            <m:t>(</m:t>
                          </m:r>
                          <m:r>
                            <a:rPr lang="pt-BR" sz="1200" b="1" i="1">
                              <a:latin typeface="Cambria Math" panose="02040503050406030204" pitchFamily="18" charset="0"/>
                            </a:rPr>
                            <m:t>𝒙</m:t>
                          </m:r>
                          <m:r>
                            <a:rPr lang="pt-BR" sz="1200" i="1">
                              <a:latin typeface="Cambria Math" panose="02040503050406030204" pitchFamily="18" charset="0"/>
                            </a:rPr>
                            <m:t>)</m:t>
                          </m:r>
                        </m:e>
                      </m:d>
                    </m:oMath>
                  </m:oMathPara>
                </a14:m>
                <a:endParaRPr lang="pt-BR" sz="1200" dirty="0"/>
              </a:p>
            </p:txBody>
          </p:sp>
        </mc:Choice>
        <mc:Fallback xmlns="">
          <p:sp>
            <p:nvSpPr>
              <p:cNvPr id="5" name="CaixaDeTexto 4">
                <a:extLst>
                  <a:ext uri="{FF2B5EF4-FFF2-40B4-BE49-F238E27FC236}">
                    <a16:creationId xmlns:a16="http://schemas.microsoft.com/office/drawing/2014/main" id="{5712CB71-5F2C-4AA7-C445-78041D010827}"/>
                  </a:ext>
                </a:extLst>
              </p:cNvPr>
              <p:cNvSpPr txBox="1">
                <a:spLocks noRot="1" noChangeAspect="1" noMove="1" noResize="1" noEditPoints="1" noAdjustHandles="1" noChangeArrowheads="1" noChangeShapeType="1" noTextEdit="1"/>
              </p:cNvSpPr>
              <p:nvPr/>
            </p:nvSpPr>
            <p:spPr>
              <a:xfrm>
                <a:off x="2138844" y="2071205"/>
                <a:ext cx="1834540" cy="276999"/>
              </a:xfrm>
              <a:prstGeom prst="rect">
                <a:avLst/>
              </a:prstGeom>
              <a:blipFill>
                <a:blip r:embed="rId5"/>
                <a:stretch>
                  <a:fillRect b="-8889"/>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 name="CaixaDeTexto 6">
                <a:extLst>
                  <a:ext uri="{FF2B5EF4-FFF2-40B4-BE49-F238E27FC236}">
                    <a16:creationId xmlns:a16="http://schemas.microsoft.com/office/drawing/2014/main" id="{39646284-D717-CCFF-C733-4613ED4C2067}"/>
                  </a:ext>
                </a:extLst>
              </p:cNvPr>
              <p:cNvSpPr txBox="1"/>
              <p:nvPr/>
            </p:nvSpPr>
            <p:spPr>
              <a:xfrm rot="16200000">
                <a:off x="1248776" y="2699592"/>
                <a:ext cx="963088" cy="261610"/>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
                        <a:rPr lang="pt-BR" sz="1100" i="1" smtClean="0">
                          <a:latin typeface="Cambria Math" panose="02040503050406030204" pitchFamily="18" charset="0"/>
                        </a:rPr>
                        <m:t>𝑓</m:t>
                      </m:r>
                      <m:d>
                        <m:dPr>
                          <m:ctrlPr>
                            <a:rPr lang="pt-BR" sz="1100" i="1">
                              <a:latin typeface="Cambria Math" panose="02040503050406030204" pitchFamily="18" charset="0"/>
                            </a:rPr>
                          </m:ctrlPr>
                        </m:dPr>
                        <m:e>
                          <m:r>
                            <a:rPr lang="pt-BR" sz="1100" b="0" i="1" smtClean="0">
                              <a:latin typeface="Cambria Math" panose="02040503050406030204" pitchFamily="18" charset="0"/>
                            </a:rPr>
                            <m:t>𝑔</m:t>
                          </m:r>
                          <m:r>
                            <a:rPr lang="pt-BR" sz="1100" b="0" i="1" smtClean="0">
                              <a:latin typeface="Cambria Math" panose="02040503050406030204" pitchFamily="18" charset="0"/>
                            </a:rPr>
                            <m:t>(</m:t>
                          </m:r>
                          <m:r>
                            <a:rPr lang="pt-BR" sz="1100" b="1" i="1" smtClean="0">
                              <a:latin typeface="Cambria Math" panose="02040503050406030204" pitchFamily="18" charset="0"/>
                            </a:rPr>
                            <m:t>𝒙</m:t>
                          </m:r>
                          <m:r>
                            <a:rPr lang="pt-BR" sz="1100" b="0" i="1" smtClean="0">
                              <a:latin typeface="Cambria Math" panose="02040503050406030204" pitchFamily="18" charset="0"/>
                            </a:rPr>
                            <m:t>)</m:t>
                          </m:r>
                        </m:e>
                      </m:d>
                    </m:oMath>
                  </m:oMathPara>
                </a14:m>
                <a:endParaRPr lang="pt-BR" sz="1100" dirty="0"/>
              </a:p>
            </p:txBody>
          </p:sp>
        </mc:Choice>
        <mc:Fallback xmlns="">
          <p:sp>
            <p:nvSpPr>
              <p:cNvPr id="7" name="CaixaDeTexto 6">
                <a:extLst>
                  <a:ext uri="{FF2B5EF4-FFF2-40B4-BE49-F238E27FC236}">
                    <a16:creationId xmlns:a16="http://schemas.microsoft.com/office/drawing/2014/main" id="{39646284-D717-CCFF-C733-4613ED4C2067}"/>
                  </a:ext>
                </a:extLst>
              </p:cNvPr>
              <p:cNvSpPr txBox="1">
                <a:spLocks noRot="1" noChangeAspect="1" noMove="1" noResize="1" noEditPoints="1" noAdjustHandles="1" noChangeArrowheads="1" noChangeShapeType="1" noTextEdit="1"/>
              </p:cNvSpPr>
              <p:nvPr/>
            </p:nvSpPr>
            <p:spPr>
              <a:xfrm rot="16200000">
                <a:off x="1248776" y="2699592"/>
                <a:ext cx="963088" cy="261610"/>
              </a:xfrm>
              <a:prstGeom prst="rect">
                <a:avLst/>
              </a:prstGeom>
              <a:blipFill>
                <a:blip r:embed="rId6"/>
                <a:stretch>
                  <a:fillRect r="-697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0D10596A-3E18-4D4A-6415-9CDBEC4E9929}"/>
                  </a:ext>
                </a:extLst>
              </p:cNvPr>
              <p:cNvSpPr txBox="1"/>
              <p:nvPr/>
            </p:nvSpPr>
            <p:spPr>
              <a:xfrm>
                <a:off x="2610414" y="3862861"/>
                <a:ext cx="1032387" cy="261610"/>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
                        <a:rPr lang="pt-BR" sz="1100" i="1">
                          <a:latin typeface="Cambria Math" panose="02040503050406030204" pitchFamily="18" charset="0"/>
                        </a:rPr>
                        <m:t>𝑔</m:t>
                      </m:r>
                      <m:r>
                        <a:rPr lang="pt-BR" sz="1100" i="1">
                          <a:latin typeface="Cambria Math" panose="02040503050406030204" pitchFamily="18" charset="0"/>
                        </a:rPr>
                        <m:t>(</m:t>
                      </m:r>
                      <m:r>
                        <a:rPr lang="pt-BR" sz="1100" b="1" i="1">
                          <a:latin typeface="Cambria Math" panose="02040503050406030204" pitchFamily="18" charset="0"/>
                        </a:rPr>
                        <m:t>𝒙</m:t>
                      </m:r>
                      <m:r>
                        <a:rPr lang="pt-BR" sz="1100" i="1">
                          <a:latin typeface="Cambria Math" panose="02040503050406030204" pitchFamily="18" charset="0"/>
                        </a:rPr>
                        <m:t>)</m:t>
                      </m:r>
                    </m:oMath>
                  </m:oMathPara>
                </a14:m>
                <a:endParaRPr lang="pt-BR" sz="1100" dirty="0"/>
              </a:p>
            </p:txBody>
          </p:sp>
        </mc:Choice>
        <mc:Fallback xmlns="">
          <p:sp>
            <p:nvSpPr>
              <p:cNvPr id="6" name="CaixaDeTexto 5">
                <a:extLst>
                  <a:ext uri="{FF2B5EF4-FFF2-40B4-BE49-F238E27FC236}">
                    <a16:creationId xmlns:a16="http://schemas.microsoft.com/office/drawing/2014/main" id="{0D10596A-3E18-4D4A-6415-9CDBEC4E9929}"/>
                  </a:ext>
                </a:extLst>
              </p:cNvPr>
              <p:cNvSpPr txBox="1">
                <a:spLocks noRot="1" noChangeAspect="1" noMove="1" noResize="1" noEditPoints="1" noAdjustHandles="1" noChangeArrowheads="1" noChangeShapeType="1" noTextEdit="1"/>
              </p:cNvSpPr>
              <p:nvPr/>
            </p:nvSpPr>
            <p:spPr>
              <a:xfrm>
                <a:off x="2610414" y="3862861"/>
                <a:ext cx="1032387" cy="261610"/>
              </a:xfrm>
              <a:prstGeom prst="rect">
                <a:avLst/>
              </a:prstGeom>
              <a:blipFill>
                <a:blip r:embed="rId7"/>
                <a:stretch>
                  <a:fillRect b="-4651"/>
                </a:stretch>
              </a:blipFill>
            </p:spPr>
            <p:txBody>
              <a:bodyPr/>
              <a:lstStyle/>
              <a:p>
                <a:r>
                  <a:rPr lang="pt-BR">
                    <a:noFill/>
                  </a:rPr>
                  <a:t> </a:t>
                </a:r>
              </a:p>
            </p:txBody>
          </p:sp>
        </mc:Fallback>
      </mc:AlternateContent>
      <p:pic>
        <p:nvPicPr>
          <p:cNvPr id="9" name="Imagem 8">
            <a:extLst>
              <a:ext uri="{FF2B5EF4-FFF2-40B4-BE49-F238E27FC236}">
                <a16:creationId xmlns:a16="http://schemas.microsoft.com/office/drawing/2014/main" id="{A5612E3A-613C-E624-A52C-8F571A186D9E}"/>
              </a:ext>
            </a:extLst>
          </p:cNvPr>
          <p:cNvPicPr>
            <a:picLocks noChangeAspect="1"/>
          </p:cNvPicPr>
          <p:nvPr/>
        </p:nvPicPr>
        <p:blipFill rotWithShape="1">
          <a:blip r:embed="rId8"/>
          <a:srcRect l="4832" t="5799" r="8612"/>
          <a:stretch/>
        </p:blipFill>
        <p:spPr>
          <a:xfrm>
            <a:off x="1763661" y="4442320"/>
            <a:ext cx="2512197" cy="2050555"/>
          </a:xfrm>
          <a:prstGeom prst="rect">
            <a:avLst/>
          </a:prstGeom>
        </p:spPr>
      </p:pic>
      <mc:AlternateContent xmlns:mc="http://schemas.openxmlformats.org/markup-compatibility/2006" xmlns:a14="http://schemas.microsoft.com/office/drawing/2010/main">
        <mc:Choice Requires="a14">
          <p:sp>
            <p:nvSpPr>
              <p:cNvPr id="10" name="CaixaDeTexto 9">
                <a:extLst>
                  <a:ext uri="{FF2B5EF4-FFF2-40B4-BE49-F238E27FC236}">
                    <a16:creationId xmlns:a16="http://schemas.microsoft.com/office/drawing/2014/main" id="{EB14C765-0461-48B6-CC2D-B0E386EDC69F}"/>
                  </a:ext>
                </a:extLst>
              </p:cNvPr>
              <p:cNvSpPr txBox="1"/>
              <p:nvPr/>
            </p:nvSpPr>
            <p:spPr>
              <a:xfrm>
                <a:off x="2610414" y="6362070"/>
                <a:ext cx="1032387" cy="261610"/>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
                        <a:rPr lang="pt-BR" sz="1100" i="1">
                          <a:latin typeface="Cambria Math" panose="02040503050406030204" pitchFamily="18" charset="0"/>
                        </a:rPr>
                        <m:t>𝑔</m:t>
                      </m:r>
                      <m:r>
                        <a:rPr lang="pt-BR" sz="1100" i="1">
                          <a:latin typeface="Cambria Math" panose="02040503050406030204" pitchFamily="18" charset="0"/>
                        </a:rPr>
                        <m:t>(</m:t>
                      </m:r>
                      <m:r>
                        <a:rPr lang="pt-BR" sz="1100" b="1" i="1">
                          <a:latin typeface="Cambria Math" panose="02040503050406030204" pitchFamily="18" charset="0"/>
                        </a:rPr>
                        <m:t>𝒙</m:t>
                      </m:r>
                      <m:r>
                        <a:rPr lang="pt-BR" sz="1100" i="1">
                          <a:latin typeface="Cambria Math" panose="02040503050406030204" pitchFamily="18" charset="0"/>
                        </a:rPr>
                        <m:t>)</m:t>
                      </m:r>
                    </m:oMath>
                  </m:oMathPara>
                </a14:m>
                <a:endParaRPr lang="pt-BR" sz="1100" dirty="0"/>
              </a:p>
            </p:txBody>
          </p:sp>
        </mc:Choice>
        <mc:Fallback xmlns="">
          <p:sp>
            <p:nvSpPr>
              <p:cNvPr id="10" name="CaixaDeTexto 9">
                <a:extLst>
                  <a:ext uri="{FF2B5EF4-FFF2-40B4-BE49-F238E27FC236}">
                    <a16:creationId xmlns:a16="http://schemas.microsoft.com/office/drawing/2014/main" id="{EB14C765-0461-48B6-CC2D-B0E386EDC69F}"/>
                  </a:ext>
                </a:extLst>
              </p:cNvPr>
              <p:cNvSpPr txBox="1">
                <a:spLocks noRot="1" noChangeAspect="1" noMove="1" noResize="1" noEditPoints="1" noAdjustHandles="1" noChangeArrowheads="1" noChangeShapeType="1" noTextEdit="1"/>
              </p:cNvSpPr>
              <p:nvPr/>
            </p:nvSpPr>
            <p:spPr>
              <a:xfrm>
                <a:off x="2610414" y="6362070"/>
                <a:ext cx="1032387" cy="261610"/>
              </a:xfrm>
              <a:prstGeom prst="rect">
                <a:avLst/>
              </a:prstGeom>
              <a:blipFill>
                <a:blip r:embed="rId7"/>
                <a:stretch>
                  <a:fillRect b="-4651"/>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1" name="CaixaDeTexto 10">
                <a:extLst>
                  <a:ext uri="{FF2B5EF4-FFF2-40B4-BE49-F238E27FC236}">
                    <a16:creationId xmlns:a16="http://schemas.microsoft.com/office/drawing/2014/main" id="{98EBD8C4-33DA-8566-BBEE-AA36569A3C2A}"/>
                  </a:ext>
                </a:extLst>
              </p:cNvPr>
              <p:cNvSpPr txBox="1"/>
              <p:nvPr/>
            </p:nvSpPr>
            <p:spPr>
              <a:xfrm rot="16200000">
                <a:off x="1137019" y="5121782"/>
                <a:ext cx="963088" cy="450893"/>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pt-BR" sz="1100" i="1" smtClean="0">
                              <a:latin typeface="Cambria Math" panose="02040503050406030204" pitchFamily="18" charset="0"/>
                            </a:rPr>
                          </m:ctrlPr>
                        </m:fPr>
                        <m:num>
                          <m:r>
                            <a:rPr lang="pt-BR" sz="1100" i="1">
                              <a:latin typeface="Cambria Math" panose="02040503050406030204" pitchFamily="18" charset="0"/>
                            </a:rPr>
                            <m:t>𝜕</m:t>
                          </m:r>
                          <m:r>
                            <a:rPr lang="pt-BR" sz="1100" i="1">
                              <a:latin typeface="Cambria Math" panose="02040503050406030204" pitchFamily="18" charset="0"/>
                            </a:rPr>
                            <m:t>𝑓</m:t>
                          </m:r>
                          <m:d>
                            <m:dPr>
                              <m:ctrlPr>
                                <a:rPr lang="pt-BR" sz="1100" i="1">
                                  <a:latin typeface="Cambria Math" panose="02040503050406030204" pitchFamily="18" charset="0"/>
                                </a:rPr>
                              </m:ctrlPr>
                            </m:dPr>
                            <m:e>
                              <m:r>
                                <a:rPr lang="pt-BR" sz="1100" i="1">
                                  <a:latin typeface="Cambria Math" panose="02040503050406030204" pitchFamily="18" charset="0"/>
                                </a:rPr>
                                <m:t>𝑔</m:t>
                              </m:r>
                              <m:r>
                                <a:rPr lang="pt-BR" sz="1100" i="1">
                                  <a:latin typeface="Cambria Math" panose="02040503050406030204" pitchFamily="18" charset="0"/>
                                </a:rPr>
                                <m:t>(</m:t>
                              </m:r>
                              <m:r>
                                <a:rPr lang="pt-BR" sz="1100" b="1" i="1">
                                  <a:latin typeface="Cambria Math" panose="02040503050406030204" pitchFamily="18" charset="0"/>
                                </a:rPr>
                                <m:t>𝒙</m:t>
                              </m:r>
                              <m:r>
                                <a:rPr lang="pt-BR" sz="1100" i="1">
                                  <a:latin typeface="Cambria Math" panose="02040503050406030204" pitchFamily="18" charset="0"/>
                                </a:rPr>
                                <m:t>)</m:t>
                              </m:r>
                            </m:e>
                          </m:d>
                          <m:r>
                            <m:rPr>
                              <m:nor/>
                            </m:rPr>
                            <a:rPr lang="pt-BR" sz="1100" dirty="0"/>
                            <m:t> </m:t>
                          </m:r>
                        </m:num>
                        <m:den>
                          <m:r>
                            <a:rPr lang="pt-BR" sz="1100" i="1">
                              <a:latin typeface="Cambria Math" panose="02040503050406030204" pitchFamily="18" charset="0"/>
                            </a:rPr>
                            <m:t>𝜕</m:t>
                          </m:r>
                          <m:r>
                            <a:rPr lang="pt-BR" sz="1100" i="1">
                              <a:latin typeface="Cambria Math" panose="02040503050406030204" pitchFamily="18" charset="0"/>
                            </a:rPr>
                            <m:t>𝑔</m:t>
                          </m:r>
                          <m:r>
                            <a:rPr lang="pt-BR" sz="1100" i="1">
                              <a:latin typeface="Cambria Math" panose="02040503050406030204" pitchFamily="18" charset="0"/>
                            </a:rPr>
                            <m:t>(</m:t>
                          </m:r>
                          <m:r>
                            <a:rPr lang="pt-BR" sz="1100" b="1" i="1">
                              <a:latin typeface="Cambria Math" panose="02040503050406030204" pitchFamily="18" charset="0"/>
                            </a:rPr>
                            <m:t>𝒙</m:t>
                          </m:r>
                          <m:r>
                            <a:rPr lang="pt-BR" sz="1100" i="1">
                              <a:latin typeface="Cambria Math" panose="02040503050406030204" pitchFamily="18" charset="0"/>
                            </a:rPr>
                            <m:t>)</m:t>
                          </m:r>
                        </m:den>
                      </m:f>
                    </m:oMath>
                  </m:oMathPara>
                </a14:m>
                <a:endParaRPr lang="pt-BR" sz="1100" dirty="0"/>
              </a:p>
            </p:txBody>
          </p:sp>
        </mc:Choice>
        <mc:Fallback xmlns="">
          <p:sp>
            <p:nvSpPr>
              <p:cNvPr id="11" name="CaixaDeTexto 10">
                <a:extLst>
                  <a:ext uri="{FF2B5EF4-FFF2-40B4-BE49-F238E27FC236}">
                    <a16:creationId xmlns:a16="http://schemas.microsoft.com/office/drawing/2014/main" id="{98EBD8C4-33DA-8566-BBEE-AA36569A3C2A}"/>
                  </a:ext>
                </a:extLst>
              </p:cNvPr>
              <p:cNvSpPr txBox="1">
                <a:spLocks noRot="1" noChangeAspect="1" noMove="1" noResize="1" noEditPoints="1" noAdjustHandles="1" noChangeArrowheads="1" noChangeShapeType="1" noTextEdit="1"/>
              </p:cNvSpPr>
              <p:nvPr/>
            </p:nvSpPr>
            <p:spPr>
              <a:xfrm rot="16200000">
                <a:off x="1137019" y="5121782"/>
                <a:ext cx="963088" cy="450893"/>
              </a:xfrm>
              <a:prstGeom prst="rect">
                <a:avLst/>
              </a:prstGeom>
              <a:blipFill>
                <a:blip r:embed="rId9"/>
                <a:stretch>
                  <a:fillRect r="-4110"/>
                </a:stretch>
              </a:blipFill>
            </p:spPr>
            <p:txBody>
              <a:bodyPr/>
              <a:lstStyle/>
              <a:p>
                <a:r>
                  <a:rPr lang="pt-BR">
                    <a:noFill/>
                  </a:rPr>
                  <a:t> </a:t>
                </a:r>
              </a:p>
            </p:txBody>
          </p:sp>
        </mc:Fallback>
      </mc:AlternateContent>
    </p:spTree>
    <p:extLst>
      <p:ext uri="{BB962C8B-B14F-4D97-AF65-F5344CB8AC3E}">
        <p14:creationId xmlns:p14="http://schemas.microsoft.com/office/powerpoint/2010/main" val="14162482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DA15D2F-CA3F-6ACF-1437-34DB58B7C6C7}"/>
              </a:ext>
            </a:extLst>
          </p:cNvPr>
          <p:cNvSpPr>
            <a:spLocks noGrp="1"/>
          </p:cNvSpPr>
          <p:nvPr>
            <p:ph type="title"/>
          </p:nvPr>
        </p:nvSpPr>
        <p:spPr/>
        <p:txBody>
          <a:bodyPr/>
          <a:lstStyle/>
          <a:p>
            <a:r>
              <a:rPr lang="pt-BR" dirty="0"/>
              <a:t>Classificação com redes neurais</a:t>
            </a:r>
          </a:p>
        </p:txBody>
      </p:sp>
      <p:sp>
        <p:nvSpPr>
          <p:cNvPr id="3" name="Espaço Reservado para Conteúdo 2">
            <a:extLst>
              <a:ext uri="{FF2B5EF4-FFF2-40B4-BE49-F238E27FC236}">
                <a16:creationId xmlns:a16="http://schemas.microsoft.com/office/drawing/2014/main" id="{1B6928F2-8CF4-902B-F77B-0CEB4962FD9F}"/>
              </a:ext>
            </a:extLst>
          </p:cNvPr>
          <p:cNvSpPr>
            <a:spLocks noGrp="1"/>
          </p:cNvSpPr>
          <p:nvPr>
            <p:ph idx="1"/>
          </p:nvPr>
        </p:nvSpPr>
        <p:spPr>
          <a:xfrm>
            <a:off x="5761704" y="1825624"/>
            <a:ext cx="6201696" cy="5032376"/>
          </a:xfrm>
        </p:spPr>
        <p:txBody>
          <a:bodyPr/>
          <a:lstStyle/>
          <a:p>
            <a:r>
              <a:rPr lang="pt-BR" dirty="0"/>
              <a:t>Na sequência, veremos como </a:t>
            </a:r>
            <a:r>
              <a:rPr lang="pt-BR" b="1" i="1" dirty="0"/>
              <a:t>redes neurais com múltiplas camadas podem também resolver problemas de classificação</a:t>
            </a:r>
            <a:r>
              <a:rPr lang="pt-BR" dirty="0"/>
              <a:t>, bastando fazer algumas alterações na arquitetura da rede.</a:t>
            </a:r>
          </a:p>
          <a:p>
            <a:r>
              <a:rPr lang="pt-BR" dirty="0"/>
              <a:t>Basicamente, precisamos alterar a </a:t>
            </a:r>
            <a:r>
              <a:rPr lang="pt-BR" b="1" i="1" dirty="0">
                <a:solidFill>
                  <a:srgbClr val="00B050"/>
                </a:solidFill>
              </a:rPr>
              <a:t>função de ativação da camada de saída</a:t>
            </a:r>
            <a:r>
              <a:rPr lang="pt-BR" dirty="0"/>
              <a:t> e a </a:t>
            </a:r>
            <a:r>
              <a:rPr lang="pt-BR" b="1" i="1" dirty="0">
                <a:solidFill>
                  <a:srgbClr val="00B050"/>
                </a:solidFill>
              </a:rPr>
              <a:t>função de erro</a:t>
            </a:r>
            <a:r>
              <a:rPr lang="pt-BR" dirty="0"/>
              <a:t>/</a:t>
            </a:r>
            <a:r>
              <a:rPr lang="pt-BR" i="1" dirty="0" err="1"/>
              <a:t>loss</a:t>
            </a:r>
            <a:r>
              <a:rPr lang="pt-BR" dirty="0"/>
              <a:t>.</a:t>
            </a:r>
          </a:p>
        </p:txBody>
      </p:sp>
      <p:grpSp>
        <p:nvGrpSpPr>
          <p:cNvPr id="112" name="Agrupar 111">
            <a:extLst>
              <a:ext uri="{FF2B5EF4-FFF2-40B4-BE49-F238E27FC236}">
                <a16:creationId xmlns:a16="http://schemas.microsoft.com/office/drawing/2014/main" id="{B997B907-8A2D-3DBE-81C2-DB3E6F227A21}"/>
              </a:ext>
            </a:extLst>
          </p:cNvPr>
          <p:cNvGrpSpPr/>
          <p:nvPr/>
        </p:nvGrpSpPr>
        <p:grpSpPr>
          <a:xfrm>
            <a:off x="838200" y="2378547"/>
            <a:ext cx="4577263" cy="3036592"/>
            <a:chOff x="983980" y="3614532"/>
            <a:chExt cx="4577263" cy="3036592"/>
          </a:xfrm>
        </p:grpSpPr>
        <p:sp>
          <p:nvSpPr>
            <p:cNvPr id="5" name="Elipse 4">
              <a:extLst>
                <a:ext uri="{FF2B5EF4-FFF2-40B4-BE49-F238E27FC236}">
                  <a16:creationId xmlns:a16="http://schemas.microsoft.com/office/drawing/2014/main" id="{AC09EE0F-D651-213D-C091-233BB0EA7834}"/>
                </a:ext>
              </a:extLst>
            </p:cNvPr>
            <p:cNvSpPr/>
            <p:nvPr/>
          </p:nvSpPr>
          <p:spPr>
            <a:xfrm>
              <a:off x="3328962" y="3756976"/>
              <a:ext cx="566057" cy="566057"/>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 name="Elipse 5">
              <a:extLst>
                <a:ext uri="{FF2B5EF4-FFF2-40B4-BE49-F238E27FC236}">
                  <a16:creationId xmlns:a16="http://schemas.microsoft.com/office/drawing/2014/main" id="{D0EB724E-752B-3371-3E87-C1C22DBA391C}"/>
                </a:ext>
              </a:extLst>
            </p:cNvPr>
            <p:cNvSpPr/>
            <p:nvPr/>
          </p:nvSpPr>
          <p:spPr>
            <a:xfrm>
              <a:off x="3328961" y="4526233"/>
              <a:ext cx="566057" cy="566057"/>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 name="Elipse 6">
              <a:extLst>
                <a:ext uri="{FF2B5EF4-FFF2-40B4-BE49-F238E27FC236}">
                  <a16:creationId xmlns:a16="http://schemas.microsoft.com/office/drawing/2014/main" id="{D5726C68-B3E2-7052-157C-FC597C945136}"/>
                </a:ext>
              </a:extLst>
            </p:cNvPr>
            <p:cNvSpPr/>
            <p:nvPr/>
          </p:nvSpPr>
          <p:spPr>
            <a:xfrm>
              <a:off x="3328961" y="5305650"/>
              <a:ext cx="566057" cy="566057"/>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 name="Elipse 7">
              <a:extLst>
                <a:ext uri="{FF2B5EF4-FFF2-40B4-BE49-F238E27FC236}">
                  <a16:creationId xmlns:a16="http://schemas.microsoft.com/office/drawing/2014/main" id="{6AEC253F-A9E0-1B04-D52C-82328E4C3202}"/>
                </a:ext>
              </a:extLst>
            </p:cNvPr>
            <p:cNvSpPr/>
            <p:nvPr/>
          </p:nvSpPr>
          <p:spPr>
            <a:xfrm>
              <a:off x="3328961" y="6085067"/>
              <a:ext cx="566057" cy="566057"/>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 name="Elipse 8">
              <a:extLst>
                <a:ext uri="{FF2B5EF4-FFF2-40B4-BE49-F238E27FC236}">
                  <a16:creationId xmlns:a16="http://schemas.microsoft.com/office/drawing/2014/main" id="{6F861C49-2EB5-4973-7566-702EB370960D}"/>
                </a:ext>
              </a:extLst>
            </p:cNvPr>
            <p:cNvSpPr/>
            <p:nvPr/>
          </p:nvSpPr>
          <p:spPr>
            <a:xfrm>
              <a:off x="4389392" y="4524905"/>
              <a:ext cx="566057" cy="566057"/>
            </a:xfrm>
            <a:prstGeom prst="ellipse">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0" name="Elipse 9">
              <a:extLst>
                <a:ext uri="{FF2B5EF4-FFF2-40B4-BE49-F238E27FC236}">
                  <a16:creationId xmlns:a16="http://schemas.microsoft.com/office/drawing/2014/main" id="{123ABECD-0EEF-2B6C-6E82-461F3FE6E104}"/>
                </a:ext>
              </a:extLst>
            </p:cNvPr>
            <p:cNvSpPr/>
            <p:nvPr/>
          </p:nvSpPr>
          <p:spPr>
            <a:xfrm>
              <a:off x="2123189" y="3756976"/>
              <a:ext cx="566057" cy="566057"/>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1" name="Elipse 10">
              <a:extLst>
                <a:ext uri="{FF2B5EF4-FFF2-40B4-BE49-F238E27FC236}">
                  <a16:creationId xmlns:a16="http://schemas.microsoft.com/office/drawing/2014/main" id="{75233CF2-AD19-B6E9-48AF-059D2BA40BE6}"/>
                </a:ext>
              </a:extLst>
            </p:cNvPr>
            <p:cNvSpPr/>
            <p:nvPr/>
          </p:nvSpPr>
          <p:spPr>
            <a:xfrm>
              <a:off x="2127901" y="4526230"/>
              <a:ext cx="566057" cy="566057"/>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2" name="Elipse 11">
              <a:extLst>
                <a:ext uri="{FF2B5EF4-FFF2-40B4-BE49-F238E27FC236}">
                  <a16:creationId xmlns:a16="http://schemas.microsoft.com/office/drawing/2014/main" id="{BB4A6668-F909-1EF5-7536-AD27A1EBD12B}"/>
                </a:ext>
              </a:extLst>
            </p:cNvPr>
            <p:cNvSpPr/>
            <p:nvPr/>
          </p:nvSpPr>
          <p:spPr>
            <a:xfrm>
              <a:off x="2123189" y="5303324"/>
              <a:ext cx="566057" cy="566057"/>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cxnSp>
          <p:nvCxnSpPr>
            <p:cNvPr id="13" name="Conector de Seta Reta 12">
              <a:extLst>
                <a:ext uri="{FF2B5EF4-FFF2-40B4-BE49-F238E27FC236}">
                  <a16:creationId xmlns:a16="http://schemas.microsoft.com/office/drawing/2014/main" id="{F07CEC05-137B-6D92-6C0D-BF6B833903F1}"/>
                </a:ext>
              </a:extLst>
            </p:cNvPr>
            <p:cNvCxnSpPr>
              <a:stCxn id="10" idx="6"/>
              <a:endCxn id="5" idx="2"/>
            </p:cNvCxnSpPr>
            <p:nvPr/>
          </p:nvCxnSpPr>
          <p:spPr>
            <a:xfrm>
              <a:off x="2689246" y="4040005"/>
              <a:ext cx="63971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Conector de Seta Reta 13">
              <a:extLst>
                <a:ext uri="{FF2B5EF4-FFF2-40B4-BE49-F238E27FC236}">
                  <a16:creationId xmlns:a16="http://schemas.microsoft.com/office/drawing/2014/main" id="{3C0F17F7-8C24-F3B6-D580-85909B5DA878}"/>
                </a:ext>
              </a:extLst>
            </p:cNvPr>
            <p:cNvCxnSpPr>
              <a:stCxn id="10" idx="6"/>
              <a:endCxn id="6" idx="2"/>
            </p:cNvCxnSpPr>
            <p:nvPr/>
          </p:nvCxnSpPr>
          <p:spPr>
            <a:xfrm>
              <a:off x="2689246" y="4040005"/>
              <a:ext cx="639715" cy="7692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Conector de Seta Reta 14">
              <a:extLst>
                <a:ext uri="{FF2B5EF4-FFF2-40B4-BE49-F238E27FC236}">
                  <a16:creationId xmlns:a16="http://schemas.microsoft.com/office/drawing/2014/main" id="{23159A67-BBD2-8678-90F5-5D57ACE874B4}"/>
                </a:ext>
              </a:extLst>
            </p:cNvPr>
            <p:cNvCxnSpPr>
              <a:stCxn id="10" idx="6"/>
              <a:endCxn id="7" idx="2"/>
            </p:cNvCxnSpPr>
            <p:nvPr/>
          </p:nvCxnSpPr>
          <p:spPr>
            <a:xfrm>
              <a:off x="2689246" y="4040005"/>
              <a:ext cx="639715" cy="15486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Conector de Seta Reta 15">
              <a:extLst>
                <a:ext uri="{FF2B5EF4-FFF2-40B4-BE49-F238E27FC236}">
                  <a16:creationId xmlns:a16="http://schemas.microsoft.com/office/drawing/2014/main" id="{9F14FF2C-9BA3-00C1-D89A-ECE21237969B}"/>
                </a:ext>
              </a:extLst>
            </p:cNvPr>
            <p:cNvCxnSpPr>
              <a:stCxn id="10" idx="6"/>
              <a:endCxn id="8" idx="2"/>
            </p:cNvCxnSpPr>
            <p:nvPr/>
          </p:nvCxnSpPr>
          <p:spPr>
            <a:xfrm>
              <a:off x="2689246" y="4040005"/>
              <a:ext cx="639715" cy="23280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Conector de Seta Reta 16">
              <a:extLst>
                <a:ext uri="{FF2B5EF4-FFF2-40B4-BE49-F238E27FC236}">
                  <a16:creationId xmlns:a16="http://schemas.microsoft.com/office/drawing/2014/main" id="{34EBEC84-59E2-8FD4-C60C-875866E6B44F}"/>
                </a:ext>
              </a:extLst>
            </p:cNvPr>
            <p:cNvCxnSpPr>
              <a:stCxn id="11" idx="6"/>
              <a:endCxn id="5" idx="2"/>
            </p:cNvCxnSpPr>
            <p:nvPr/>
          </p:nvCxnSpPr>
          <p:spPr>
            <a:xfrm flipV="1">
              <a:off x="2693958" y="4040005"/>
              <a:ext cx="635004" cy="7692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Conector de Seta Reta 17">
              <a:extLst>
                <a:ext uri="{FF2B5EF4-FFF2-40B4-BE49-F238E27FC236}">
                  <a16:creationId xmlns:a16="http://schemas.microsoft.com/office/drawing/2014/main" id="{BC11B3C1-3B2C-2D9C-B475-46746D921BA9}"/>
                </a:ext>
              </a:extLst>
            </p:cNvPr>
            <p:cNvCxnSpPr>
              <a:stCxn id="12" idx="6"/>
              <a:endCxn id="6" idx="2"/>
            </p:cNvCxnSpPr>
            <p:nvPr/>
          </p:nvCxnSpPr>
          <p:spPr>
            <a:xfrm flipV="1">
              <a:off x="2689246" y="4809262"/>
              <a:ext cx="639715" cy="7770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Conector de Seta Reta 18">
              <a:extLst>
                <a:ext uri="{FF2B5EF4-FFF2-40B4-BE49-F238E27FC236}">
                  <a16:creationId xmlns:a16="http://schemas.microsoft.com/office/drawing/2014/main" id="{1ABE596F-A213-FBDA-6344-E1AAA1BC6560}"/>
                </a:ext>
              </a:extLst>
            </p:cNvPr>
            <p:cNvCxnSpPr>
              <a:stCxn id="11" idx="6"/>
              <a:endCxn id="6" idx="2"/>
            </p:cNvCxnSpPr>
            <p:nvPr/>
          </p:nvCxnSpPr>
          <p:spPr>
            <a:xfrm>
              <a:off x="2693958" y="4809259"/>
              <a:ext cx="635003" cy="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Conector de Seta Reta 19">
              <a:extLst>
                <a:ext uri="{FF2B5EF4-FFF2-40B4-BE49-F238E27FC236}">
                  <a16:creationId xmlns:a16="http://schemas.microsoft.com/office/drawing/2014/main" id="{7181954E-1413-6D51-851B-0DB1AAEF8FFB}"/>
                </a:ext>
              </a:extLst>
            </p:cNvPr>
            <p:cNvCxnSpPr>
              <a:stCxn id="11" idx="6"/>
              <a:endCxn id="7" idx="2"/>
            </p:cNvCxnSpPr>
            <p:nvPr/>
          </p:nvCxnSpPr>
          <p:spPr>
            <a:xfrm>
              <a:off x="2693958" y="4809259"/>
              <a:ext cx="635003" cy="7794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Conector de Seta Reta 20">
              <a:extLst>
                <a:ext uri="{FF2B5EF4-FFF2-40B4-BE49-F238E27FC236}">
                  <a16:creationId xmlns:a16="http://schemas.microsoft.com/office/drawing/2014/main" id="{01B4C663-DA1F-23E7-D72E-C2331C82CE19}"/>
                </a:ext>
              </a:extLst>
            </p:cNvPr>
            <p:cNvCxnSpPr>
              <a:stCxn id="11" idx="6"/>
              <a:endCxn id="8" idx="2"/>
            </p:cNvCxnSpPr>
            <p:nvPr/>
          </p:nvCxnSpPr>
          <p:spPr>
            <a:xfrm>
              <a:off x="2693958" y="4809259"/>
              <a:ext cx="635003" cy="15588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Conector de Seta Reta 21">
              <a:extLst>
                <a:ext uri="{FF2B5EF4-FFF2-40B4-BE49-F238E27FC236}">
                  <a16:creationId xmlns:a16="http://schemas.microsoft.com/office/drawing/2014/main" id="{4E933C71-2BF6-B429-3F45-02E9F0638646}"/>
                </a:ext>
              </a:extLst>
            </p:cNvPr>
            <p:cNvCxnSpPr>
              <a:stCxn id="12" idx="6"/>
              <a:endCxn id="5" idx="2"/>
            </p:cNvCxnSpPr>
            <p:nvPr/>
          </p:nvCxnSpPr>
          <p:spPr>
            <a:xfrm flipV="1">
              <a:off x="2689246" y="4040005"/>
              <a:ext cx="639716" cy="15463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Conector de Seta Reta 22">
              <a:extLst>
                <a:ext uri="{FF2B5EF4-FFF2-40B4-BE49-F238E27FC236}">
                  <a16:creationId xmlns:a16="http://schemas.microsoft.com/office/drawing/2014/main" id="{56192370-D5A7-CA37-A4D0-4C2C66CEC4F0}"/>
                </a:ext>
              </a:extLst>
            </p:cNvPr>
            <p:cNvCxnSpPr>
              <a:stCxn id="12" idx="6"/>
              <a:endCxn id="7" idx="2"/>
            </p:cNvCxnSpPr>
            <p:nvPr/>
          </p:nvCxnSpPr>
          <p:spPr>
            <a:xfrm>
              <a:off x="2689246" y="5586353"/>
              <a:ext cx="639715" cy="23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Conector de Seta Reta 23">
              <a:extLst>
                <a:ext uri="{FF2B5EF4-FFF2-40B4-BE49-F238E27FC236}">
                  <a16:creationId xmlns:a16="http://schemas.microsoft.com/office/drawing/2014/main" id="{6435DCE1-30A1-9D38-1F20-969550FC9105}"/>
                </a:ext>
              </a:extLst>
            </p:cNvPr>
            <p:cNvCxnSpPr>
              <a:stCxn id="12" idx="6"/>
              <a:endCxn id="8" idx="2"/>
            </p:cNvCxnSpPr>
            <p:nvPr/>
          </p:nvCxnSpPr>
          <p:spPr>
            <a:xfrm>
              <a:off x="2689246" y="5586353"/>
              <a:ext cx="639715" cy="781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Conector de Seta Reta 24">
              <a:extLst>
                <a:ext uri="{FF2B5EF4-FFF2-40B4-BE49-F238E27FC236}">
                  <a16:creationId xmlns:a16="http://schemas.microsoft.com/office/drawing/2014/main" id="{F4966C6F-1C7B-ED34-E88D-39B77B2F855D}"/>
                </a:ext>
              </a:extLst>
            </p:cNvPr>
            <p:cNvCxnSpPr>
              <a:cxnSpLocks/>
              <a:stCxn id="28" idx="3"/>
              <a:endCxn id="10" idx="2"/>
            </p:cNvCxnSpPr>
            <p:nvPr/>
          </p:nvCxnSpPr>
          <p:spPr>
            <a:xfrm flipV="1">
              <a:off x="1547919" y="4040005"/>
              <a:ext cx="575270" cy="3979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Conector reto 25">
              <a:extLst>
                <a:ext uri="{FF2B5EF4-FFF2-40B4-BE49-F238E27FC236}">
                  <a16:creationId xmlns:a16="http://schemas.microsoft.com/office/drawing/2014/main" id="{414BF5D6-2645-2B3D-A355-C3829D0F84DC}"/>
                </a:ext>
              </a:extLst>
            </p:cNvPr>
            <p:cNvCxnSpPr>
              <a:cxnSpLocks/>
              <a:stCxn id="35" idx="3"/>
              <a:endCxn id="11" idx="2"/>
            </p:cNvCxnSpPr>
            <p:nvPr/>
          </p:nvCxnSpPr>
          <p:spPr>
            <a:xfrm flipV="1">
              <a:off x="1504691" y="4809259"/>
              <a:ext cx="623210" cy="1133997"/>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7" name="Conector de Seta Reta 26">
              <a:extLst>
                <a:ext uri="{FF2B5EF4-FFF2-40B4-BE49-F238E27FC236}">
                  <a16:creationId xmlns:a16="http://schemas.microsoft.com/office/drawing/2014/main" id="{814FA547-C0F9-72BE-E0E8-34F60CDFE54D}"/>
                </a:ext>
              </a:extLst>
            </p:cNvPr>
            <p:cNvCxnSpPr>
              <a:cxnSpLocks/>
              <a:stCxn id="9" idx="6"/>
            </p:cNvCxnSpPr>
            <p:nvPr/>
          </p:nvCxnSpPr>
          <p:spPr>
            <a:xfrm flipV="1">
              <a:off x="4955449" y="4806772"/>
              <a:ext cx="257585" cy="11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8" name="CaixaDeTexto 27">
                  <a:extLst>
                    <a:ext uri="{FF2B5EF4-FFF2-40B4-BE49-F238E27FC236}">
                      <a16:creationId xmlns:a16="http://schemas.microsoft.com/office/drawing/2014/main" id="{700BFFF4-EFA5-FE1A-E698-FE561F64A061}"/>
                    </a:ext>
                  </a:extLst>
                </p:cNvPr>
                <p:cNvSpPr txBox="1"/>
                <p:nvPr/>
              </p:nvSpPr>
              <p:spPr>
                <a:xfrm>
                  <a:off x="1165380" y="4253294"/>
                  <a:ext cx="38253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oMath>
                    </m:oMathPara>
                  </a14:m>
                  <a:endParaRPr lang="pt-BR" dirty="0"/>
                </a:p>
              </p:txBody>
            </p:sp>
          </mc:Choice>
          <mc:Fallback xmlns="">
            <p:sp>
              <p:nvSpPr>
                <p:cNvPr id="28" name="CaixaDeTexto 27">
                  <a:extLst>
                    <a:ext uri="{FF2B5EF4-FFF2-40B4-BE49-F238E27FC236}">
                      <a16:creationId xmlns:a16="http://schemas.microsoft.com/office/drawing/2014/main" id="{700BFFF4-EFA5-FE1A-E698-FE561F64A061}"/>
                    </a:ext>
                  </a:extLst>
                </p:cNvPr>
                <p:cNvSpPr txBox="1">
                  <a:spLocks noRot="1" noChangeAspect="1" noMove="1" noResize="1" noEditPoints="1" noAdjustHandles="1" noChangeArrowheads="1" noChangeShapeType="1" noTextEdit="1"/>
                </p:cNvSpPr>
                <p:nvPr/>
              </p:nvSpPr>
              <p:spPr>
                <a:xfrm>
                  <a:off x="1165380" y="4253294"/>
                  <a:ext cx="382539" cy="369332"/>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9" name="CaixaDeTexto 28">
                  <a:extLst>
                    <a:ext uri="{FF2B5EF4-FFF2-40B4-BE49-F238E27FC236}">
                      <a16:creationId xmlns:a16="http://schemas.microsoft.com/office/drawing/2014/main" id="{856CAF11-1146-858A-1735-7C96E93ED0FC}"/>
                    </a:ext>
                  </a:extLst>
                </p:cNvPr>
                <p:cNvSpPr txBox="1"/>
                <p:nvPr/>
              </p:nvSpPr>
              <p:spPr>
                <a:xfrm>
                  <a:off x="1128276" y="5001341"/>
                  <a:ext cx="37029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oMath>
                    </m:oMathPara>
                  </a14:m>
                  <a:endParaRPr lang="pt-BR" dirty="0"/>
                </a:p>
              </p:txBody>
            </p:sp>
          </mc:Choice>
          <mc:Fallback xmlns="">
            <p:sp>
              <p:nvSpPr>
                <p:cNvPr id="29" name="CaixaDeTexto 28">
                  <a:extLst>
                    <a:ext uri="{FF2B5EF4-FFF2-40B4-BE49-F238E27FC236}">
                      <a16:creationId xmlns:a16="http://schemas.microsoft.com/office/drawing/2014/main" id="{856CAF11-1146-858A-1735-7C96E93ED0FC}"/>
                    </a:ext>
                  </a:extLst>
                </p:cNvPr>
                <p:cNvSpPr txBox="1">
                  <a:spLocks noRot="1" noChangeAspect="1" noMove="1" noResize="1" noEditPoints="1" noAdjustHandles="1" noChangeArrowheads="1" noChangeShapeType="1" noTextEdit="1"/>
                </p:cNvSpPr>
                <p:nvPr/>
              </p:nvSpPr>
              <p:spPr>
                <a:xfrm>
                  <a:off x="1128276" y="5001341"/>
                  <a:ext cx="370290" cy="369332"/>
                </a:xfrm>
                <a:prstGeom prst="rect">
                  <a:avLst/>
                </a:prstGeom>
                <a:blipFill>
                  <a:blip r:embed="rId4"/>
                  <a:stretch>
                    <a:fillRect/>
                  </a:stretch>
                </a:blipFill>
              </p:spPr>
              <p:txBody>
                <a:bodyPr/>
                <a:lstStyle/>
                <a:p>
                  <a:r>
                    <a:rPr lang="pt-BR">
                      <a:noFill/>
                    </a:rPr>
                    <a:t> </a:t>
                  </a:r>
                </a:p>
              </p:txBody>
            </p:sp>
          </mc:Fallback>
        </mc:AlternateContent>
        <p:sp>
          <p:nvSpPr>
            <p:cNvPr id="30" name="Elipse 29">
              <a:extLst>
                <a:ext uri="{FF2B5EF4-FFF2-40B4-BE49-F238E27FC236}">
                  <a16:creationId xmlns:a16="http://schemas.microsoft.com/office/drawing/2014/main" id="{FE67DBB4-C7EC-B83E-8EBE-5F0196F5A1D0}"/>
                </a:ext>
              </a:extLst>
            </p:cNvPr>
            <p:cNvSpPr/>
            <p:nvPr/>
          </p:nvSpPr>
          <p:spPr>
            <a:xfrm>
              <a:off x="2130257" y="6080416"/>
              <a:ext cx="566057" cy="566057"/>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cxnSp>
          <p:nvCxnSpPr>
            <p:cNvPr id="31" name="Conector de Seta Reta 30">
              <a:extLst>
                <a:ext uri="{FF2B5EF4-FFF2-40B4-BE49-F238E27FC236}">
                  <a16:creationId xmlns:a16="http://schemas.microsoft.com/office/drawing/2014/main" id="{212B5441-638B-E8F9-03B0-441D0A000AF7}"/>
                </a:ext>
              </a:extLst>
            </p:cNvPr>
            <p:cNvCxnSpPr>
              <a:stCxn id="30" idx="6"/>
              <a:endCxn id="8" idx="2"/>
            </p:cNvCxnSpPr>
            <p:nvPr/>
          </p:nvCxnSpPr>
          <p:spPr>
            <a:xfrm>
              <a:off x="2696314" y="6363445"/>
              <a:ext cx="632647" cy="46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Conector de Seta Reta 31">
              <a:extLst>
                <a:ext uri="{FF2B5EF4-FFF2-40B4-BE49-F238E27FC236}">
                  <a16:creationId xmlns:a16="http://schemas.microsoft.com/office/drawing/2014/main" id="{F2AD5F70-864D-FE79-F151-7B9F491B9C63}"/>
                </a:ext>
              </a:extLst>
            </p:cNvPr>
            <p:cNvCxnSpPr>
              <a:stCxn id="30" idx="6"/>
              <a:endCxn id="7" idx="2"/>
            </p:cNvCxnSpPr>
            <p:nvPr/>
          </p:nvCxnSpPr>
          <p:spPr>
            <a:xfrm flipV="1">
              <a:off x="2696314" y="5588679"/>
              <a:ext cx="632647" cy="7747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Conector de Seta Reta 32">
              <a:extLst>
                <a:ext uri="{FF2B5EF4-FFF2-40B4-BE49-F238E27FC236}">
                  <a16:creationId xmlns:a16="http://schemas.microsoft.com/office/drawing/2014/main" id="{66D83CEA-5E43-C2E1-DB34-1A573EC91266}"/>
                </a:ext>
              </a:extLst>
            </p:cNvPr>
            <p:cNvCxnSpPr>
              <a:stCxn id="30" idx="6"/>
              <a:endCxn id="6" idx="2"/>
            </p:cNvCxnSpPr>
            <p:nvPr/>
          </p:nvCxnSpPr>
          <p:spPr>
            <a:xfrm flipV="1">
              <a:off x="2696314" y="4809262"/>
              <a:ext cx="632647" cy="15541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Conector de Seta Reta 33">
              <a:extLst>
                <a:ext uri="{FF2B5EF4-FFF2-40B4-BE49-F238E27FC236}">
                  <a16:creationId xmlns:a16="http://schemas.microsoft.com/office/drawing/2014/main" id="{7D9DE7FE-7362-856E-BB56-CAB6A1E12F84}"/>
                </a:ext>
              </a:extLst>
            </p:cNvPr>
            <p:cNvCxnSpPr>
              <a:stCxn id="30" idx="6"/>
              <a:endCxn id="5" idx="2"/>
            </p:cNvCxnSpPr>
            <p:nvPr/>
          </p:nvCxnSpPr>
          <p:spPr>
            <a:xfrm flipV="1">
              <a:off x="2696314" y="4040005"/>
              <a:ext cx="632648" cy="23234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CaixaDeTexto 34">
                  <a:extLst>
                    <a:ext uri="{FF2B5EF4-FFF2-40B4-BE49-F238E27FC236}">
                      <a16:creationId xmlns:a16="http://schemas.microsoft.com/office/drawing/2014/main" id="{81030FF5-97E0-FF90-2CD6-B39D9A7EA526}"/>
                    </a:ext>
                  </a:extLst>
                </p:cNvPr>
                <p:cNvSpPr txBox="1"/>
                <p:nvPr/>
              </p:nvSpPr>
              <p:spPr>
                <a:xfrm>
                  <a:off x="1122151" y="5758590"/>
                  <a:ext cx="38254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𝐾</m:t>
                            </m:r>
                          </m:sub>
                        </m:sSub>
                      </m:oMath>
                    </m:oMathPara>
                  </a14:m>
                  <a:endParaRPr lang="pt-BR" dirty="0"/>
                </a:p>
              </p:txBody>
            </p:sp>
          </mc:Choice>
          <mc:Fallback xmlns="">
            <p:sp>
              <p:nvSpPr>
                <p:cNvPr id="35" name="CaixaDeTexto 34">
                  <a:extLst>
                    <a:ext uri="{FF2B5EF4-FFF2-40B4-BE49-F238E27FC236}">
                      <a16:creationId xmlns:a16="http://schemas.microsoft.com/office/drawing/2014/main" id="{81030FF5-97E0-FF90-2CD6-B39D9A7EA526}"/>
                    </a:ext>
                  </a:extLst>
                </p:cNvPr>
                <p:cNvSpPr txBox="1">
                  <a:spLocks noRot="1" noChangeAspect="1" noMove="1" noResize="1" noEditPoints="1" noAdjustHandles="1" noChangeArrowheads="1" noChangeShapeType="1" noTextEdit="1"/>
                </p:cNvSpPr>
                <p:nvPr/>
              </p:nvSpPr>
              <p:spPr>
                <a:xfrm>
                  <a:off x="1122151" y="5758590"/>
                  <a:ext cx="382540" cy="369332"/>
                </a:xfrm>
                <a:prstGeom prst="rect">
                  <a:avLst/>
                </a:prstGeom>
                <a:blipFill>
                  <a:blip r:embed="rId5"/>
                  <a:stretch>
                    <a:fillRect r="-3175"/>
                  </a:stretch>
                </a:blipFill>
              </p:spPr>
              <p:txBody>
                <a:bodyPr/>
                <a:lstStyle/>
                <a:p>
                  <a:r>
                    <a:rPr lang="pt-BR">
                      <a:noFill/>
                    </a:rPr>
                    <a:t> </a:t>
                  </a:r>
                </a:p>
              </p:txBody>
            </p:sp>
          </mc:Fallback>
        </mc:AlternateContent>
        <p:cxnSp>
          <p:nvCxnSpPr>
            <p:cNvPr id="36" name="Conector de Seta Reta 35">
              <a:extLst>
                <a:ext uri="{FF2B5EF4-FFF2-40B4-BE49-F238E27FC236}">
                  <a16:creationId xmlns:a16="http://schemas.microsoft.com/office/drawing/2014/main" id="{B41824C1-9D55-F41E-5904-66CA580CDFBF}"/>
                </a:ext>
              </a:extLst>
            </p:cNvPr>
            <p:cNvCxnSpPr>
              <a:cxnSpLocks/>
              <a:stCxn id="29" idx="3"/>
              <a:endCxn id="10" idx="2"/>
            </p:cNvCxnSpPr>
            <p:nvPr/>
          </p:nvCxnSpPr>
          <p:spPr>
            <a:xfrm flipV="1">
              <a:off x="1498566" y="4040005"/>
              <a:ext cx="624623" cy="11460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Conector de Seta Reta 36">
              <a:extLst>
                <a:ext uri="{FF2B5EF4-FFF2-40B4-BE49-F238E27FC236}">
                  <a16:creationId xmlns:a16="http://schemas.microsoft.com/office/drawing/2014/main" id="{62C5C5BF-B7C2-84EC-B630-DEA5A4E4826A}"/>
                </a:ext>
              </a:extLst>
            </p:cNvPr>
            <p:cNvCxnSpPr>
              <a:cxnSpLocks/>
              <a:stCxn id="29" idx="3"/>
              <a:endCxn id="11" idx="2"/>
            </p:cNvCxnSpPr>
            <p:nvPr/>
          </p:nvCxnSpPr>
          <p:spPr>
            <a:xfrm flipV="1">
              <a:off x="1498566" y="4809259"/>
              <a:ext cx="629335" cy="3767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Conector de Seta Reta 37">
              <a:extLst>
                <a:ext uri="{FF2B5EF4-FFF2-40B4-BE49-F238E27FC236}">
                  <a16:creationId xmlns:a16="http://schemas.microsoft.com/office/drawing/2014/main" id="{05A2A288-16B3-6AAB-44BF-27DABA0FC3A5}"/>
                </a:ext>
              </a:extLst>
            </p:cNvPr>
            <p:cNvCxnSpPr>
              <a:stCxn id="35" idx="3"/>
              <a:endCxn id="12" idx="2"/>
            </p:cNvCxnSpPr>
            <p:nvPr/>
          </p:nvCxnSpPr>
          <p:spPr>
            <a:xfrm flipV="1">
              <a:off x="1504691" y="5586353"/>
              <a:ext cx="618498" cy="3569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Conector de Seta Reta 38">
              <a:extLst>
                <a:ext uri="{FF2B5EF4-FFF2-40B4-BE49-F238E27FC236}">
                  <a16:creationId xmlns:a16="http://schemas.microsoft.com/office/drawing/2014/main" id="{756C869B-98D5-BE59-DDFF-636698CCDB00}"/>
                </a:ext>
              </a:extLst>
            </p:cNvPr>
            <p:cNvCxnSpPr>
              <a:cxnSpLocks/>
              <a:stCxn id="35" idx="3"/>
              <a:endCxn id="10" idx="2"/>
            </p:cNvCxnSpPr>
            <p:nvPr/>
          </p:nvCxnSpPr>
          <p:spPr>
            <a:xfrm flipV="1">
              <a:off x="1504691" y="4040005"/>
              <a:ext cx="618498" cy="19032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Conector de Seta Reta 39">
              <a:extLst>
                <a:ext uri="{FF2B5EF4-FFF2-40B4-BE49-F238E27FC236}">
                  <a16:creationId xmlns:a16="http://schemas.microsoft.com/office/drawing/2014/main" id="{41EA187E-40E6-589C-F343-C69344307C4A}"/>
                </a:ext>
              </a:extLst>
            </p:cNvPr>
            <p:cNvCxnSpPr>
              <a:cxnSpLocks/>
              <a:stCxn id="29" idx="3"/>
              <a:endCxn id="12" idx="2"/>
            </p:cNvCxnSpPr>
            <p:nvPr/>
          </p:nvCxnSpPr>
          <p:spPr>
            <a:xfrm>
              <a:off x="1498566" y="5186007"/>
              <a:ext cx="624623" cy="4003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Conector de Seta Reta 40">
              <a:extLst>
                <a:ext uri="{FF2B5EF4-FFF2-40B4-BE49-F238E27FC236}">
                  <a16:creationId xmlns:a16="http://schemas.microsoft.com/office/drawing/2014/main" id="{29714E9B-CCBF-546B-C3DE-CDE1CBE81E03}"/>
                </a:ext>
              </a:extLst>
            </p:cNvPr>
            <p:cNvCxnSpPr>
              <a:cxnSpLocks/>
              <a:stCxn id="29" idx="3"/>
              <a:endCxn id="30" idx="2"/>
            </p:cNvCxnSpPr>
            <p:nvPr/>
          </p:nvCxnSpPr>
          <p:spPr>
            <a:xfrm>
              <a:off x="1498566" y="5186007"/>
              <a:ext cx="631691" cy="11774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Conector de Seta Reta 41">
              <a:extLst>
                <a:ext uri="{FF2B5EF4-FFF2-40B4-BE49-F238E27FC236}">
                  <a16:creationId xmlns:a16="http://schemas.microsoft.com/office/drawing/2014/main" id="{31096686-36FF-900B-3BF0-4B6716A2451E}"/>
                </a:ext>
              </a:extLst>
            </p:cNvPr>
            <p:cNvCxnSpPr>
              <a:stCxn id="28" idx="3"/>
              <a:endCxn id="11" idx="2"/>
            </p:cNvCxnSpPr>
            <p:nvPr/>
          </p:nvCxnSpPr>
          <p:spPr>
            <a:xfrm>
              <a:off x="1547919" y="4437960"/>
              <a:ext cx="579982" cy="3712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Conector de Seta Reta 42">
              <a:extLst>
                <a:ext uri="{FF2B5EF4-FFF2-40B4-BE49-F238E27FC236}">
                  <a16:creationId xmlns:a16="http://schemas.microsoft.com/office/drawing/2014/main" id="{9CA3C4CA-D39A-0684-E626-AF6C3BA9FDE8}"/>
                </a:ext>
              </a:extLst>
            </p:cNvPr>
            <p:cNvCxnSpPr>
              <a:stCxn id="28" idx="3"/>
              <a:endCxn id="12" idx="2"/>
            </p:cNvCxnSpPr>
            <p:nvPr/>
          </p:nvCxnSpPr>
          <p:spPr>
            <a:xfrm>
              <a:off x="1547919" y="4437960"/>
              <a:ext cx="575270" cy="11483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Conector de Seta Reta 43">
              <a:extLst>
                <a:ext uri="{FF2B5EF4-FFF2-40B4-BE49-F238E27FC236}">
                  <a16:creationId xmlns:a16="http://schemas.microsoft.com/office/drawing/2014/main" id="{C8BCCBD9-89A4-E155-C73E-262FC37E5EA1}"/>
                </a:ext>
              </a:extLst>
            </p:cNvPr>
            <p:cNvCxnSpPr>
              <a:stCxn id="28" idx="3"/>
              <a:endCxn id="30" idx="2"/>
            </p:cNvCxnSpPr>
            <p:nvPr/>
          </p:nvCxnSpPr>
          <p:spPr>
            <a:xfrm>
              <a:off x="1547919" y="4437960"/>
              <a:ext cx="582338" cy="19254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Conector de Seta Reta 44">
              <a:extLst>
                <a:ext uri="{FF2B5EF4-FFF2-40B4-BE49-F238E27FC236}">
                  <a16:creationId xmlns:a16="http://schemas.microsoft.com/office/drawing/2014/main" id="{42D594E5-96A3-AC4D-D771-78702D10BA02}"/>
                </a:ext>
              </a:extLst>
            </p:cNvPr>
            <p:cNvCxnSpPr>
              <a:stCxn id="35" idx="3"/>
              <a:endCxn id="30" idx="2"/>
            </p:cNvCxnSpPr>
            <p:nvPr/>
          </p:nvCxnSpPr>
          <p:spPr>
            <a:xfrm>
              <a:off x="1504691" y="5943256"/>
              <a:ext cx="625566" cy="4201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Conector de Seta Reta 45">
              <a:extLst>
                <a:ext uri="{FF2B5EF4-FFF2-40B4-BE49-F238E27FC236}">
                  <a16:creationId xmlns:a16="http://schemas.microsoft.com/office/drawing/2014/main" id="{8294E853-E272-BCB1-BBC1-9BB74066BEBC}"/>
                </a:ext>
              </a:extLst>
            </p:cNvPr>
            <p:cNvCxnSpPr>
              <a:cxnSpLocks/>
              <a:stCxn id="5" idx="6"/>
              <a:endCxn id="9" idx="2"/>
            </p:cNvCxnSpPr>
            <p:nvPr/>
          </p:nvCxnSpPr>
          <p:spPr>
            <a:xfrm>
              <a:off x="3895019" y="4040005"/>
              <a:ext cx="494373" cy="7679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Conector de Seta Reta 46">
              <a:extLst>
                <a:ext uri="{FF2B5EF4-FFF2-40B4-BE49-F238E27FC236}">
                  <a16:creationId xmlns:a16="http://schemas.microsoft.com/office/drawing/2014/main" id="{7934BB1E-438C-1AEA-F599-D8C758BB9392}"/>
                </a:ext>
              </a:extLst>
            </p:cNvPr>
            <p:cNvCxnSpPr>
              <a:stCxn id="6" idx="6"/>
              <a:endCxn id="9" idx="2"/>
            </p:cNvCxnSpPr>
            <p:nvPr/>
          </p:nvCxnSpPr>
          <p:spPr>
            <a:xfrm flipV="1">
              <a:off x="3895018" y="4807934"/>
              <a:ext cx="494374" cy="13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Conector de Seta Reta 47">
              <a:extLst>
                <a:ext uri="{FF2B5EF4-FFF2-40B4-BE49-F238E27FC236}">
                  <a16:creationId xmlns:a16="http://schemas.microsoft.com/office/drawing/2014/main" id="{7440384C-9CF1-4EAE-2601-C6AEE2CDD729}"/>
                </a:ext>
              </a:extLst>
            </p:cNvPr>
            <p:cNvCxnSpPr>
              <a:stCxn id="7" idx="6"/>
              <a:endCxn id="9" idx="2"/>
            </p:cNvCxnSpPr>
            <p:nvPr/>
          </p:nvCxnSpPr>
          <p:spPr>
            <a:xfrm flipV="1">
              <a:off x="3895018" y="4807934"/>
              <a:ext cx="494374" cy="7807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Conector de Seta Reta 48">
              <a:extLst>
                <a:ext uri="{FF2B5EF4-FFF2-40B4-BE49-F238E27FC236}">
                  <a16:creationId xmlns:a16="http://schemas.microsoft.com/office/drawing/2014/main" id="{4ADF9A70-09BE-48EE-A740-E12BF814A9BB}"/>
                </a:ext>
              </a:extLst>
            </p:cNvPr>
            <p:cNvCxnSpPr>
              <a:stCxn id="8" idx="6"/>
              <a:endCxn id="9" idx="2"/>
            </p:cNvCxnSpPr>
            <p:nvPr/>
          </p:nvCxnSpPr>
          <p:spPr>
            <a:xfrm flipV="1">
              <a:off x="3895018" y="4807934"/>
              <a:ext cx="494374" cy="15601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0" name="CaixaDeTexto 49">
                  <a:extLst>
                    <a:ext uri="{FF2B5EF4-FFF2-40B4-BE49-F238E27FC236}">
                      <a16:creationId xmlns:a16="http://schemas.microsoft.com/office/drawing/2014/main" id="{10A6983A-CC8B-D7FC-B3D3-06EDC31B5D30}"/>
                    </a:ext>
                  </a:extLst>
                </p:cNvPr>
                <p:cNvSpPr txBox="1"/>
                <p:nvPr/>
              </p:nvSpPr>
              <p:spPr>
                <a:xfrm>
                  <a:off x="5135329" y="4613494"/>
                  <a:ext cx="41583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acc>
                              <m:accPr>
                                <m:chr m:val="̂"/>
                                <m:ctrlPr>
                                  <a:rPr lang="pt-BR" i="1" smtClean="0">
                                    <a:latin typeface="Cambria Math" panose="02040503050406030204" pitchFamily="18" charset="0"/>
                                  </a:rPr>
                                </m:ctrlPr>
                              </m:accPr>
                              <m:e>
                                <m:r>
                                  <a:rPr lang="pt-BR" b="0" i="1" smtClean="0">
                                    <a:latin typeface="Cambria Math" panose="02040503050406030204" pitchFamily="18" charset="0"/>
                                  </a:rPr>
                                  <m:t>𝑦</m:t>
                                </m:r>
                              </m:e>
                            </m:acc>
                          </m:e>
                          <m:sub>
                            <m:r>
                              <a:rPr lang="pt-BR" b="0" i="1" smtClean="0">
                                <a:latin typeface="Cambria Math" panose="02040503050406030204" pitchFamily="18" charset="0"/>
                              </a:rPr>
                              <m:t>1</m:t>
                            </m:r>
                          </m:sub>
                        </m:sSub>
                      </m:oMath>
                    </m:oMathPara>
                  </a14:m>
                  <a:endParaRPr lang="pt-BR" dirty="0"/>
                </a:p>
              </p:txBody>
            </p:sp>
          </mc:Choice>
          <mc:Fallback xmlns="">
            <p:sp>
              <p:nvSpPr>
                <p:cNvPr id="50" name="CaixaDeTexto 49">
                  <a:extLst>
                    <a:ext uri="{FF2B5EF4-FFF2-40B4-BE49-F238E27FC236}">
                      <a16:creationId xmlns:a16="http://schemas.microsoft.com/office/drawing/2014/main" id="{10A6983A-CC8B-D7FC-B3D3-06EDC31B5D30}"/>
                    </a:ext>
                  </a:extLst>
                </p:cNvPr>
                <p:cNvSpPr txBox="1">
                  <a:spLocks noRot="1" noChangeAspect="1" noMove="1" noResize="1" noEditPoints="1" noAdjustHandles="1" noChangeArrowheads="1" noChangeShapeType="1" noTextEdit="1"/>
                </p:cNvSpPr>
                <p:nvPr/>
              </p:nvSpPr>
              <p:spPr>
                <a:xfrm>
                  <a:off x="5135329" y="4613494"/>
                  <a:ext cx="415834" cy="369332"/>
                </a:xfrm>
                <a:prstGeom prst="rect">
                  <a:avLst/>
                </a:prstGeom>
                <a:blipFill>
                  <a:blip r:embed="rId6"/>
                  <a:stretch>
                    <a:fillRect t="-6557" r="-8696" b="-655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5" name="CaixaDeTexto 54">
                  <a:extLst>
                    <a:ext uri="{FF2B5EF4-FFF2-40B4-BE49-F238E27FC236}">
                      <a16:creationId xmlns:a16="http://schemas.microsoft.com/office/drawing/2014/main" id="{0F417A13-A7EE-2E2F-4483-6FE0F362267E}"/>
                    </a:ext>
                  </a:extLst>
                </p:cNvPr>
                <p:cNvSpPr txBox="1"/>
                <p:nvPr/>
              </p:nvSpPr>
              <p:spPr>
                <a:xfrm flipH="1">
                  <a:off x="983980" y="5467885"/>
                  <a:ext cx="65365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ea typeface="Cambria Math" panose="02040503050406030204" pitchFamily="18" charset="0"/>
                          </a:rPr>
                          <m:t>⋮</m:t>
                        </m:r>
                      </m:oMath>
                    </m:oMathPara>
                  </a14:m>
                  <a:endParaRPr lang="pt-BR" dirty="0"/>
                </a:p>
              </p:txBody>
            </p:sp>
          </mc:Choice>
          <mc:Fallback xmlns="">
            <p:sp>
              <p:nvSpPr>
                <p:cNvPr id="55" name="CaixaDeTexto 54">
                  <a:extLst>
                    <a:ext uri="{FF2B5EF4-FFF2-40B4-BE49-F238E27FC236}">
                      <a16:creationId xmlns:a16="http://schemas.microsoft.com/office/drawing/2014/main" id="{0F417A13-A7EE-2E2F-4483-6FE0F362267E}"/>
                    </a:ext>
                  </a:extLst>
                </p:cNvPr>
                <p:cNvSpPr txBox="1">
                  <a:spLocks noRot="1" noChangeAspect="1" noMove="1" noResize="1" noEditPoints="1" noAdjustHandles="1" noChangeArrowheads="1" noChangeShapeType="1" noTextEdit="1"/>
                </p:cNvSpPr>
                <p:nvPr/>
              </p:nvSpPr>
              <p:spPr>
                <a:xfrm flipH="1">
                  <a:off x="983980" y="5467885"/>
                  <a:ext cx="653654" cy="276999"/>
                </a:xfrm>
                <a:prstGeom prst="rect">
                  <a:avLst/>
                </a:prstGeom>
                <a:blipFill>
                  <a:blip r:embed="rId7"/>
                  <a:stretch>
                    <a:fillRect b="-4348"/>
                  </a:stretch>
                </a:blipFill>
              </p:spPr>
              <p:txBody>
                <a:bodyPr/>
                <a:lstStyle/>
                <a:p>
                  <a:r>
                    <a:rPr lang="pt-BR">
                      <a:noFill/>
                    </a:rPr>
                    <a:t> </a:t>
                  </a:r>
                </a:p>
              </p:txBody>
            </p:sp>
          </mc:Fallback>
        </mc:AlternateContent>
        <p:cxnSp>
          <p:nvCxnSpPr>
            <p:cNvPr id="56" name="Conector de Seta Reta 55">
              <a:extLst>
                <a:ext uri="{FF2B5EF4-FFF2-40B4-BE49-F238E27FC236}">
                  <a16:creationId xmlns:a16="http://schemas.microsoft.com/office/drawing/2014/main" id="{2466603B-8C04-D0B0-308F-109F78DA0D6A}"/>
                </a:ext>
              </a:extLst>
            </p:cNvPr>
            <p:cNvCxnSpPr>
              <a:cxnSpLocks/>
              <a:endCxn id="5" idx="0"/>
            </p:cNvCxnSpPr>
            <p:nvPr/>
          </p:nvCxnSpPr>
          <p:spPr>
            <a:xfrm>
              <a:off x="3611991" y="3614532"/>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Conector de Seta Reta 56">
              <a:extLst>
                <a:ext uri="{FF2B5EF4-FFF2-40B4-BE49-F238E27FC236}">
                  <a16:creationId xmlns:a16="http://schemas.microsoft.com/office/drawing/2014/main" id="{739EBFCC-B846-7035-CB94-751E84265686}"/>
                </a:ext>
              </a:extLst>
            </p:cNvPr>
            <p:cNvCxnSpPr>
              <a:cxnSpLocks/>
            </p:cNvCxnSpPr>
            <p:nvPr/>
          </p:nvCxnSpPr>
          <p:spPr>
            <a:xfrm>
              <a:off x="3611991" y="4383786"/>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8" name="Conector de Seta Reta 57">
              <a:extLst>
                <a:ext uri="{FF2B5EF4-FFF2-40B4-BE49-F238E27FC236}">
                  <a16:creationId xmlns:a16="http://schemas.microsoft.com/office/drawing/2014/main" id="{7FEC08A4-4D79-89CF-54CE-19322CE6712C}"/>
                </a:ext>
              </a:extLst>
            </p:cNvPr>
            <p:cNvCxnSpPr>
              <a:cxnSpLocks/>
            </p:cNvCxnSpPr>
            <p:nvPr/>
          </p:nvCxnSpPr>
          <p:spPr>
            <a:xfrm>
              <a:off x="3611991" y="5160880"/>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Conector de Seta Reta 58">
              <a:extLst>
                <a:ext uri="{FF2B5EF4-FFF2-40B4-BE49-F238E27FC236}">
                  <a16:creationId xmlns:a16="http://schemas.microsoft.com/office/drawing/2014/main" id="{0620366E-573C-7CC6-E4F3-49A663A74D34}"/>
                </a:ext>
              </a:extLst>
            </p:cNvPr>
            <p:cNvCxnSpPr>
              <a:cxnSpLocks/>
            </p:cNvCxnSpPr>
            <p:nvPr/>
          </p:nvCxnSpPr>
          <p:spPr>
            <a:xfrm>
              <a:off x="3611991" y="5937972"/>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0" name="Conector de Seta Reta 59">
              <a:extLst>
                <a:ext uri="{FF2B5EF4-FFF2-40B4-BE49-F238E27FC236}">
                  <a16:creationId xmlns:a16="http://schemas.microsoft.com/office/drawing/2014/main" id="{93F69C1A-F61A-AE05-D58C-BF3CAA917666}"/>
                </a:ext>
              </a:extLst>
            </p:cNvPr>
            <p:cNvCxnSpPr>
              <a:cxnSpLocks/>
            </p:cNvCxnSpPr>
            <p:nvPr/>
          </p:nvCxnSpPr>
          <p:spPr>
            <a:xfrm>
              <a:off x="2402316" y="3614532"/>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Conector de Seta Reta 60">
              <a:extLst>
                <a:ext uri="{FF2B5EF4-FFF2-40B4-BE49-F238E27FC236}">
                  <a16:creationId xmlns:a16="http://schemas.microsoft.com/office/drawing/2014/main" id="{9C7B6D3C-D609-38C6-5102-8FFB9F808431}"/>
                </a:ext>
              </a:extLst>
            </p:cNvPr>
            <p:cNvCxnSpPr>
              <a:cxnSpLocks/>
            </p:cNvCxnSpPr>
            <p:nvPr/>
          </p:nvCxnSpPr>
          <p:spPr>
            <a:xfrm>
              <a:off x="2408666" y="4375037"/>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Conector de Seta Reta 61">
              <a:extLst>
                <a:ext uri="{FF2B5EF4-FFF2-40B4-BE49-F238E27FC236}">
                  <a16:creationId xmlns:a16="http://schemas.microsoft.com/office/drawing/2014/main" id="{2B90FBA9-3471-C78A-35C7-22F4F3061517}"/>
                </a:ext>
              </a:extLst>
            </p:cNvPr>
            <p:cNvCxnSpPr>
              <a:cxnSpLocks/>
            </p:cNvCxnSpPr>
            <p:nvPr/>
          </p:nvCxnSpPr>
          <p:spPr>
            <a:xfrm>
              <a:off x="2402316" y="5160880"/>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Conector de Seta Reta 62">
              <a:extLst>
                <a:ext uri="{FF2B5EF4-FFF2-40B4-BE49-F238E27FC236}">
                  <a16:creationId xmlns:a16="http://schemas.microsoft.com/office/drawing/2014/main" id="{94FA344E-AB47-C49A-94EC-BD069654A494}"/>
                </a:ext>
              </a:extLst>
            </p:cNvPr>
            <p:cNvCxnSpPr>
              <a:cxnSpLocks/>
            </p:cNvCxnSpPr>
            <p:nvPr/>
          </p:nvCxnSpPr>
          <p:spPr>
            <a:xfrm>
              <a:off x="2402316" y="5935320"/>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 name="Conector de Seta Reta 63">
              <a:extLst>
                <a:ext uri="{FF2B5EF4-FFF2-40B4-BE49-F238E27FC236}">
                  <a16:creationId xmlns:a16="http://schemas.microsoft.com/office/drawing/2014/main" id="{18ED2D3B-9ECB-5EE8-2942-669BA266007C}"/>
                </a:ext>
              </a:extLst>
            </p:cNvPr>
            <p:cNvCxnSpPr>
              <a:cxnSpLocks/>
            </p:cNvCxnSpPr>
            <p:nvPr/>
          </p:nvCxnSpPr>
          <p:spPr>
            <a:xfrm>
              <a:off x="4680061" y="4383786"/>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9" name="Elipse 68">
              <a:extLst>
                <a:ext uri="{FF2B5EF4-FFF2-40B4-BE49-F238E27FC236}">
                  <a16:creationId xmlns:a16="http://schemas.microsoft.com/office/drawing/2014/main" id="{68D57BAF-1786-6205-3405-910CF545FE15}"/>
                </a:ext>
              </a:extLst>
            </p:cNvPr>
            <p:cNvSpPr/>
            <p:nvPr/>
          </p:nvSpPr>
          <p:spPr>
            <a:xfrm>
              <a:off x="4389389" y="5303324"/>
              <a:ext cx="566057" cy="566057"/>
            </a:xfrm>
            <a:prstGeom prst="ellipse">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cxnSp>
          <p:nvCxnSpPr>
            <p:cNvPr id="70" name="Conector de Seta Reta 69">
              <a:extLst>
                <a:ext uri="{FF2B5EF4-FFF2-40B4-BE49-F238E27FC236}">
                  <a16:creationId xmlns:a16="http://schemas.microsoft.com/office/drawing/2014/main" id="{ACD57A6F-4E5D-688A-13AE-3BC0D5686114}"/>
                </a:ext>
              </a:extLst>
            </p:cNvPr>
            <p:cNvCxnSpPr>
              <a:cxnSpLocks/>
            </p:cNvCxnSpPr>
            <p:nvPr/>
          </p:nvCxnSpPr>
          <p:spPr>
            <a:xfrm>
              <a:off x="4672417" y="5160880"/>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2" name="Conector de Seta Reta 71">
              <a:extLst>
                <a:ext uri="{FF2B5EF4-FFF2-40B4-BE49-F238E27FC236}">
                  <a16:creationId xmlns:a16="http://schemas.microsoft.com/office/drawing/2014/main" id="{70D62871-EBE1-8371-A2AF-00A9D3A67CD3}"/>
                </a:ext>
              </a:extLst>
            </p:cNvPr>
            <p:cNvCxnSpPr>
              <a:stCxn id="5" idx="6"/>
              <a:endCxn id="69" idx="2"/>
            </p:cNvCxnSpPr>
            <p:nvPr/>
          </p:nvCxnSpPr>
          <p:spPr>
            <a:xfrm>
              <a:off x="3895019" y="4040005"/>
              <a:ext cx="494370" cy="15463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4" name="Conector de Seta Reta 73">
              <a:extLst>
                <a:ext uri="{FF2B5EF4-FFF2-40B4-BE49-F238E27FC236}">
                  <a16:creationId xmlns:a16="http://schemas.microsoft.com/office/drawing/2014/main" id="{20A532B1-6C48-3CA1-8F64-F36E95376748}"/>
                </a:ext>
              </a:extLst>
            </p:cNvPr>
            <p:cNvCxnSpPr>
              <a:stCxn id="6" idx="6"/>
              <a:endCxn id="69" idx="2"/>
            </p:cNvCxnSpPr>
            <p:nvPr/>
          </p:nvCxnSpPr>
          <p:spPr>
            <a:xfrm>
              <a:off x="3895018" y="4809262"/>
              <a:ext cx="494371" cy="7770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6" name="Conector de Seta Reta 75">
              <a:extLst>
                <a:ext uri="{FF2B5EF4-FFF2-40B4-BE49-F238E27FC236}">
                  <a16:creationId xmlns:a16="http://schemas.microsoft.com/office/drawing/2014/main" id="{59061169-BB2B-28F7-8A71-4C2AB2CABE1A}"/>
                </a:ext>
              </a:extLst>
            </p:cNvPr>
            <p:cNvCxnSpPr>
              <a:stCxn id="7" idx="6"/>
              <a:endCxn id="69" idx="2"/>
            </p:cNvCxnSpPr>
            <p:nvPr/>
          </p:nvCxnSpPr>
          <p:spPr>
            <a:xfrm flipV="1">
              <a:off x="3895018" y="5586353"/>
              <a:ext cx="494371" cy="23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8" name="Conector de Seta Reta 77">
              <a:extLst>
                <a:ext uri="{FF2B5EF4-FFF2-40B4-BE49-F238E27FC236}">
                  <a16:creationId xmlns:a16="http://schemas.microsoft.com/office/drawing/2014/main" id="{C1F3D010-8168-8F03-8C44-E57652CA6D5C}"/>
                </a:ext>
              </a:extLst>
            </p:cNvPr>
            <p:cNvCxnSpPr>
              <a:stCxn id="8" idx="6"/>
              <a:endCxn id="69" idx="2"/>
            </p:cNvCxnSpPr>
            <p:nvPr/>
          </p:nvCxnSpPr>
          <p:spPr>
            <a:xfrm flipV="1">
              <a:off x="3895018" y="5586353"/>
              <a:ext cx="494371" cy="781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9" name="Conector de Seta Reta 78">
              <a:extLst>
                <a:ext uri="{FF2B5EF4-FFF2-40B4-BE49-F238E27FC236}">
                  <a16:creationId xmlns:a16="http://schemas.microsoft.com/office/drawing/2014/main" id="{74DC4348-49EB-B98A-07BF-3C591AC2C953}"/>
                </a:ext>
              </a:extLst>
            </p:cNvPr>
            <p:cNvCxnSpPr>
              <a:cxnSpLocks/>
            </p:cNvCxnSpPr>
            <p:nvPr/>
          </p:nvCxnSpPr>
          <p:spPr>
            <a:xfrm flipV="1">
              <a:off x="4955449" y="5581057"/>
              <a:ext cx="257585" cy="11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CaixaDeTexto 79">
                  <a:extLst>
                    <a:ext uri="{FF2B5EF4-FFF2-40B4-BE49-F238E27FC236}">
                      <a16:creationId xmlns:a16="http://schemas.microsoft.com/office/drawing/2014/main" id="{5CDEB567-E0D5-F258-8FA4-9CD0A4591F55}"/>
                    </a:ext>
                  </a:extLst>
                </p:cNvPr>
                <p:cNvSpPr txBox="1"/>
                <p:nvPr/>
              </p:nvSpPr>
              <p:spPr>
                <a:xfrm>
                  <a:off x="5145409" y="5375552"/>
                  <a:ext cx="41583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acc>
                              <m:accPr>
                                <m:chr m:val="̂"/>
                                <m:ctrlPr>
                                  <a:rPr lang="pt-BR" i="1" smtClean="0">
                                    <a:latin typeface="Cambria Math" panose="02040503050406030204" pitchFamily="18" charset="0"/>
                                  </a:rPr>
                                </m:ctrlPr>
                              </m:accPr>
                              <m:e>
                                <m:r>
                                  <a:rPr lang="pt-BR" b="0" i="1" smtClean="0">
                                    <a:latin typeface="Cambria Math" panose="02040503050406030204" pitchFamily="18" charset="0"/>
                                  </a:rPr>
                                  <m:t>𝑦</m:t>
                                </m:r>
                              </m:e>
                            </m:acc>
                          </m:e>
                          <m:sub>
                            <m:r>
                              <a:rPr lang="pt-BR" b="0" i="1" smtClean="0">
                                <a:latin typeface="Cambria Math" panose="02040503050406030204" pitchFamily="18" charset="0"/>
                              </a:rPr>
                              <m:t>2</m:t>
                            </m:r>
                          </m:sub>
                        </m:sSub>
                      </m:oMath>
                    </m:oMathPara>
                  </a14:m>
                  <a:endParaRPr lang="pt-BR" dirty="0"/>
                </a:p>
              </p:txBody>
            </p:sp>
          </mc:Choice>
          <mc:Fallback xmlns="">
            <p:sp>
              <p:nvSpPr>
                <p:cNvPr id="80" name="CaixaDeTexto 79">
                  <a:extLst>
                    <a:ext uri="{FF2B5EF4-FFF2-40B4-BE49-F238E27FC236}">
                      <a16:creationId xmlns:a16="http://schemas.microsoft.com/office/drawing/2014/main" id="{5CDEB567-E0D5-F258-8FA4-9CD0A4591F55}"/>
                    </a:ext>
                  </a:extLst>
                </p:cNvPr>
                <p:cNvSpPr txBox="1">
                  <a:spLocks noRot="1" noChangeAspect="1" noMove="1" noResize="1" noEditPoints="1" noAdjustHandles="1" noChangeArrowheads="1" noChangeShapeType="1" noTextEdit="1"/>
                </p:cNvSpPr>
                <p:nvPr/>
              </p:nvSpPr>
              <p:spPr>
                <a:xfrm>
                  <a:off x="5145409" y="5375552"/>
                  <a:ext cx="415834" cy="369332"/>
                </a:xfrm>
                <a:prstGeom prst="rect">
                  <a:avLst/>
                </a:prstGeom>
                <a:blipFill>
                  <a:blip r:embed="rId8"/>
                  <a:stretch>
                    <a:fillRect t="-6557" r="-8824" b="-6557"/>
                  </a:stretch>
                </a:blipFill>
              </p:spPr>
              <p:txBody>
                <a:bodyPr/>
                <a:lstStyle/>
                <a:p>
                  <a:r>
                    <a:rPr lang="pt-BR">
                      <a:noFill/>
                    </a:rPr>
                    <a:t> </a:t>
                  </a:r>
                </a:p>
              </p:txBody>
            </p:sp>
          </mc:Fallback>
        </mc:AlternateContent>
      </p:grpSp>
    </p:spTree>
    <p:extLst>
      <p:ext uri="{BB962C8B-B14F-4D97-AF65-F5344CB8AC3E}">
        <p14:creationId xmlns:p14="http://schemas.microsoft.com/office/powerpoint/2010/main" val="218814612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2E3438D-F516-F1D3-A02F-51857586D07A}"/>
              </a:ext>
            </a:extLst>
          </p:cNvPr>
          <p:cNvSpPr>
            <a:spLocks noGrp="1"/>
          </p:cNvSpPr>
          <p:nvPr>
            <p:ph type="title"/>
          </p:nvPr>
        </p:nvSpPr>
        <p:spPr/>
        <p:txBody>
          <a:bodyPr/>
          <a:lstStyle/>
          <a:p>
            <a:r>
              <a:rPr lang="pt-BR" dirty="0"/>
              <a:t>Funções de ativação: Softmax</a:t>
            </a:r>
          </a:p>
        </p:txBody>
      </p:sp>
      <p:sp>
        <p:nvSpPr>
          <p:cNvPr id="3" name="Espaço Reservado para Conteúdo 2">
            <a:extLst>
              <a:ext uri="{FF2B5EF4-FFF2-40B4-BE49-F238E27FC236}">
                <a16:creationId xmlns:a16="http://schemas.microsoft.com/office/drawing/2014/main" id="{BCAAD57B-65A0-9DAD-79FC-2AE2692EB84B}"/>
              </a:ext>
            </a:extLst>
          </p:cNvPr>
          <p:cNvSpPr>
            <a:spLocks noGrp="1"/>
          </p:cNvSpPr>
          <p:nvPr>
            <p:ph idx="1"/>
          </p:nvPr>
        </p:nvSpPr>
        <p:spPr>
          <a:xfrm>
            <a:off x="7678994" y="1825624"/>
            <a:ext cx="4391679" cy="5032375"/>
          </a:xfrm>
        </p:spPr>
        <p:txBody>
          <a:bodyPr>
            <a:normAutofit lnSpcReduction="10000"/>
          </a:bodyPr>
          <a:lstStyle/>
          <a:p>
            <a:r>
              <a:rPr lang="pt-BR" b="0" i="0" dirty="0">
                <a:effectLst/>
              </a:rPr>
              <a:t>Usada frequentemente na </a:t>
            </a:r>
            <a:r>
              <a:rPr lang="pt-BR" b="1" i="1" dirty="0">
                <a:solidFill>
                  <a:srgbClr val="00B050"/>
                </a:solidFill>
                <a:effectLst/>
              </a:rPr>
              <a:t>camada de saída</a:t>
            </a:r>
            <a:r>
              <a:rPr lang="pt-BR" b="0" i="0" dirty="0">
                <a:solidFill>
                  <a:srgbClr val="00B050"/>
                </a:solidFill>
                <a:effectLst/>
              </a:rPr>
              <a:t> </a:t>
            </a:r>
            <a:r>
              <a:rPr lang="pt-BR" b="0" i="0" dirty="0">
                <a:effectLst/>
              </a:rPr>
              <a:t>de </a:t>
            </a:r>
            <a:r>
              <a:rPr lang="pt-BR" b="1" i="1" dirty="0">
                <a:solidFill>
                  <a:srgbClr val="00B050"/>
                </a:solidFill>
                <a:effectLst/>
              </a:rPr>
              <a:t>redes neurais</a:t>
            </a:r>
            <a:r>
              <a:rPr lang="pt-BR" b="0" i="0" dirty="0">
                <a:effectLst/>
              </a:rPr>
              <a:t> usadas para tarefas de </a:t>
            </a:r>
            <a:r>
              <a:rPr lang="pt-BR" b="1" i="1" dirty="0">
                <a:solidFill>
                  <a:srgbClr val="00B050"/>
                </a:solidFill>
                <a:effectLst/>
              </a:rPr>
              <a:t>classificação</a:t>
            </a:r>
            <a:r>
              <a:rPr lang="pt-BR" b="0" i="0" dirty="0">
                <a:effectLst/>
              </a:rPr>
              <a:t>, onde a rede precisa </a:t>
            </a:r>
            <a:r>
              <a:rPr lang="pt-BR" b="1" i="1" dirty="0">
                <a:solidFill>
                  <a:srgbClr val="00B050"/>
                </a:solidFill>
                <a:effectLst/>
              </a:rPr>
              <a:t>atribuir</a:t>
            </a:r>
            <a:r>
              <a:rPr lang="pt-BR" b="0" i="0" dirty="0">
                <a:effectLst/>
              </a:rPr>
              <a:t> uma </a:t>
            </a:r>
            <a:r>
              <a:rPr lang="pt-BR" b="1" i="1" dirty="0">
                <a:solidFill>
                  <a:srgbClr val="00B050"/>
                </a:solidFill>
                <a:effectLst/>
              </a:rPr>
              <a:t>probabilidade</a:t>
            </a:r>
            <a:r>
              <a:rPr lang="pt-BR" b="0" i="0" dirty="0">
                <a:solidFill>
                  <a:srgbClr val="00B050"/>
                </a:solidFill>
                <a:effectLst/>
              </a:rPr>
              <a:t> </a:t>
            </a:r>
            <a:r>
              <a:rPr lang="pt-BR" b="1" i="1" dirty="0">
                <a:solidFill>
                  <a:srgbClr val="00B050"/>
                </a:solidFill>
                <a:effectLst/>
              </a:rPr>
              <a:t>para cada classe </a:t>
            </a:r>
            <a:r>
              <a:rPr lang="pt-BR" b="0" i="0" dirty="0">
                <a:effectLst/>
              </a:rPr>
              <a:t>possível.</a:t>
            </a:r>
          </a:p>
          <a:p>
            <a:r>
              <a:rPr lang="pt-BR" dirty="0"/>
              <a:t>T</a:t>
            </a:r>
            <a:r>
              <a:rPr lang="pt-BR" b="0" i="0" dirty="0">
                <a:effectLst/>
              </a:rPr>
              <a:t>ransforma um </a:t>
            </a:r>
            <a:r>
              <a:rPr lang="pt-BR" b="1" i="1" dirty="0">
                <a:solidFill>
                  <a:srgbClr val="00B050"/>
                </a:solidFill>
                <a:effectLst/>
              </a:rPr>
              <a:t>vetor de valores</a:t>
            </a:r>
            <a:r>
              <a:rPr lang="pt-BR" b="1" i="1" dirty="0">
                <a:solidFill>
                  <a:srgbClr val="00B050"/>
                </a:solidFill>
              </a:rPr>
              <a:t> de </a:t>
            </a:r>
            <a:r>
              <a:rPr lang="pt-BR" b="1" i="1" dirty="0">
                <a:solidFill>
                  <a:srgbClr val="00B050"/>
                </a:solidFill>
                <a:effectLst/>
              </a:rPr>
              <a:t>ativação em uma distribuição de probabilidades</a:t>
            </a:r>
            <a:r>
              <a:rPr lang="pt-BR" b="0" i="0" dirty="0">
                <a:effectLst/>
              </a:rPr>
              <a:t>.</a:t>
            </a:r>
          </a:p>
          <a:p>
            <a:r>
              <a:rPr lang="pt-BR" dirty="0"/>
              <a:t>É uma generalização da função sigmoide.</a:t>
            </a:r>
          </a:p>
        </p:txBody>
      </p:sp>
      <p:pic>
        <p:nvPicPr>
          <p:cNvPr id="6" name="Imagem 5">
            <a:extLst>
              <a:ext uri="{FF2B5EF4-FFF2-40B4-BE49-F238E27FC236}">
                <a16:creationId xmlns:a16="http://schemas.microsoft.com/office/drawing/2014/main" id="{FE1D1A12-8890-2A4F-4E84-9B7C03CCE669}"/>
              </a:ext>
            </a:extLst>
          </p:cNvPr>
          <p:cNvPicPr>
            <a:picLocks noChangeAspect="1"/>
          </p:cNvPicPr>
          <p:nvPr/>
        </p:nvPicPr>
        <p:blipFill rotWithShape="1">
          <a:blip r:embed="rId3">
            <a:extLst>
              <a:ext uri="{28A0092B-C50C-407E-A947-70E740481C1C}">
                <a14:useLocalDpi xmlns:a14="http://schemas.microsoft.com/office/drawing/2010/main" val="0"/>
              </a:ext>
            </a:extLst>
          </a:blip>
          <a:srcRect l="685" r="1472"/>
          <a:stretch/>
        </p:blipFill>
        <p:spPr>
          <a:xfrm>
            <a:off x="0" y="2235358"/>
            <a:ext cx="7625654" cy="3861940"/>
          </a:xfrm>
          <a:prstGeom prst="rect">
            <a:avLst/>
          </a:prstGeom>
        </p:spPr>
      </p:pic>
    </p:spTree>
    <p:extLst>
      <p:ext uri="{BB962C8B-B14F-4D97-AF65-F5344CB8AC3E}">
        <p14:creationId xmlns:p14="http://schemas.microsoft.com/office/powerpoint/2010/main" val="201184858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9DAA83A-B143-94BB-B48B-41A7423070CE}"/>
              </a:ext>
            </a:extLst>
          </p:cNvPr>
          <p:cNvSpPr>
            <a:spLocks noGrp="1"/>
          </p:cNvSpPr>
          <p:nvPr>
            <p:ph type="title"/>
          </p:nvPr>
        </p:nvSpPr>
        <p:spPr/>
        <p:txBody>
          <a:bodyPr/>
          <a:lstStyle/>
          <a:p>
            <a:r>
              <a:rPr lang="pt-BR" dirty="0"/>
              <a:t>Funções de ativação: Softmax</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32DF54A1-52F5-C48C-7CD4-D6E451DF19D8}"/>
                  </a:ext>
                </a:extLst>
              </p:cNvPr>
              <p:cNvSpPr>
                <a:spLocks noGrp="1"/>
              </p:cNvSpPr>
              <p:nvPr>
                <p:ph idx="1"/>
              </p:nvPr>
            </p:nvSpPr>
            <p:spPr>
              <a:xfrm>
                <a:off x="6646606" y="1825624"/>
                <a:ext cx="5417575" cy="5032375"/>
              </a:xfrm>
            </p:spPr>
            <p:txBody>
              <a:bodyPr>
                <a:normAutofit/>
              </a:bodyPr>
              <a:lstStyle/>
              <a:p>
                <a:r>
                  <a:rPr lang="pt-BR" dirty="0">
                    <a:solidFill>
                      <a:schemeClr val="tx1"/>
                    </a:solidFill>
                  </a:rPr>
                  <a:t>A função o</a:t>
                </a:r>
                <a:r>
                  <a:rPr lang="pt-BR" b="0" i="0" dirty="0">
                    <a:solidFill>
                      <a:schemeClr val="tx1"/>
                    </a:solidFill>
                    <a:effectLst/>
                  </a:rPr>
                  <a:t>pera da seguinte maneira.</a:t>
                </a:r>
              </a:p>
              <a:p>
                <a:r>
                  <a:rPr lang="pt-BR" b="0" i="0" dirty="0">
                    <a:solidFill>
                      <a:schemeClr val="tx1"/>
                    </a:solidFill>
                    <a:effectLst/>
                  </a:rPr>
                  <a:t>Dado um </a:t>
                </a:r>
                <a:r>
                  <a:rPr lang="pt-BR" b="1" i="1" dirty="0">
                    <a:solidFill>
                      <a:srgbClr val="00B050"/>
                    </a:solidFill>
                    <a:effectLst/>
                  </a:rPr>
                  <a:t>vetor de valores de ativação</a:t>
                </a:r>
                <a:r>
                  <a:rPr lang="pt-BR" b="0" i="0" dirty="0">
                    <a:solidFill>
                      <a:schemeClr val="tx1"/>
                    </a:solidFill>
                    <a:effectLst/>
                  </a:rPr>
                  <a:t> (</a:t>
                </a:r>
                <a14:m>
                  <m:oMath xmlns:m="http://schemas.openxmlformats.org/officeDocument/2006/math">
                    <m:sSub>
                      <m:sSubPr>
                        <m:ctrlPr>
                          <a:rPr lang="pt-BR" sz="2800" i="1" smtClean="0">
                            <a:solidFill>
                              <a:schemeClr val="tx1"/>
                            </a:solidFill>
                            <a:latin typeface="Cambria Math" panose="02040503050406030204" pitchFamily="18" charset="0"/>
                          </a:rPr>
                        </m:ctrlPr>
                      </m:sSubPr>
                      <m:e>
                        <m:r>
                          <a:rPr lang="pt-BR" sz="2800" i="1">
                            <a:solidFill>
                              <a:schemeClr val="tx1"/>
                            </a:solidFill>
                            <a:latin typeface="Cambria Math" panose="02040503050406030204" pitchFamily="18" charset="0"/>
                          </a:rPr>
                          <m:t>𝑔</m:t>
                        </m:r>
                      </m:e>
                      <m:sub>
                        <m:r>
                          <a:rPr lang="pt-BR" sz="2800" i="1">
                            <a:solidFill>
                              <a:schemeClr val="tx1"/>
                            </a:solidFill>
                            <a:latin typeface="Cambria Math" panose="02040503050406030204" pitchFamily="18" charset="0"/>
                          </a:rPr>
                          <m:t>𝑖</m:t>
                        </m:r>
                      </m:sub>
                    </m:sSub>
                    <m:d>
                      <m:dPr>
                        <m:ctrlPr>
                          <a:rPr lang="pt-BR" sz="2800" i="1">
                            <a:solidFill>
                              <a:schemeClr val="tx1"/>
                            </a:solidFill>
                            <a:latin typeface="Cambria Math" panose="02040503050406030204" pitchFamily="18" charset="0"/>
                          </a:rPr>
                        </m:ctrlPr>
                      </m:dPr>
                      <m:e>
                        <m:r>
                          <a:rPr lang="pt-BR" sz="2800" b="1" i="1">
                            <a:solidFill>
                              <a:schemeClr val="tx1"/>
                            </a:solidFill>
                            <a:latin typeface="Cambria Math" panose="02040503050406030204" pitchFamily="18" charset="0"/>
                          </a:rPr>
                          <m:t>𝒙</m:t>
                        </m:r>
                      </m:e>
                    </m:d>
                    <m:r>
                      <a:rPr lang="pt-BR" sz="2800" b="0" i="1" smtClean="0">
                        <a:solidFill>
                          <a:schemeClr val="tx1"/>
                        </a:solidFill>
                        <a:latin typeface="Cambria Math" panose="02040503050406030204" pitchFamily="18" charset="0"/>
                      </a:rPr>
                      <m:t>,</m:t>
                    </m:r>
                    <m:r>
                      <a:rPr lang="pt-BR" sz="2800" i="1" smtClean="0">
                        <a:solidFill>
                          <a:schemeClr val="tx1"/>
                        </a:solidFill>
                        <a:latin typeface="Cambria Math" panose="02040503050406030204" pitchFamily="18" charset="0"/>
                        <a:ea typeface="Cambria Math" panose="02040503050406030204" pitchFamily="18" charset="0"/>
                      </a:rPr>
                      <m:t>∀</m:t>
                    </m:r>
                    <m:r>
                      <a:rPr lang="pt-BR" sz="2800" b="0" i="1" smtClean="0">
                        <a:solidFill>
                          <a:schemeClr val="tx1"/>
                        </a:solidFill>
                        <a:latin typeface="Cambria Math" panose="02040503050406030204" pitchFamily="18" charset="0"/>
                        <a:ea typeface="Cambria Math" panose="02040503050406030204" pitchFamily="18" charset="0"/>
                      </a:rPr>
                      <m:t>𝑖</m:t>
                    </m:r>
                  </m:oMath>
                </a14:m>
                <a:r>
                  <a:rPr lang="pt-BR" b="0" i="0" dirty="0">
                    <a:solidFill>
                      <a:schemeClr val="tx1"/>
                    </a:solidFill>
                    <a:effectLst/>
                  </a:rPr>
                  <a:t>), ela</a:t>
                </a:r>
                <a:endParaRPr lang="pt-BR" dirty="0"/>
              </a:p>
              <a:p>
                <a:pPr lvl="1">
                  <a:buFont typeface="Wingdings" panose="05000000000000000000" pitchFamily="2" charset="2"/>
                  <a:buChar char="§"/>
                </a:pPr>
                <a:r>
                  <a:rPr lang="pt-BR" b="0" i="0" dirty="0">
                    <a:solidFill>
                      <a:schemeClr val="tx1"/>
                    </a:solidFill>
                    <a:effectLst/>
                  </a:rPr>
                  <a:t>calcula a exponencial de cada ativação, </a:t>
                </a:r>
              </a:p>
              <a:p>
                <a:pPr lvl="1">
                  <a:buFont typeface="Wingdings" panose="05000000000000000000" pitchFamily="2" charset="2"/>
                  <a:buChar char="§"/>
                </a:pPr>
                <a:r>
                  <a:rPr lang="pt-BR" b="0" i="0" dirty="0">
                    <a:solidFill>
                      <a:schemeClr val="tx1"/>
                    </a:solidFill>
                    <a:effectLst/>
                  </a:rPr>
                  <a:t>normaliza essas exponenciais dividindo-as pela soma de todas as exponenciais </a:t>
                </a:r>
              </a:p>
              <a:p>
                <a:pPr lvl="1">
                  <a:buFont typeface="Wingdings" panose="05000000000000000000" pitchFamily="2" charset="2"/>
                  <a:buChar char="§"/>
                </a:pPr>
                <a:r>
                  <a:rPr lang="pt-BR" b="0" i="0" dirty="0">
                    <a:solidFill>
                      <a:schemeClr val="tx1"/>
                    </a:solidFill>
                    <a:effectLst/>
                  </a:rPr>
                  <a:t>e, por final, gera uma distribuição de probabilidades das classes.</a:t>
                </a:r>
              </a:p>
            </p:txBody>
          </p:sp>
        </mc:Choice>
        <mc:Fallback xmlns="">
          <p:sp>
            <p:nvSpPr>
              <p:cNvPr id="3" name="Espaço Reservado para Conteúdo 2">
                <a:extLst>
                  <a:ext uri="{FF2B5EF4-FFF2-40B4-BE49-F238E27FC236}">
                    <a16:creationId xmlns:a16="http://schemas.microsoft.com/office/drawing/2014/main" id="{32DF54A1-52F5-C48C-7CD4-D6E451DF19D8}"/>
                  </a:ext>
                </a:extLst>
              </p:cNvPr>
              <p:cNvSpPr>
                <a:spLocks noGrp="1" noRot="1" noChangeAspect="1" noMove="1" noResize="1" noEditPoints="1" noAdjustHandles="1" noChangeArrowheads="1" noChangeShapeType="1" noTextEdit="1"/>
              </p:cNvSpPr>
              <p:nvPr>
                <p:ph idx="1"/>
              </p:nvPr>
            </p:nvSpPr>
            <p:spPr>
              <a:xfrm>
                <a:off x="6646606" y="1825624"/>
                <a:ext cx="5417575" cy="5032375"/>
              </a:xfrm>
              <a:blipFill>
                <a:blip r:embed="rId2"/>
                <a:stretch>
                  <a:fillRect l="-2025" t="-1937" r="-2700"/>
                </a:stretch>
              </a:blipFill>
            </p:spPr>
            <p:txBody>
              <a:bodyPr/>
              <a:lstStyle/>
              <a:p>
                <a:r>
                  <a:rPr lang="pt-BR">
                    <a:noFill/>
                  </a:rPr>
                  <a:t> </a:t>
                </a:r>
              </a:p>
            </p:txBody>
          </p:sp>
        </mc:Fallback>
      </mc:AlternateContent>
      <p:pic>
        <p:nvPicPr>
          <p:cNvPr id="6" name="Imagem 5">
            <a:extLst>
              <a:ext uri="{FF2B5EF4-FFF2-40B4-BE49-F238E27FC236}">
                <a16:creationId xmlns:a16="http://schemas.microsoft.com/office/drawing/2014/main" id="{ED5D1F5D-F195-0452-50D4-07E9F2B1C4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5559" y="2536723"/>
            <a:ext cx="6066351" cy="2487561"/>
          </a:xfrm>
          <a:prstGeom prst="rect">
            <a:avLst/>
          </a:prstGeom>
        </p:spPr>
      </p:pic>
      <p:sp>
        <p:nvSpPr>
          <p:cNvPr id="8" name="CaixaDeTexto 7">
            <a:extLst>
              <a:ext uri="{FF2B5EF4-FFF2-40B4-BE49-F238E27FC236}">
                <a16:creationId xmlns:a16="http://schemas.microsoft.com/office/drawing/2014/main" id="{0DC5673F-9B77-2E9E-8317-E71CA8896FE0}"/>
              </a:ext>
            </a:extLst>
          </p:cNvPr>
          <p:cNvSpPr txBox="1"/>
          <p:nvPr/>
        </p:nvSpPr>
        <p:spPr>
          <a:xfrm>
            <a:off x="127819" y="6492875"/>
            <a:ext cx="2792362" cy="276999"/>
          </a:xfrm>
          <a:prstGeom prst="rect">
            <a:avLst/>
          </a:prstGeom>
          <a:noFill/>
        </p:spPr>
        <p:txBody>
          <a:bodyPr wrap="square">
            <a:spAutoFit/>
          </a:bodyPr>
          <a:lstStyle/>
          <a:p>
            <a:r>
              <a:rPr lang="pt-BR" sz="1200" b="0" dirty="0">
                <a:effectLst/>
              </a:rPr>
              <a:t>OBS.:</a:t>
            </a:r>
            <a:r>
              <a:rPr lang="pt-BR" sz="1200" b="0" i="1" dirty="0">
                <a:effectLst/>
              </a:rPr>
              <a:t> e</a:t>
            </a:r>
            <a:r>
              <a:rPr lang="pt-BR" sz="1200" b="0" i="0" dirty="0">
                <a:effectLst/>
              </a:rPr>
              <a:t> é a base do logaritmo natural. </a:t>
            </a:r>
            <a:endParaRPr lang="pt-BR" sz="1200" dirty="0"/>
          </a:p>
        </p:txBody>
      </p:sp>
    </p:spTree>
    <p:extLst>
      <p:ext uri="{BB962C8B-B14F-4D97-AF65-F5344CB8AC3E}">
        <p14:creationId xmlns:p14="http://schemas.microsoft.com/office/powerpoint/2010/main" val="29013658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9DAA83A-B143-94BB-B48B-41A7423070CE}"/>
              </a:ext>
            </a:extLst>
          </p:cNvPr>
          <p:cNvSpPr>
            <a:spLocks noGrp="1"/>
          </p:cNvSpPr>
          <p:nvPr>
            <p:ph type="title"/>
          </p:nvPr>
        </p:nvSpPr>
        <p:spPr/>
        <p:txBody>
          <a:bodyPr/>
          <a:lstStyle/>
          <a:p>
            <a:r>
              <a:rPr lang="pt-BR" dirty="0"/>
              <a:t>Funções de ativação: Softmax</a:t>
            </a:r>
          </a:p>
        </p:txBody>
      </p:sp>
      <p:sp>
        <p:nvSpPr>
          <p:cNvPr id="3" name="Espaço Reservado para Conteúdo 2">
            <a:extLst>
              <a:ext uri="{FF2B5EF4-FFF2-40B4-BE49-F238E27FC236}">
                <a16:creationId xmlns:a16="http://schemas.microsoft.com/office/drawing/2014/main" id="{32DF54A1-52F5-C48C-7CD4-D6E451DF19D8}"/>
              </a:ext>
            </a:extLst>
          </p:cNvPr>
          <p:cNvSpPr>
            <a:spLocks noGrp="1"/>
          </p:cNvSpPr>
          <p:nvPr>
            <p:ph idx="1"/>
          </p:nvPr>
        </p:nvSpPr>
        <p:spPr>
          <a:xfrm>
            <a:off x="6282812" y="1825624"/>
            <a:ext cx="5781369" cy="5032375"/>
          </a:xfrm>
        </p:spPr>
        <p:txBody>
          <a:bodyPr>
            <a:normAutofit lnSpcReduction="10000"/>
          </a:bodyPr>
          <a:lstStyle/>
          <a:p>
            <a:r>
              <a:rPr lang="pt-BR" b="0" i="0" dirty="0">
                <a:effectLst/>
              </a:rPr>
              <a:t>Ela </a:t>
            </a:r>
            <a:r>
              <a:rPr lang="pt-BR" b="1" i="1" dirty="0">
                <a:solidFill>
                  <a:srgbClr val="00B050"/>
                </a:solidFill>
                <a:effectLst/>
              </a:rPr>
              <a:t>garante que as saídas estejam no intervalo entre 0 e 1, e a soma de todas as saídas seja igual a 1</a:t>
            </a:r>
            <a:r>
              <a:rPr lang="pt-BR" b="0" i="0" dirty="0">
                <a:effectLst/>
              </a:rPr>
              <a:t>, tornando-as interpretáveis como uma </a:t>
            </a:r>
            <a:r>
              <a:rPr lang="pt-BR" b="1" i="1" dirty="0">
                <a:solidFill>
                  <a:srgbClr val="00B050"/>
                </a:solidFill>
                <a:effectLst/>
              </a:rPr>
              <a:t>função massa de probabilidade</a:t>
            </a:r>
            <a:r>
              <a:rPr lang="pt-BR" b="0" i="0" dirty="0">
                <a:effectLst/>
              </a:rPr>
              <a:t>.</a:t>
            </a:r>
          </a:p>
          <a:p>
            <a:r>
              <a:rPr lang="pt-BR" b="0" i="0" dirty="0">
                <a:effectLst/>
              </a:rPr>
              <a:t>Isso é crucial para tarefas de classificação </a:t>
            </a:r>
            <a:r>
              <a:rPr lang="pt-BR" b="1" i="1" dirty="0" err="1">
                <a:effectLst/>
              </a:rPr>
              <a:t>multiclasse</a:t>
            </a:r>
            <a:r>
              <a:rPr lang="pt-BR" b="0" i="0" dirty="0">
                <a:effectLst/>
              </a:rPr>
              <a:t>, onde se deseja determinar a probabilidade de um exemplo de entrada pertencer a cada classe possível.</a:t>
            </a:r>
          </a:p>
          <a:p>
            <a:pPr lvl="1">
              <a:buFont typeface="Wingdings" panose="05000000000000000000" pitchFamily="2" charset="2"/>
              <a:buChar char="§"/>
            </a:pPr>
            <a:r>
              <a:rPr lang="pt-BR" b="1" i="1" dirty="0">
                <a:effectLst/>
              </a:rPr>
              <a:t>Multiclasse</a:t>
            </a:r>
            <a:r>
              <a:rPr lang="pt-BR" dirty="0"/>
              <a:t>:</a:t>
            </a:r>
            <a:r>
              <a:rPr lang="pt-BR" b="1" dirty="0"/>
              <a:t> </a:t>
            </a:r>
            <a:r>
              <a:rPr lang="pt-BR" b="0" dirty="0">
                <a:effectLst/>
              </a:rPr>
              <a:t>cada exemplo é atribuído a uma única classe exclusiva.</a:t>
            </a:r>
            <a:endParaRPr lang="pt-BR" dirty="0"/>
          </a:p>
        </p:txBody>
      </p:sp>
      <p:pic>
        <p:nvPicPr>
          <p:cNvPr id="6" name="Imagem 5">
            <a:extLst>
              <a:ext uri="{FF2B5EF4-FFF2-40B4-BE49-F238E27FC236}">
                <a16:creationId xmlns:a16="http://schemas.microsoft.com/office/drawing/2014/main" id="{ED5D1F5D-F195-0452-50D4-07E9F2B1C4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5559" y="2536723"/>
            <a:ext cx="6066351" cy="2487561"/>
          </a:xfrm>
          <a:prstGeom prst="rect">
            <a:avLst/>
          </a:prstGeom>
        </p:spPr>
      </p:pic>
    </p:spTree>
    <p:extLst>
      <p:ext uri="{BB962C8B-B14F-4D97-AF65-F5344CB8AC3E}">
        <p14:creationId xmlns:p14="http://schemas.microsoft.com/office/powerpoint/2010/main" val="207114423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CB037F3-790D-C3A7-A7B8-E0644D4BFF21}"/>
              </a:ext>
            </a:extLst>
          </p:cNvPr>
          <p:cNvSpPr>
            <a:spLocks noGrp="1"/>
          </p:cNvSpPr>
          <p:nvPr>
            <p:ph type="title"/>
          </p:nvPr>
        </p:nvSpPr>
        <p:spPr/>
        <p:txBody>
          <a:bodyPr/>
          <a:lstStyle/>
          <a:p>
            <a:r>
              <a:rPr lang="pt-BR" dirty="0"/>
              <a:t>Compilando o modelo</a:t>
            </a:r>
          </a:p>
        </p:txBody>
      </p:sp>
      <p:sp>
        <p:nvSpPr>
          <p:cNvPr id="3" name="Espaço Reservado para Conteúdo 2">
            <a:extLst>
              <a:ext uri="{FF2B5EF4-FFF2-40B4-BE49-F238E27FC236}">
                <a16:creationId xmlns:a16="http://schemas.microsoft.com/office/drawing/2014/main" id="{35B56B1A-2C36-A06D-67F4-9E7E8DF07EE9}"/>
              </a:ext>
            </a:extLst>
          </p:cNvPr>
          <p:cNvSpPr>
            <a:spLocks noGrp="1"/>
          </p:cNvSpPr>
          <p:nvPr>
            <p:ph idx="1"/>
          </p:nvPr>
        </p:nvSpPr>
        <p:spPr>
          <a:xfrm>
            <a:off x="838200" y="5103673"/>
            <a:ext cx="10515600" cy="1754326"/>
          </a:xfrm>
        </p:spPr>
        <p:txBody>
          <a:bodyPr/>
          <a:lstStyle/>
          <a:p>
            <a:r>
              <a:rPr lang="pt-BR" dirty="0"/>
              <a:t>Vamos usar o otimizador Adam, o qual </a:t>
            </a:r>
            <a:r>
              <a:rPr lang="pt-BR" b="1" i="1" dirty="0">
                <a:solidFill>
                  <a:srgbClr val="00B050"/>
                </a:solidFill>
              </a:rPr>
              <a:t>ajusta adaptativamente passos de aprendizagem independentes </a:t>
            </a:r>
            <a:r>
              <a:rPr lang="pt-BR" dirty="0"/>
              <a:t>dependendo do histórico de gradientes passados, </a:t>
            </a:r>
            <a:r>
              <a:rPr lang="pt-BR" b="1" i="1" dirty="0"/>
              <a:t>acelerando a convergência do algoritmo</a:t>
            </a:r>
            <a:r>
              <a:rPr lang="pt-BR" dirty="0"/>
              <a:t>. </a:t>
            </a:r>
          </a:p>
        </p:txBody>
      </p:sp>
      <p:sp>
        <p:nvSpPr>
          <p:cNvPr id="5" name="CaixaDeTexto 4">
            <a:extLst>
              <a:ext uri="{FF2B5EF4-FFF2-40B4-BE49-F238E27FC236}">
                <a16:creationId xmlns:a16="http://schemas.microsoft.com/office/drawing/2014/main" id="{0B67D1D9-09EE-51C2-A747-086268ECB3B9}"/>
              </a:ext>
            </a:extLst>
          </p:cNvPr>
          <p:cNvSpPr txBox="1"/>
          <p:nvPr/>
        </p:nvSpPr>
        <p:spPr>
          <a:xfrm>
            <a:off x="3048000" y="1868130"/>
            <a:ext cx="6096000" cy="1754326"/>
          </a:xfrm>
          <a:prstGeom prst="rect">
            <a:avLst/>
          </a:prstGeom>
          <a:noFill/>
        </p:spPr>
        <p:txBody>
          <a:bodyPr wrap="square">
            <a:spAutoFit/>
          </a:bodyPr>
          <a:lstStyle/>
          <a:p>
            <a:r>
              <a:rPr lang="pt-BR" sz="1800" dirty="0" err="1">
                <a:solidFill>
                  <a:srgbClr val="000000"/>
                </a:solidFill>
                <a:highlight>
                  <a:srgbClr val="FFFFFF"/>
                </a:highlight>
              </a:rPr>
              <a:t>model</a:t>
            </a:r>
            <a:r>
              <a:rPr lang="pt-BR" sz="1800" b="1" dirty="0" err="1">
                <a:solidFill>
                  <a:srgbClr val="000080"/>
                </a:solidFill>
                <a:highlight>
                  <a:srgbClr val="FFFFFF"/>
                </a:highlight>
              </a:rPr>
              <a:t>.</a:t>
            </a:r>
            <a:r>
              <a:rPr lang="pt-BR" sz="1800" b="1" dirty="0" err="1">
                <a:solidFill>
                  <a:srgbClr val="880088"/>
                </a:solidFill>
                <a:highlight>
                  <a:srgbClr val="FFFFFF"/>
                </a:highlight>
              </a:rPr>
              <a:t>compile</a:t>
            </a:r>
            <a:r>
              <a:rPr lang="pt-BR" sz="1800" b="1" dirty="0">
                <a:solidFill>
                  <a:srgbClr val="000080"/>
                </a:solidFill>
                <a:highlight>
                  <a:srgbClr val="FFFFFF"/>
                </a:highlight>
              </a:rPr>
              <a:t>(</a:t>
            </a:r>
            <a:r>
              <a:rPr lang="pt-BR" sz="1800" b="0" dirty="0" err="1">
                <a:solidFill>
                  <a:srgbClr val="000000"/>
                </a:solidFill>
                <a:highlight>
                  <a:srgbClr val="FFFFFF"/>
                </a:highlight>
              </a:rPr>
              <a:t>optimizer</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a:solidFill>
                  <a:srgbClr val="808080"/>
                </a:solidFill>
                <a:highlight>
                  <a:srgbClr val="FFFFFF"/>
                </a:highlight>
              </a:rPr>
              <a:t>'adam'</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0" dirty="0" err="1">
                <a:solidFill>
                  <a:srgbClr val="000000"/>
                </a:solidFill>
                <a:highlight>
                  <a:srgbClr val="FFFFFF"/>
                </a:highlight>
              </a:rPr>
              <a:t>loss</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a:solidFill>
                  <a:srgbClr val="808080"/>
                </a:solidFill>
                <a:highlight>
                  <a:srgbClr val="FFFFFF"/>
                </a:highlight>
              </a:rPr>
              <a:t>'</a:t>
            </a:r>
            <a:r>
              <a:rPr lang="pt-BR" sz="1800" b="0" dirty="0" err="1">
                <a:solidFill>
                  <a:srgbClr val="808080"/>
                </a:solidFill>
                <a:highlight>
                  <a:srgbClr val="FFFFFF"/>
                </a:highlight>
              </a:rPr>
              <a:t>sparse_categorical_crossentropy</a:t>
            </a:r>
            <a:r>
              <a:rPr lang="pt-BR" sz="1800" b="0" dirty="0">
                <a:solidFill>
                  <a:srgbClr val="808080"/>
                </a:solidFill>
                <a:highlight>
                  <a:srgbClr val="FFFFFF"/>
                </a:highlight>
              </a:rPr>
              <a:t>'</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0" dirty="0" err="1">
                <a:solidFill>
                  <a:srgbClr val="000000"/>
                </a:solidFill>
                <a:highlight>
                  <a:srgbClr val="FFFFFF"/>
                </a:highlight>
              </a:rPr>
              <a:t>metrics</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808080"/>
                </a:solidFill>
                <a:highlight>
                  <a:srgbClr val="FFFFFF"/>
                </a:highlight>
              </a:rPr>
              <a:t>'</a:t>
            </a:r>
            <a:r>
              <a:rPr lang="pt-BR" sz="1800" b="0" dirty="0" err="1">
                <a:solidFill>
                  <a:srgbClr val="808080"/>
                </a:solidFill>
                <a:highlight>
                  <a:srgbClr val="FFFFFF"/>
                </a:highlight>
              </a:rPr>
              <a:t>accuracy</a:t>
            </a:r>
            <a:r>
              <a:rPr lang="pt-BR" sz="1800" b="0" dirty="0">
                <a:solidFill>
                  <a:srgbClr val="808080"/>
                </a:solidFill>
                <a:highlight>
                  <a:srgbClr val="FFFFFF"/>
                </a:highlight>
              </a:rPr>
              <a:t>'</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1" dirty="0">
                <a:solidFill>
                  <a:srgbClr val="000080"/>
                </a:solidFill>
                <a:highlight>
                  <a:srgbClr val="FFFFFF"/>
                </a:highlight>
              </a:rPr>
              <a:t>)</a:t>
            </a:r>
            <a:endParaRPr lang="pt-BR" sz="1800" b="0" dirty="0">
              <a:solidFill>
                <a:srgbClr val="000000"/>
              </a:solidFill>
              <a:highlight>
                <a:srgbClr val="FFFFFF"/>
              </a:highlight>
            </a:endParaRPr>
          </a:p>
          <a:p>
            <a:endParaRPr lang="pt-BR" sz="1800" b="0" dirty="0">
              <a:solidFill>
                <a:srgbClr val="000000"/>
              </a:solidFill>
              <a:highlight>
                <a:srgbClr val="FFFFFF"/>
              </a:highlight>
            </a:endParaRPr>
          </a:p>
          <a:p>
            <a:r>
              <a:rPr lang="fr-FR" sz="1800" b="0" dirty="0" err="1">
                <a:solidFill>
                  <a:srgbClr val="000000"/>
                </a:solidFill>
                <a:highlight>
                  <a:srgbClr val="FFFFFF"/>
                </a:highlight>
              </a:rPr>
              <a:t>history</a:t>
            </a:r>
            <a:r>
              <a:rPr lang="fr-FR" sz="1800" b="0" dirty="0">
                <a:solidFill>
                  <a:srgbClr val="000000"/>
                </a:solidFill>
                <a:highlight>
                  <a:srgbClr val="FFFFFF"/>
                </a:highlight>
              </a:rPr>
              <a:t> </a:t>
            </a:r>
            <a:r>
              <a:rPr lang="fr-FR" sz="1800" b="1" dirty="0">
                <a:solidFill>
                  <a:srgbClr val="000080"/>
                </a:solidFill>
                <a:highlight>
                  <a:srgbClr val="FFFFFF"/>
                </a:highlight>
              </a:rPr>
              <a:t>=</a:t>
            </a:r>
            <a:r>
              <a:rPr lang="fr-FR" sz="1800" b="0" dirty="0">
                <a:solidFill>
                  <a:srgbClr val="000000"/>
                </a:solidFill>
                <a:highlight>
                  <a:srgbClr val="FFFFFF"/>
                </a:highlight>
              </a:rPr>
              <a:t> </a:t>
            </a:r>
            <a:r>
              <a:rPr lang="fr-FR" sz="1800" b="0" dirty="0" err="1">
                <a:solidFill>
                  <a:srgbClr val="000000"/>
                </a:solidFill>
                <a:highlight>
                  <a:srgbClr val="FFFFFF"/>
                </a:highlight>
              </a:rPr>
              <a:t>model</a:t>
            </a:r>
            <a:r>
              <a:rPr lang="fr-FR" sz="1800" b="1" dirty="0" err="1">
                <a:solidFill>
                  <a:srgbClr val="000080"/>
                </a:solidFill>
                <a:highlight>
                  <a:srgbClr val="FFFFFF"/>
                </a:highlight>
              </a:rPr>
              <a:t>.</a:t>
            </a:r>
            <a:r>
              <a:rPr lang="fr-FR" sz="1800" b="0" dirty="0" err="1">
                <a:solidFill>
                  <a:srgbClr val="000000"/>
                </a:solidFill>
                <a:highlight>
                  <a:srgbClr val="FFFFFF"/>
                </a:highlight>
              </a:rPr>
              <a:t>fit</a:t>
            </a:r>
            <a:r>
              <a:rPr lang="fr-FR" sz="1800" b="1" dirty="0">
                <a:solidFill>
                  <a:srgbClr val="000080"/>
                </a:solidFill>
                <a:highlight>
                  <a:srgbClr val="FFFFFF"/>
                </a:highlight>
              </a:rPr>
              <a:t>(</a:t>
            </a:r>
            <a:r>
              <a:rPr lang="fr-FR" sz="1800" b="0" dirty="0" err="1">
                <a:solidFill>
                  <a:srgbClr val="000000"/>
                </a:solidFill>
                <a:highlight>
                  <a:srgbClr val="FFFFFF"/>
                </a:highlight>
              </a:rPr>
              <a:t>X_train</a:t>
            </a:r>
            <a:r>
              <a:rPr lang="fr-FR" sz="1800" b="1" dirty="0">
                <a:solidFill>
                  <a:srgbClr val="000080"/>
                </a:solidFill>
                <a:highlight>
                  <a:srgbClr val="FFFFFF"/>
                </a:highlight>
              </a:rPr>
              <a:t>,</a:t>
            </a:r>
            <a:r>
              <a:rPr lang="fr-FR" sz="1800" b="0" dirty="0">
                <a:solidFill>
                  <a:srgbClr val="000000"/>
                </a:solidFill>
                <a:highlight>
                  <a:srgbClr val="FFFFFF"/>
                </a:highlight>
              </a:rPr>
              <a:t> </a:t>
            </a:r>
            <a:r>
              <a:rPr lang="fr-FR" sz="1800" b="0" dirty="0" err="1">
                <a:solidFill>
                  <a:srgbClr val="000000"/>
                </a:solidFill>
                <a:highlight>
                  <a:srgbClr val="FFFFFF"/>
                </a:highlight>
              </a:rPr>
              <a:t>y_train</a:t>
            </a:r>
            <a:r>
              <a:rPr lang="fr-FR" sz="1800" b="1" dirty="0">
                <a:solidFill>
                  <a:srgbClr val="000080"/>
                </a:solidFill>
                <a:highlight>
                  <a:srgbClr val="FFFFFF"/>
                </a:highlight>
              </a:rPr>
              <a:t>,</a:t>
            </a:r>
            <a:r>
              <a:rPr lang="fr-FR" sz="1800" b="0" dirty="0">
                <a:solidFill>
                  <a:srgbClr val="000000"/>
                </a:solidFill>
                <a:highlight>
                  <a:srgbClr val="FFFFFF"/>
                </a:highlight>
              </a:rPr>
              <a:t> </a:t>
            </a:r>
            <a:r>
              <a:rPr lang="fr-FR" sz="1800" b="0" dirty="0" err="1">
                <a:solidFill>
                  <a:srgbClr val="000000"/>
                </a:solidFill>
                <a:highlight>
                  <a:srgbClr val="FFFFFF"/>
                </a:highlight>
              </a:rPr>
              <a:t>epochs</a:t>
            </a:r>
            <a:r>
              <a:rPr lang="fr-FR" sz="1800" b="1" dirty="0">
                <a:solidFill>
                  <a:srgbClr val="000080"/>
                </a:solidFill>
                <a:highlight>
                  <a:srgbClr val="FFFFFF"/>
                </a:highlight>
              </a:rPr>
              <a:t>=</a:t>
            </a:r>
            <a:r>
              <a:rPr lang="fr-FR" sz="1800" b="0" dirty="0">
                <a:solidFill>
                  <a:srgbClr val="FF0000"/>
                </a:solidFill>
                <a:highlight>
                  <a:srgbClr val="FFFFFF"/>
                </a:highlight>
              </a:rPr>
              <a:t>20</a:t>
            </a:r>
            <a:r>
              <a:rPr lang="fr-FR" sz="1800" b="1" dirty="0">
                <a:solidFill>
                  <a:srgbClr val="000080"/>
                </a:solidFill>
                <a:highlight>
                  <a:srgbClr val="FFFFFF"/>
                </a:highlight>
              </a:rPr>
              <a:t>)</a:t>
            </a:r>
            <a:endParaRPr lang="pt-BR" dirty="0"/>
          </a:p>
        </p:txBody>
      </p:sp>
      <p:sp>
        <p:nvSpPr>
          <p:cNvPr id="4" name="Retângulo 3">
            <a:extLst>
              <a:ext uri="{FF2B5EF4-FFF2-40B4-BE49-F238E27FC236}">
                <a16:creationId xmlns:a16="http://schemas.microsoft.com/office/drawing/2014/main" id="{2F135DA5-7C26-A18D-3695-3367EF68EEC8}"/>
              </a:ext>
            </a:extLst>
          </p:cNvPr>
          <p:cNvSpPr/>
          <p:nvPr/>
        </p:nvSpPr>
        <p:spPr>
          <a:xfrm>
            <a:off x="4529470" y="1868130"/>
            <a:ext cx="1967023" cy="354075"/>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42594974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CB037F3-790D-C3A7-A7B8-E0644D4BFF21}"/>
              </a:ext>
            </a:extLst>
          </p:cNvPr>
          <p:cNvSpPr>
            <a:spLocks noGrp="1"/>
          </p:cNvSpPr>
          <p:nvPr>
            <p:ph type="title"/>
          </p:nvPr>
        </p:nvSpPr>
        <p:spPr/>
        <p:txBody>
          <a:bodyPr/>
          <a:lstStyle/>
          <a:p>
            <a:r>
              <a:rPr lang="pt-BR" dirty="0"/>
              <a:t>Compilando o modelo</a:t>
            </a:r>
          </a:p>
        </p:txBody>
      </p:sp>
      <p:sp>
        <p:nvSpPr>
          <p:cNvPr id="3" name="Espaço Reservado para Conteúdo 2">
            <a:extLst>
              <a:ext uri="{FF2B5EF4-FFF2-40B4-BE49-F238E27FC236}">
                <a16:creationId xmlns:a16="http://schemas.microsoft.com/office/drawing/2014/main" id="{35B56B1A-2C36-A06D-67F4-9E7E8DF07EE9}"/>
              </a:ext>
            </a:extLst>
          </p:cNvPr>
          <p:cNvSpPr>
            <a:spLocks noGrp="1"/>
          </p:cNvSpPr>
          <p:nvPr>
            <p:ph idx="1"/>
          </p:nvPr>
        </p:nvSpPr>
        <p:spPr>
          <a:xfrm>
            <a:off x="838199" y="4454013"/>
            <a:ext cx="11245645" cy="2403986"/>
          </a:xfrm>
        </p:spPr>
        <p:txBody>
          <a:bodyPr>
            <a:normAutofit/>
          </a:bodyPr>
          <a:lstStyle/>
          <a:p>
            <a:r>
              <a:rPr lang="pt-BR" dirty="0"/>
              <a:t>Como função de erro (i.e., </a:t>
            </a:r>
            <a:r>
              <a:rPr lang="pt-BR" i="1" dirty="0" err="1"/>
              <a:t>loss</a:t>
            </a:r>
            <a:r>
              <a:rPr lang="pt-BR" dirty="0"/>
              <a:t>), usaremos a função conhecida como </a:t>
            </a:r>
            <a:r>
              <a:rPr lang="pt-BR" b="1" i="1" dirty="0">
                <a:solidFill>
                  <a:srgbClr val="00B050"/>
                </a:solidFill>
              </a:rPr>
              <a:t>entropia cruzada categórica esparsa</a:t>
            </a:r>
            <a:r>
              <a:rPr lang="pt-BR" dirty="0"/>
              <a:t>.</a:t>
            </a:r>
          </a:p>
          <a:p>
            <a:r>
              <a:rPr lang="pt-BR" b="1" i="1" dirty="0">
                <a:solidFill>
                  <a:srgbClr val="7030A0"/>
                </a:solidFill>
              </a:rPr>
              <a:t>Não usamos o</a:t>
            </a:r>
            <a:r>
              <a:rPr lang="pt-BR" b="1" i="1" dirty="0">
                <a:solidFill>
                  <a:srgbClr val="7030A0"/>
                </a:solidFill>
                <a:effectLst/>
              </a:rPr>
              <a:t> MSE </a:t>
            </a:r>
            <a:r>
              <a:rPr lang="pt-BR" b="0" i="0" dirty="0">
                <a:effectLst/>
              </a:rPr>
              <a:t>pois ele é uma </a:t>
            </a:r>
            <a:r>
              <a:rPr lang="pt-BR" b="1" i="1" dirty="0">
                <a:solidFill>
                  <a:srgbClr val="00B050"/>
                </a:solidFill>
                <a:effectLst/>
              </a:rPr>
              <a:t>métrica usada em problemas de regressão</a:t>
            </a:r>
            <a:r>
              <a:rPr lang="pt-BR" b="0" i="0" dirty="0">
                <a:effectLst/>
              </a:rPr>
              <a:t>, </a:t>
            </a:r>
            <a:r>
              <a:rPr lang="pt-BR" b="1" i="1" dirty="0">
                <a:solidFill>
                  <a:srgbClr val="00B050"/>
                </a:solidFill>
                <a:effectLst/>
              </a:rPr>
              <a:t>onde queremos </a:t>
            </a:r>
            <a:r>
              <a:rPr lang="pt-BR" b="1" i="1" dirty="0">
                <a:solidFill>
                  <a:srgbClr val="7030A0"/>
                </a:solidFill>
                <a:effectLst/>
              </a:rPr>
              <a:t>predizer valores contínuos</a:t>
            </a:r>
            <a:r>
              <a:rPr lang="pt-BR" b="0" i="0" dirty="0">
                <a:effectLst/>
              </a:rPr>
              <a:t>. </a:t>
            </a:r>
          </a:p>
        </p:txBody>
      </p:sp>
      <p:sp>
        <p:nvSpPr>
          <p:cNvPr id="5" name="CaixaDeTexto 4">
            <a:extLst>
              <a:ext uri="{FF2B5EF4-FFF2-40B4-BE49-F238E27FC236}">
                <a16:creationId xmlns:a16="http://schemas.microsoft.com/office/drawing/2014/main" id="{0B67D1D9-09EE-51C2-A747-086268ECB3B9}"/>
              </a:ext>
            </a:extLst>
          </p:cNvPr>
          <p:cNvSpPr txBox="1"/>
          <p:nvPr/>
        </p:nvSpPr>
        <p:spPr>
          <a:xfrm>
            <a:off x="3048000" y="1868130"/>
            <a:ext cx="6096000" cy="1754326"/>
          </a:xfrm>
          <a:prstGeom prst="rect">
            <a:avLst/>
          </a:prstGeom>
          <a:noFill/>
        </p:spPr>
        <p:txBody>
          <a:bodyPr wrap="square">
            <a:spAutoFit/>
          </a:bodyPr>
          <a:lstStyle/>
          <a:p>
            <a:r>
              <a:rPr lang="pt-BR" sz="1800" dirty="0" err="1">
                <a:solidFill>
                  <a:srgbClr val="000000"/>
                </a:solidFill>
                <a:highlight>
                  <a:srgbClr val="FFFFFF"/>
                </a:highlight>
              </a:rPr>
              <a:t>model</a:t>
            </a:r>
            <a:r>
              <a:rPr lang="pt-BR" sz="1800" b="1" dirty="0" err="1">
                <a:solidFill>
                  <a:srgbClr val="000080"/>
                </a:solidFill>
                <a:highlight>
                  <a:srgbClr val="FFFFFF"/>
                </a:highlight>
              </a:rPr>
              <a:t>.</a:t>
            </a:r>
            <a:r>
              <a:rPr lang="pt-BR" sz="1800" b="1" dirty="0" err="1">
                <a:solidFill>
                  <a:srgbClr val="880088"/>
                </a:solidFill>
                <a:highlight>
                  <a:srgbClr val="FFFFFF"/>
                </a:highlight>
              </a:rPr>
              <a:t>compile</a:t>
            </a:r>
            <a:r>
              <a:rPr lang="pt-BR" sz="1800" b="1" dirty="0">
                <a:solidFill>
                  <a:srgbClr val="000080"/>
                </a:solidFill>
                <a:highlight>
                  <a:srgbClr val="FFFFFF"/>
                </a:highlight>
              </a:rPr>
              <a:t>(</a:t>
            </a:r>
            <a:r>
              <a:rPr lang="pt-BR" sz="1800" b="0" dirty="0" err="1">
                <a:solidFill>
                  <a:srgbClr val="000000"/>
                </a:solidFill>
                <a:highlight>
                  <a:srgbClr val="FFFFFF"/>
                </a:highlight>
              </a:rPr>
              <a:t>optimizer</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a:solidFill>
                  <a:srgbClr val="808080"/>
                </a:solidFill>
                <a:highlight>
                  <a:srgbClr val="FFFFFF"/>
                </a:highlight>
              </a:rPr>
              <a:t>'adam'</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0" dirty="0" err="1">
                <a:solidFill>
                  <a:srgbClr val="000000"/>
                </a:solidFill>
                <a:highlight>
                  <a:srgbClr val="FFFFFF"/>
                </a:highlight>
              </a:rPr>
              <a:t>loss</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a:solidFill>
                  <a:srgbClr val="808080"/>
                </a:solidFill>
                <a:highlight>
                  <a:srgbClr val="FFFFFF"/>
                </a:highlight>
              </a:rPr>
              <a:t>'</a:t>
            </a:r>
            <a:r>
              <a:rPr lang="pt-BR" sz="1800" b="0" dirty="0" err="1">
                <a:solidFill>
                  <a:srgbClr val="808080"/>
                </a:solidFill>
                <a:highlight>
                  <a:srgbClr val="FFFFFF"/>
                </a:highlight>
              </a:rPr>
              <a:t>sparse_categorical_crossentropy</a:t>
            </a:r>
            <a:r>
              <a:rPr lang="pt-BR" sz="1800" b="0" dirty="0">
                <a:solidFill>
                  <a:srgbClr val="808080"/>
                </a:solidFill>
                <a:highlight>
                  <a:srgbClr val="FFFFFF"/>
                </a:highlight>
              </a:rPr>
              <a:t>'</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0" dirty="0" err="1">
                <a:solidFill>
                  <a:srgbClr val="000000"/>
                </a:solidFill>
                <a:highlight>
                  <a:srgbClr val="FFFFFF"/>
                </a:highlight>
              </a:rPr>
              <a:t>metrics</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808080"/>
                </a:solidFill>
                <a:highlight>
                  <a:srgbClr val="FFFFFF"/>
                </a:highlight>
              </a:rPr>
              <a:t>'</a:t>
            </a:r>
            <a:r>
              <a:rPr lang="pt-BR" sz="1800" b="0" dirty="0" err="1">
                <a:solidFill>
                  <a:srgbClr val="808080"/>
                </a:solidFill>
                <a:highlight>
                  <a:srgbClr val="FFFFFF"/>
                </a:highlight>
              </a:rPr>
              <a:t>accuracy</a:t>
            </a:r>
            <a:r>
              <a:rPr lang="pt-BR" sz="1800" b="0" dirty="0">
                <a:solidFill>
                  <a:srgbClr val="808080"/>
                </a:solidFill>
                <a:highlight>
                  <a:srgbClr val="FFFFFF"/>
                </a:highlight>
              </a:rPr>
              <a:t>'</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1" dirty="0">
                <a:solidFill>
                  <a:srgbClr val="000080"/>
                </a:solidFill>
                <a:highlight>
                  <a:srgbClr val="FFFFFF"/>
                </a:highlight>
              </a:rPr>
              <a:t>)</a:t>
            </a:r>
            <a:endParaRPr lang="pt-BR" sz="1800" b="0" dirty="0">
              <a:solidFill>
                <a:srgbClr val="000000"/>
              </a:solidFill>
              <a:highlight>
                <a:srgbClr val="FFFFFF"/>
              </a:highlight>
            </a:endParaRPr>
          </a:p>
          <a:p>
            <a:endParaRPr lang="pt-BR" sz="1800" b="0" dirty="0">
              <a:solidFill>
                <a:srgbClr val="000000"/>
              </a:solidFill>
              <a:highlight>
                <a:srgbClr val="FFFFFF"/>
              </a:highlight>
            </a:endParaRPr>
          </a:p>
          <a:p>
            <a:r>
              <a:rPr lang="fr-FR" sz="1800" b="0" dirty="0" err="1">
                <a:solidFill>
                  <a:srgbClr val="000000"/>
                </a:solidFill>
                <a:highlight>
                  <a:srgbClr val="FFFFFF"/>
                </a:highlight>
              </a:rPr>
              <a:t>history</a:t>
            </a:r>
            <a:r>
              <a:rPr lang="fr-FR" sz="1800" b="0" dirty="0">
                <a:solidFill>
                  <a:srgbClr val="000000"/>
                </a:solidFill>
                <a:highlight>
                  <a:srgbClr val="FFFFFF"/>
                </a:highlight>
              </a:rPr>
              <a:t> </a:t>
            </a:r>
            <a:r>
              <a:rPr lang="fr-FR" sz="1800" b="1" dirty="0">
                <a:solidFill>
                  <a:srgbClr val="000080"/>
                </a:solidFill>
                <a:highlight>
                  <a:srgbClr val="FFFFFF"/>
                </a:highlight>
              </a:rPr>
              <a:t>=</a:t>
            </a:r>
            <a:r>
              <a:rPr lang="fr-FR" sz="1800" b="0" dirty="0">
                <a:solidFill>
                  <a:srgbClr val="000000"/>
                </a:solidFill>
                <a:highlight>
                  <a:srgbClr val="FFFFFF"/>
                </a:highlight>
              </a:rPr>
              <a:t> </a:t>
            </a:r>
            <a:r>
              <a:rPr lang="fr-FR" sz="1800" b="0" dirty="0" err="1">
                <a:solidFill>
                  <a:srgbClr val="000000"/>
                </a:solidFill>
                <a:highlight>
                  <a:srgbClr val="FFFFFF"/>
                </a:highlight>
              </a:rPr>
              <a:t>model</a:t>
            </a:r>
            <a:r>
              <a:rPr lang="fr-FR" sz="1800" b="1" dirty="0" err="1">
                <a:solidFill>
                  <a:srgbClr val="000080"/>
                </a:solidFill>
                <a:highlight>
                  <a:srgbClr val="FFFFFF"/>
                </a:highlight>
              </a:rPr>
              <a:t>.</a:t>
            </a:r>
            <a:r>
              <a:rPr lang="fr-FR" sz="1800" b="0" dirty="0" err="1">
                <a:solidFill>
                  <a:srgbClr val="000000"/>
                </a:solidFill>
                <a:highlight>
                  <a:srgbClr val="FFFFFF"/>
                </a:highlight>
              </a:rPr>
              <a:t>fit</a:t>
            </a:r>
            <a:r>
              <a:rPr lang="fr-FR" sz="1800" b="1" dirty="0">
                <a:solidFill>
                  <a:srgbClr val="000080"/>
                </a:solidFill>
                <a:highlight>
                  <a:srgbClr val="FFFFFF"/>
                </a:highlight>
              </a:rPr>
              <a:t>(</a:t>
            </a:r>
            <a:r>
              <a:rPr lang="fr-FR" sz="1800" b="0" dirty="0" err="1">
                <a:solidFill>
                  <a:srgbClr val="000000"/>
                </a:solidFill>
                <a:highlight>
                  <a:srgbClr val="FFFFFF"/>
                </a:highlight>
              </a:rPr>
              <a:t>X_train</a:t>
            </a:r>
            <a:r>
              <a:rPr lang="fr-FR" sz="1800" b="1" dirty="0">
                <a:solidFill>
                  <a:srgbClr val="000080"/>
                </a:solidFill>
                <a:highlight>
                  <a:srgbClr val="FFFFFF"/>
                </a:highlight>
              </a:rPr>
              <a:t>,</a:t>
            </a:r>
            <a:r>
              <a:rPr lang="fr-FR" sz="1800" b="0" dirty="0">
                <a:solidFill>
                  <a:srgbClr val="000000"/>
                </a:solidFill>
                <a:highlight>
                  <a:srgbClr val="FFFFFF"/>
                </a:highlight>
              </a:rPr>
              <a:t> </a:t>
            </a:r>
            <a:r>
              <a:rPr lang="fr-FR" sz="1800" b="0" dirty="0" err="1">
                <a:solidFill>
                  <a:srgbClr val="000000"/>
                </a:solidFill>
                <a:highlight>
                  <a:srgbClr val="FFFFFF"/>
                </a:highlight>
              </a:rPr>
              <a:t>y_train</a:t>
            </a:r>
            <a:r>
              <a:rPr lang="fr-FR" sz="1800" b="1" dirty="0">
                <a:solidFill>
                  <a:srgbClr val="000080"/>
                </a:solidFill>
                <a:highlight>
                  <a:srgbClr val="FFFFFF"/>
                </a:highlight>
              </a:rPr>
              <a:t>,</a:t>
            </a:r>
            <a:r>
              <a:rPr lang="fr-FR" sz="1800" b="0" dirty="0">
                <a:solidFill>
                  <a:srgbClr val="000000"/>
                </a:solidFill>
                <a:highlight>
                  <a:srgbClr val="FFFFFF"/>
                </a:highlight>
              </a:rPr>
              <a:t> </a:t>
            </a:r>
            <a:r>
              <a:rPr lang="fr-FR" sz="1800" b="0" dirty="0" err="1">
                <a:solidFill>
                  <a:srgbClr val="000000"/>
                </a:solidFill>
                <a:highlight>
                  <a:srgbClr val="FFFFFF"/>
                </a:highlight>
              </a:rPr>
              <a:t>epochs</a:t>
            </a:r>
            <a:r>
              <a:rPr lang="fr-FR" sz="1800" b="1" dirty="0">
                <a:solidFill>
                  <a:srgbClr val="000080"/>
                </a:solidFill>
                <a:highlight>
                  <a:srgbClr val="FFFFFF"/>
                </a:highlight>
              </a:rPr>
              <a:t>=</a:t>
            </a:r>
            <a:r>
              <a:rPr lang="fr-FR" sz="1800" b="0" dirty="0">
                <a:solidFill>
                  <a:srgbClr val="FF0000"/>
                </a:solidFill>
                <a:highlight>
                  <a:srgbClr val="FFFFFF"/>
                </a:highlight>
              </a:rPr>
              <a:t>20</a:t>
            </a:r>
            <a:r>
              <a:rPr lang="fr-FR" sz="1800" b="1" dirty="0">
                <a:solidFill>
                  <a:srgbClr val="000080"/>
                </a:solidFill>
                <a:highlight>
                  <a:srgbClr val="FFFFFF"/>
                </a:highlight>
              </a:rPr>
              <a:t>)</a:t>
            </a:r>
            <a:endParaRPr lang="pt-BR" dirty="0"/>
          </a:p>
        </p:txBody>
      </p:sp>
      <p:sp>
        <p:nvSpPr>
          <p:cNvPr id="4" name="Retângulo 3">
            <a:extLst>
              <a:ext uri="{FF2B5EF4-FFF2-40B4-BE49-F238E27FC236}">
                <a16:creationId xmlns:a16="http://schemas.microsoft.com/office/drawing/2014/main" id="{05061043-7EFC-E058-35A8-0B8DED94F36D}"/>
              </a:ext>
            </a:extLst>
          </p:cNvPr>
          <p:cNvSpPr/>
          <p:nvPr/>
        </p:nvSpPr>
        <p:spPr>
          <a:xfrm>
            <a:off x="3785191" y="2151134"/>
            <a:ext cx="3955311" cy="354075"/>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332574479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CB037F3-790D-C3A7-A7B8-E0644D4BFF21}"/>
              </a:ext>
            </a:extLst>
          </p:cNvPr>
          <p:cNvSpPr>
            <a:spLocks noGrp="1"/>
          </p:cNvSpPr>
          <p:nvPr>
            <p:ph type="title"/>
          </p:nvPr>
        </p:nvSpPr>
        <p:spPr/>
        <p:txBody>
          <a:bodyPr/>
          <a:lstStyle/>
          <a:p>
            <a:r>
              <a:rPr lang="pt-BR" dirty="0"/>
              <a:t>Compilando o modelo</a:t>
            </a:r>
          </a:p>
        </p:txBody>
      </p:sp>
      <p:sp>
        <p:nvSpPr>
          <p:cNvPr id="3" name="Espaço Reservado para Conteúdo 2">
            <a:extLst>
              <a:ext uri="{FF2B5EF4-FFF2-40B4-BE49-F238E27FC236}">
                <a16:creationId xmlns:a16="http://schemas.microsoft.com/office/drawing/2014/main" id="{35B56B1A-2C36-A06D-67F4-9E7E8DF07EE9}"/>
              </a:ext>
            </a:extLst>
          </p:cNvPr>
          <p:cNvSpPr>
            <a:spLocks noGrp="1"/>
          </p:cNvSpPr>
          <p:nvPr>
            <p:ph idx="1"/>
          </p:nvPr>
        </p:nvSpPr>
        <p:spPr>
          <a:xfrm>
            <a:off x="838199" y="4434348"/>
            <a:ext cx="11245645" cy="2423651"/>
          </a:xfrm>
        </p:spPr>
        <p:txBody>
          <a:bodyPr>
            <a:normAutofit/>
          </a:bodyPr>
          <a:lstStyle/>
          <a:p>
            <a:r>
              <a:rPr lang="pt-BR" b="0" i="0" dirty="0">
                <a:effectLst/>
              </a:rPr>
              <a:t>No entanto, em </a:t>
            </a:r>
            <a:r>
              <a:rPr lang="pt-BR" b="1" i="1" dirty="0">
                <a:solidFill>
                  <a:srgbClr val="7030A0"/>
                </a:solidFill>
                <a:effectLst/>
              </a:rPr>
              <a:t>problemas de classificação</a:t>
            </a:r>
            <a:r>
              <a:rPr lang="pt-BR" b="0" i="0" dirty="0">
                <a:effectLst/>
              </a:rPr>
              <a:t>, as </a:t>
            </a:r>
            <a:r>
              <a:rPr lang="pt-BR" b="1" i="1" dirty="0">
                <a:solidFill>
                  <a:srgbClr val="7030A0"/>
                </a:solidFill>
                <a:effectLst/>
              </a:rPr>
              <a:t>saídas são categóricas</a:t>
            </a:r>
            <a:r>
              <a:rPr lang="pt-BR" b="0" i="0" dirty="0">
                <a:effectLst/>
              </a:rPr>
              <a:t> (pertencem a diferentes classes) e muitas vezes </a:t>
            </a:r>
            <a:r>
              <a:rPr lang="pt-BR" b="1" i="1" dirty="0">
                <a:solidFill>
                  <a:srgbClr val="00B050"/>
                </a:solidFill>
                <a:effectLst/>
              </a:rPr>
              <a:t>codificadas como vetores </a:t>
            </a:r>
            <a:r>
              <a:rPr lang="pt-BR" b="1" i="1" dirty="0" err="1">
                <a:solidFill>
                  <a:srgbClr val="00B050"/>
                </a:solidFill>
                <a:effectLst/>
              </a:rPr>
              <a:t>one</a:t>
            </a:r>
            <a:r>
              <a:rPr lang="pt-BR" b="1" i="1" dirty="0">
                <a:solidFill>
                  <a:srgbClr val="00B050"/>
                </a:solidFill>
                <a:effectLst/>
              </a:rPr>
              <a:t>-hot</a:t>
            </a:r>
            <a:r>
              <a:rPr lang="pt-BR" b="0" i="0" dirty="0">
                <a:effectLst/>
              </a:rPr>
              <a:t>.</a:t>
            </a:r>
          </a:p>
          <a:p>
            <a:r>
              <a:rPr lang="pt-BR" dirty="0"/>
              <a:t>Nesses casos, usamos </a:t>
            </a:r>
            <a:r>
              <a:rPr lang="pt-BR" b="0" i="0" dirty="0">
                <a:effectLst/>
              </a:rPr>
              <a:t>entropia cruzada categórica.</a:t>
            </a:r>
            <a:endParaRPr lang="pt-BR" dirty="0"/>
          </a:p>
        </p:txBody>
      </p:sp>
      <p:sp>
        <p:nvSpPr>
          <p:cNvPr id="5" name="CaixaDeTexto 4">
            <a:extLst>
              <a:ext uri="{FF2B5EF4-FFF2-40B4-BE49-F238E27FC236}">
                <a16:creationId xmlns:a16="http://schemas.microsoft.com/office/drawing/2014/main" id="{0B67D1D9-09EE-51C2-A747-086268ECB3B9}"/>
              </a:ext>
            </a:extLst>
          </p:cNvPr>
          <p:cNvSpPr txBox="1"/>
          <p:nvPr/>
        </p:nvSpPr>
        <p:spPr>
          <a:xfrm>
            <a:off x="3048000" y="1868130"/>
            <a:ext cx="6096000" cy="1754326"/>
          </a:xfrm>
          <a:prstGeom prst="rect">
            <a:avLst/>
          </a:prstGeom>
          <a:noFill/>
        </p:spPr>
        <p:txBody>
          <a:bodyPr wrap="square">
            <a:spAutoFit/>
          </a:bodyPr>
          <a:lstStyle/>
          <a:p>
            <a:r>
              <a:rPr lang="pt-BR" sz="1800" dirty="0" err="1">
                <a:solidFill>
                  <a:srgbClr val="000000"/>
                </a:solidFill>
                <a:highlight>
                  <a:srgbClr val="FFFFFF"/>
                </a:highlight>
              </a:rPr>
              <a:t>model</a:t>
            </a:r>
            <a:r>
              <a:rPr lang="pt-BR" sz="1800" b="1" dirty="0" err="1">
                <a:solidFill>
                  <a:srgbClr val="000080"/>
                </a:solidFill>
                <a:highlight>
                  <a:srgbClr val="FFFFFF"/>
                </a:highlight>
              </a:rPr>
              <a:t>.</a:t>
            </a:r>
            <a:r>
              <a:rPr lang="pt-BR" sz="1800" b="1" dirty="0" err="1">
                <a:solidFill>
                  <a:srgbClr val="880088"/>
                </a:solidFill>
                <a:highlight>
                  <a:srgbClr val="FFFFFF"/>
                </a:highlight>
              </a:rPr>
              <a:t>compile</a:t>
            </a:r>
            <a:r>
              <a:rPr lang="pt-BR" sz="1800" b="1" dirty="0">
                <a:solidFill>
                  <a:srgbClr val="000080"/>
                </a:solidFill>
                <a:highlight>
                  <a:srgbClr val="FFFFFF"/>
                </a:highlight>
              </a:rPr>
              <a:t>(</a:t>
            </a:r>
            <a:r>
              <a:rPr lang="pt-BR" sz="1800" b="0" dirty="0" err="1">
                <a:solidFill>
                  <a:srgbClr val="000000"/>
                </a:solidFill>
                <a:highlight>
                  <a:srgbClr val="FFFFFF"/>
                </a:highlight>
              </a:rPr>
              <a:t>optimizer</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a:solidFill>
                  <a:srgbClr val="808080"/>
                </a:solidFill>
                <a:highlight>
                  <a:srgbClr val="FFFFFF"/>
                </a:highlight>
              </a:rPr>
              <a:t>'adam'</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0" dirty="0" err="1">
                <a:solidFill>
                  <a:srgbClr val="000000"/>
                </a:solidFill>
                <a:highlight>
                  <a:srgbClr val="FFFFFF"/>
                </a:highlight>
              </a:rPr>
              <a:t>loss</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a:solidFill>
                  <a:srgbClr val="808080"/>
                </a:solidFill>
                <a:highlight>
                  <a:srgbClr val="FFFFFF"/>
                </a:highlight>
              </a:rPr>
              <a:t>'</a:t>
            </a:r>
            <a:r>
              <a:rPr lang="pt-BR" sz="1800" b="0" dirty="0" err="1">
                <a:solidFill>
                  <a:srgbClr val="808080"/>
                </a:solidFill>
                <a:highlight>
                  <a:srgbClr val="FFFFFF"/>
                </a:highlight>
              </a:rPr>
              <a:t>sparse_categorical_crossentropy</a:t>
            </a:r>
            <a:r>
              <a:rPr lang="pt-BR" sz="1800" b="0" dirty="0">
                <a:solidFill>
                  <a:srgbClr val="808080"/>
                </a:solidFill>
                <a:highlight>
                  <a:srgbClr val="FFFFFF"/>
                </a:highlight>
              </a:rPr>
              <a:t>'</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0" dirty="0" err="1">
                <a:solidFill>
                  <a:srgbClr val="000000"/>
                </a:solidFill>
                <a:highlight>
                  <a:srgbClr val="FFFFFF"/>
                </a:highlight>
              </a:rPr>
              <a:t>metrics</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808080"/>
                </a:solidFill>
                <a:highlight>
                  <a:srgbClr val="FFFFFF"/>
                </a:highlight>
              </a:rPr>
              <a:t>'</a:t>
            </a:r>
            <a:r>
              <a:rPr lang="pt-BR" sz="1800" b="0" dirty="0" err="1">
                <a:solidFill>
                  <a:srgbClr val="808080"/>
                </a:solidFill>
                <a:highlight>
                  <a:srgbClr val="FFFFFF"/>
                </a:highlight>
              </a:rPr>
              <a:t>accuracy</a:t>
            </a:r>
            <a:r>
              <a:rPr lang="pt-BR" sz="1800" b="0" dirty="0">
                <a:solidFill>
                  <a:srgbClr val="808080"/>
                </a:solidFill>
                <a:highlight>
                  <a:srgbClr val="FFFFFF"/>
                </a:highlight>
              </a:rPr>
              <a:t>'</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1" dirty="0">
                <a:solidFill>
                  <a:srgbClr val="000080"/>
                </a:solidFill>
                <a:highlight>
                  <a:srgbClr val="FFFFFF"/>
                </a:highlight>
              </a:rPr>
              <a:t>)</a:t>
            </a:r>
            <a:endParaRPr lang="pt-BR" sz="1800" b="0" dirty="0">
              <a:solidFill>
                <a:srgbClr val="000000"/>
              </a:solidFill>
              <a:highlight>
                <a:srgbClr val="FFFFFF"/>
              </a:highlight>
            </a:endParaRPr>
          </a:p>
          <a:p>
            <a:endParaRPr lang="pt-BR" sz="1800" b="0" dirty="0">
              <a:solidFill>
                <a:srgbClr val="000000"/>
              </a:solidFill>
              <a:highlight>
                <a:srgbClr val="FFFFFF"/>
              </a:highlight>
            </a:endParaRPr>
          </a:p>
          <a:p>
            <a:r>
              <a:rPr lang="fr-FR" sz="1800" b="0" dirty="0" err="1">
                <a:solidFill>
                  <a:srgbClr val="000000"/>
                </a:solidFill>
                <a:highlight>
                  <a:srgbClr val="FFFFFF"/>
                </a:highlight>
              </a:rPr>
              <a:t>history</a:t>
            </a:r>
            <a:r>
              <a:rPr lang="fr-FR" sz="1800" b="0" dirty="0">
                <a:solidFill>
                  <a:srgbClr val="000000"/>
                </a:solidFill>
                <a:highlight>
                  <a:srgbClr val="FFFFFF"/>
                </a:highlight>
              </a:rPr>
              <a:t> </a:t>
            </a:r>
            <a:r>
              <a:rPr lang="fr-FR" sz="1800" b="1" dirty="0">
                <a:solidFill>
                  <a:srgbClr val="000080"/>
                </a:solidFill>
                <a:highlight>
                  <a:srgbClr val="FFFFFF"/>
                </a:highlight>
              </a:rPr>
              <a:t>=</a:t>
            </a:r>
            <a:r>
              <a:rPr lang="fr-FR" sz="1800" b="0" dirty="0">
                <a:solidFill>
                  <a:srgbClr val="000000"/>
                </a:solidFill>
                <a:highlight>
                  <a:srgbClr val="FFFFFF"/>
                </a:highlight>
              </a:rPr>
              <a:t> </a:t>
            </a:r>
            <a:r>
              <a:rPr lang="fr-FR" sz="1800" b="0" dirty="0" err="1">
                <a:solidFill>
                  <a:srgbClr val="000000"/>
                </a:solidFill>
                <a:highlight>
                  <a:srgbClr val="FFFFFF"/>
                </a:highlight>
              </a:rPr>
              <a:t>model</a:t>
            </a:r>
            <a:r>
              <a:rPr lang="fr-FR" sz="1800" b="1" dirty="0" err="1">
                <a:solidFill>
                  <a:srgbClr val="000080"/>
                </a:solidFill>
                <a:highlight>
                  <a:srgbClr val="FFFFFF"/>
                </a:highlight>
              </a:rPr>
              <a:t>.</a:t>
            </a:r>
            <a:r>
              <a:rPr lang="fr-FR" sz="1800" b="0" dirty="0" err="1">
                <a:solidFill>
                  <a:srgbClr val="000000"/>
                </a:solidFill>
                <a:highlight>
                  <a:srgbClr val="FFFFFF"/>
                </a:highlight>
              </a:rPr>
              <a:t>fit</a:t>
            </a:r>
            <a:r>
              <a:rPr lang="fr-FR" sz="1800" b="1" dirty="0">
                <a:solidFill>
                  <a:srgbClr val="000080"/>
                </a:solidFill>
                <a:highlight>
                  <a:srgbClr val="FFFFFF"/>
                </a:highlight>
              </a:rPr>
              <a:t>(</a:t>
            </a:r>
            <a:r>
              <a:rPr lang="fr-FR" sz="1800" b="0" dirty="0" err="1">
                <a:solidFill>
                  <a:srgbClr val="000000"/>
                </a:solidFill>
                <a:highlight>
                  <a:srgbClr val="FFFFFF"/>
                </a:highlight>
              </a:rPr>
              <a:t>X_train</a:t>
            </a:r>
            <a:r>
              <a:rPr lang="fr-FR" sz="1800" b="1" dirty="0">
                <a:solidFill>
                  <a:srgbClr val="000080"/>
                </a:solidFill>
                <a:highlight>
                  <a:srgbClr val="FFFFFF"/>
                </a:highlight>
              </a:rPr>
              <a:t>,</a:t>
            </a:r>
            <a:r>
              <a:rPr lang="fr-FR" sz="1800" b="0" dirty="0">
                <a:solidFill>
                  <a:srgbClr val="000000"/>
                </a:solidFill>
                <a:highlight>
                  <a:srgbClr val="FFFFFF"/>
                </a:highlight>
              </a:rPr>
              <a:t> </a:t>
            </a:r>
            <a:r>
              <a:rPr lang="fr-FR" sz="1800" b="0" dirty="0" err="1">
                <a:solidFill>
                  <a:srgbClr val="000000"/>
                </a:solidFill>
                <a:highlight>
                  <a:srgbClr val="FFFFFF"/>
                </a:highlight>
              </a:rPr>
              <a:t>y_train</a:t>
            </a:r>
            <a:r>
              <a:rPr lang="fr-FR" sz="1800" b="1" dirty="0">
                <a:solidFill>
                  <a:srgbClr val="000080"/>
                </a:solidFill>
                <a:highlight>
                  <a:srgbClr val="FFFFFF"/>
                </a:highlight>
              </a:rPr>
              <a:t>,</a:t>
            </a:r>
            <a:r>
              <a:rPr lang="fr-FR" sz="1800" b="0" dirty="0">
                <a:solidFill>
                  <a:srgbClr val="000000"/>
                </a:solidFill>
                <a:highlight>
                  <a:srgbClr val="FFFFFF"/>
                </a:highlight>
              </a:rPr>
              <a:t> </a:t>
            </a:r>
            <a:r>
              <a:rPr lang="fr-FR" sz="1800" b="0" dirty="0" err="1">
                <a:solidFill>
                  <a:srgbClr val="000000"/>
                </a:solidFill>
                <a:highlight>
                  <a:srgbClr val="FFFFFF"/>
                </a:highlight>
              </a:rPr>
              <a:t>epochs</a:t>
            </a:r>
            <a:r>
              <a:rPr lang="fr-FR" sz="1800" b="1" dirty="0">
                <a:solidFill>
                  <a:srgbClr val="000080"/>
                </a:solidFill>
                <a:highlight>
                  <a:srgbClr val="FFFFFF"/>
                </a:highlight>
              </a:rPr>
              <a:t>=</a:t>
            </a:r>
            <a:r>
              <a:rPr lang="fr-FR" sz="1800" b="0" dirty="0">
                <a:solidFill>
                  <a:srgbClr val="FF0000"/>
                </a:solidFill>
                <a:highlight>
                  <a:srgbClr val="FFFFFF"/>
                </a:highlight>
              </a:rPr>
              <a:t>20</a:t>
            </a:r>
            <a:r>
              <a:rPr lang="fr-FR" sz="1800" b="1" dirty="0">
                <a:solidFill>
                  <a:srgbClr val="000080"/>
                </a:solidFill>
                <a:highlight>
                  <a:srgbClr val="FFFFFF"/>
                </a:highlight>
              </a:rPr>
              <a:t>)</a:t>
            </a:r>
            <a:endParaRPr lang="pt-BR" dirty="0"/>
          </a:p>
        </p:txBody>
      </p:sp>
      <p:sp>
        <p:nvSpPr>
          <p:cNvPr id="4" name="Retângulo 3">
            <a:extLst>
              <a:ext uri="{FF2B5EF4-FFF2-40B4-BE49-F238E27FC236}">
                <a16:creationId xmlns:a16="http://schemas.microsoft.com/office/drawing/2014/main" id="{05061043-7EFC-E058-35A8-0B8DED94F36D}"/>
              </a:ext>
            </a:extLst>
          </p:cNvPr>
          <p:cNvSpPr/>
          <p:nvPr/>
        </p:nvSpPr>
        <p:spPr>
          <a:xfrm>
            <a:off x="3785191" y="2151134"/>
            <a:ext cx="3955311" cy="354075"/>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19198620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5587546-30D6-3127-08AF-CAF41ED54EA9}"/>
              </a:ext>
            </a:extLst>
          </p:cNvPr>
          <p:cNvSpPr>
            <a:spLocks noGrp="1"/>
          </p:cNvSpPr>
          <p:nvPr>
            <p:ph type="title"/>
          </p:nvPr>
        </p:nvSpPr>
        <p:spPr/>
        <p:txBody>
          <a:bodyPr/>
          <a:lstStyle/>
          <a:p>
            <a:r>
              <a:rPr lang="pt-BR" dirty="0"/>
              <a:t>Entropia cruzada categórica</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0B3B220E-81B3-A6B5-2C0E-DC4B2311AC39}"/>
                  </a:ext>
                </a:extLst>
              </p:cNvPr>
              <p:cNvSpPr>
                <a:spLocks noGrp="1"/>
              </p:cNvSpPr>
              <p:nvPr>
                <p:ph idx="1"/>
              </p:nvPr>
            </p:nvSpPr>
            <p:spPr>
              <a:xfrm>
                <a:off x="838199" y="1857522"/>
                <a:ext cx="11176591" cy="5032375"/>
              </a:xfrm>
            </p:spPr>
            <p:txBody>
              <a:bodyPr>
                <a:normAutofit lnSpcReduction="10000"/>
              </a:bodyPr>
              <a:lstStyle/>
              <a:p>
                <a:r>
                  <a:rPr lang="pt-BR" dirty="0"/>
                  <a:t>M</a:t>
                </a:r>
                <a:r>
                  <a:rPr lang="pt-BR" b="0" i="0" dirty="0">
                    <a:effectLst/>
                  </a:rPr>
                  <a:t>étrica frequentemente utilizada para avaliar o desempenho de modelos de classificação </a:t>
                </a:r>
                <a:r>
                  <a:rPr lang="pt-BR" b="1" i="1" dirty="0" err="1">
                    <a:effectLst/>
                  </a:rPr>
                  <a:t>multiclasse</a:t>
                </a:r>
                <a:r>
                  <a:rPr lang="pt-BR" b="0" i="0" dirty="0">
                    <a:effectLst/>
                  </a:rPr>
                  <a:t>. </a:t>
                </a:r>
              </a:p>
              <a:p>
                <a:r>
                  <a:rPr lang="pt-BR" b="0" i="0" dirty="0">
                    <a:effectLst/>
                  </a:rPr>
                  <a:t>Ela mede a </a:t>
                </a:r>
                <a:r>
                  <a:rPr lang="pt-BR" b="1" i="1" dirty="0">
                    <a:solidFill>
                      <a:srgbClr val="00B050"/>
                    </a:solidFill>
                    <a:effectLst/>
                  </a:rPr>
                  <a:t>diferença entre as distribuições de probabilidade previstas pelo modelo e as distribuições dos rótulos </a:t>
                </a:r>
                <a:r>
                  <a:rPr lang="pt-BR" b="0" i="0" dirty="0">
                    <a:effectLst/>
                  </a:rPr>
                  <a:t>das classes.</a:t>
                </a:r>
              </a:p>
              <a:p>
                <a:r>
                  <a:rPr lang="pt-BR" b="0" i="0" dirty="0">
                    <a:effectLst/>
                  </a:rPr>
                  <a:t>A função da </a:t>
                </a:r>
                <a:r>
                  <a:rPr lang="pt-BR" b="1" i="1" dirty="0">
                    <a:effectLst/>
                  </a:rPr>
                  <a:t>entropia cruzada </a:t>
                </a:r>
                <a:r>
                  <a:rPr lang="pt-BR" b="1" i="1" dirty="0">
                    <a:solidFill>
                      <a:srgbClr val="7030A0"/>
                    </a:solidFill>
                    <a:effectLst/>
                  </a:rPr>
                  <a:t>média</a:t>
                </a:r>
                <a:r>
                  <a:rPr lang="pt-BR" b="0" i="0" dirty="0">
                    <a:effectLst/>
                  </a:rPr>
                  <a:t> é dada por</a:t>
                </a:r>
              </a:p>
              <a:p>
                <a:pPr marL="0" indent="0">
                  <a:buNone/>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smtClean="0">
                              <a:latin typeface="Cambria Math" panose="02040503050406030204" pitchFamily="18" charset="0"/>
                            </a:rPr>
                            <m:t>𝑾</m:t>
                          </m:r>
                        </m:e>
                      </m:d>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nary>
                        <m:naryPr>
                          <m:chr m:val="∑"/>
                          <m:ctrlPr>
                            <a:rPr lang="pt-BR" i="1">
                              <a:latin typeface="Cambria Math" panose="02040503050406030204" pitchFamily="18" charset="0"/>
                            </a:rPr>
                          </m:ctrlPr>
                        </m:naryPr>
                        <m:sub>
                          <m:r>
                            <a:rPr lang="pt-BR" b="0" i="1" smtClean="0">
                              <a:latin typeface="Cambria Math" panose="02040503050406030204" pitchFamily="18" charset="0"/>
                            </a:rPr>
                            <m:t>𝑛</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nary>
                            <m:naryPr>
                              <m:chr m:val="∑"/>
                              <m:ctrlPr>
                                <a:rPr lang="pt-BR" i="1">
                                  <a:latin typeface="Cambria Math" panose="02040503050406030204" pitchFamily="18" charset="0"/>
                                </a:rPr>
                              </m:ctrlPr>
                            </m:naryPr>
                            <m:sub>
                              <m:r>
                                <m:rPr>
                                  <m:brk m:alnAt="23"/>
                                </m:rPr>
                                <a:rPr lang="pt-BR" i="1">
                                  <a:latin typeface="Cambria Math" panose="02040503050406030204" pitchFamily="18" charset="0"/>
                                </a:rPr>
                                <m:t>𝑞</m:t>
                              </m:r>
                              <m:r>
                                <a:rPr lang="pt-BR" i="1">
                                  <a:latin typeface="Cambria Math" panose="02040503050406030204" pitchFamily="18" charset="0"/>
                                </a:rPr>
                                <m:t>=</m:t>
                              </m:r>
                              <m:r>
                                <a:rPr lang="pt-BR" b="0" i="1" smtClean="0">
                                  <a:latin typeface="Cambria Math" panose="02040503050406030204" pitchFamily="18" charset="0"/>
                                </a:rPr>
                                <m:t>0</m:t>
                              </m:r>
                            </m:sub>
                            <m:sup>
                              <m:r>
                                <a:rPr lang="pt-BR" i="1">
                                  <a:latin typeface="Cambria Math" panose="02040503050406030204" pitchFamily="18" charset="0"/>
                                </a:rPr>
                                <m:t>𝑄</m:t>
                              </m:r>
                              <m:r>
                                <a:rPr lang="pt-BR" b="0" i="1" smtClean="0">
                                  <a:latin typeface="Cambria Math" panose="02040503050406030204" pitchFamily="18" charset="0"/>
                                </a:rPr>
                                <m:t>−1</m:t>
                              </m:r>
                            </m:sup>
                            <m:e>
                              <m:r>
                                <a:rPr lang="pt-BR" i="1">
                                  <a:latin typeface="Cambria Math" panose="02040503050406030204" pitchFamily="18" charset="0"/>
                                </a:rPr>
                                <m:t>1</m:t>
                              </m:r>
                              <m:d>
                                <m:dPr>
                                  <m:begChr m:val="{"/>
                                  <m:endChr m:val="}"/>
                                  <m:ctrlPr>
                                    <a:rPr lang="pt-BR" i="1">
                                      <a:latin typeface="Cambria Math" panose="02040503050406030204" pitchFamily="18" charset="0"/>
                                    </a:rPr>
                                  </m:ctrlPr>
                                </m:dPr>
                                <m:e>
                                  <m:r>
                                    <a:rPr lang="pt-BR" i="1">
                                      <a:latin typeface="Cambria Math" panose="02040503050406030204" pitchFamily="18" charset="0"/>
                                    </a:rPr>
                                    <m:t>𝑦</m:t>
                                  </m:r>
                                  <m:d>
                                    <m:dPr>
                                      <m:ctrlPr>
                                        <a:rPr lang="pt-BR" i="1">
                                          <a:latin typeface="Cambria Math" panose="02040503050406030204" pitchFamily="18" charset="0"/>
                                        </a:rPr>
                                      </m:ctrlPr>
                                    </m:dPr>
                                    <m:e>
                                      <m:r>
                                        <a:rPr lang="pt-BR" b="0" i="1" smtClean="0">
                                          <a:latin typeface="Cambria Math" panose="02040503050406030204" pitchFamily="18" charset="0"/>
                                        </a:rPr>
                                        <m:t>𝑛</m:t>
                                      </m:r>
                                    </m:e>
                                  </m:d>
                                  <m:r>
                                    <a:rPr lang="pt-BR" i="1">
                                      <a:latin typeface="Cambria Math" panose="02040503050406030204" pitchFamily="18" charset="0"/>
                                    </a:rPr>
                                    <m:t>==</m:t>
                                  </m:r>
                                  <m:r>
                                    <a:rPr lang="pt-BR" i="1">
                                      <a:latin typeface="Cambria Math" panose="02040503050406030204" pitchFamily="18" charset="0"/>
                                    </a:rPr>
                                    <m:t>𝑞</m:t>
                                  </m:r>
                                </m:e>
                              </m:d>
                              <m:func>
                                <m:funcPr>
                                  <m:ctrlPr>
                                    <a:rPr lang="pt-BR" i="1">
                                      <a:latin typeface="Cambria Math" panose="02040503050406030204" pitchFamily="18" charset="0"/>
                                    </a:rPr>
                                  </m:ctrlPr>
                                </m:funcPr>
                                <m:fName>
                                  <m:r>
                                    <m:rPr>
                                      <m:sty m:val="p"/>
                                    </m:rPr>
                                    <a:rPr lang="pt-BR">
                                      <a:latin typeface="Cambria Math" panose="02040503050406030204" pitchFamily="18" charset="0"/>
                                    </a:rPr>
                                    <m:t>log</m:t>
                                  </m:r>
                                </m:fName>
                                <m:e>
                                  <m:d>
                                    <m:dPr>
                                      <m:ctrlPr>
                                        <a:rPr lang="pt-BR" i="1" smtClean="0">
                                          <a:latin typeface="Cambria Math" panose="02040503050406030204" pitchFamily="18" charset="0"/>
                                        </a:rPr>
                                      </m:ctrlPr>
                                    </m:dPr>
                                    <m:e>
                                      <m:sSub>
                                        <m:sSubPr>
                                          <m:ctrlPr>
                                            <a:rPr lang="pt-BR" i="1" smtClean="0">
                                              <a:latin typeface="Cambria Math" panose="02040503050406030204" pitchFamily="18" charset="0"/>
                                            </a:rPr>
                                          </m:ctrlPr>
                                        </m:sSubPr>
                                        <m:e>
                                          <m:acc>
                                            <m:accPr>
                                              <m:chr m:val="̂"/>
                                              <m:ctrlPr>
                                                <a:rPr lang="pt-BR" i="1" smtClean="0">
                                                  <a:latin typeface="Cambria Math" panose="02040503050406030204" pitchFamily="18" charset="0"/>
                                                </a:rPr>
                                              </m:ctrlPr>
                                            </m:accPr>
                                            <m:e>
                                              <m:r>
                                                <a:rPr lang="pt-BR" b="0" i="1" smtClean="0">
                                                  <a:latin typeface="Cambria Math" panose="02040503050406030204" pitchFamily="18" charset="0"/>
                                                </a:rPr>
                                                <m:t>𝑦</m:t>
                                              </m:r>
                                            </m:e>
                                          </m:acc>
                                        </m:e>
                                        <m:sub>
                                          <m:r>
                                            <a:rPr lang="pt-BR" b="0" i="1" smtClean="0">
                                              <a:latin typeface="Cambria Math" panose="02040503050406030204" pitchFamily="18" charset="0"/>
                                            </a:rPr>
                                            <m:t>𝑞</m:t>
                                          </m:r>
                                        </m:sub>
                                      </m:sSub>
                                      <m:d>
                                        <m:dPr>
                                          <m:ctrlPr>
                                            <a:rPr lang="pt-BR" b="0" i="1" smtClean="0">
                                              <a:latin typeface="Cambria Math" panose="02040503050406030204" pitchFamily="18" charset="0"/>
                                            </a:rPr>
                                          </m:ctrlPr>
                                        </m:dPr>
                                        <m:e>
                                          <m:r>
                                            <a:rPr lang="pt-BR" b="0" i="1" smtClean="0">
                                              <a:latin typeface="Cambria Math" panose="02040503050406030204" pitchFamily="18" charset="0"/>
                                            </a:rPr>
                                            <m:t>𝑛</m:t>
                                          </m:r>
                                        </m:e>
                                      </m:d>
                                    </m:e>
                                  </m:d>
                                </m:e>
                              </m:func>
                            </m:e>
                          </m:nary>
                        </m:e>
                      </m:nary>
                      <m:r>
                        <a:rPr lang="pt-BR" b="0" i="1" smtClean="0">
                          <a:latin typeface="Cambria Math" panose="02040503050406030204" pitchFamily="18" charset="0"/>
                        </a:rPr>
                        <m:t>,</m:t>
                      </m:r>
                    </m:oMath>
                  </m:oMathPara>
                </a14:m>
                <a:endParaRPr lang="pt-BR" b="0" i="0" dirty="0">
                  <a:effectLst/>
                </a:endParaRPr>
              </a:p>
              <a:p>
                <a:pPr marL="0" indent="0">
                  <a:buNone/>
                </a:pPr>
                <a:r>
                  <a:rPr lang="pt-BR" dirty="0"/>
                  <a:t>onde </a:t>
                </a:r>
                <a14:m>
                  <m:oMath xmlns:m="http://schemas.openxmlformats.org/officeDocument/2006/math">
                    <m:r>
                      <a:rPr lang="pt-BR" i="1">
                        <a:latin typeface="Cambria Math" panose="02040503050406030204" pitchFamily="18" charset="0"/>
                      </a:rPr>
                      <m:t>𝑄</m:t>
                    </m:r>
                  </m:oMath>
                </a14:m>
                <a:r>
                  <a:rPr lang="pt-BR" dirty="0"/>
                  <a:t> é o número classes, </a:t>
                </a:r>
                <a14:m>
                  <m:oMath xmlns:m="http://schemas.openxmlformats.org/officeDocument/2006/math">
                    <m:r>
                      <a:rPr lang="pt-BR" i="1">
                        <a:latin typeface="Cambria Math" panose="02040503050406030204" pitchFamily="18" charset="0"/>
                      </a:rPr>
                      <m:t>𝑁</m:t>
                    </m:r>
                  </m:oMath>
                </a14:m>
                <a:r>
                  <a:rPr lang="pt-BR" dirty="0"/>
                  <a:t> é o número de exemplos, 1{⋅} é a </a:t>
                </a:r>
                <a:r>
                  <a:rPr lang="pt-BR" b="1" i="1" dirty="0"/>
                  <a:t>função indicadora</a:t>
                </a:r>
                <a:r>
                  <a:rPr lang="pt-BR" dirty="0"/>
                  <a:t> (1{condição verdadeira} = 1 e 1{condição falsa} = 0), </a:t>
                </a:r>
                <a14:m>
                  <m:oMath xmlns:m="http://schemas.openxmlformats.org/officeDocument/2006/math">
                    <m:r>
                      <a:rPr lang="pt-BR" b="1" i="1" smtClean="0">
                        <a:latin typeface="Cambria Math" panose="02040503050406030204" pitchFamily="18" charset="0"/>
                      </a:rPr>
                      <m:t>𝑾</m:t>
                    </m:r>
                  </m:oMath>
                </a14:m>
                <a:r>
                  <a:rPr lang="pt-BR" dirty="0"/>
                  <a:t> é a matriz de </a:t>
                </a:r>
                <a:r>
                  <a:rPr lang="pt-BR" b="1" i="1" dirty="0"/>
                  <a:t>pesos</a:t>
                </a:r>
                <a:r>
                  <a:rPr lang="pt-BR" dirty="0"/>
                  <a:t>, </a:t>
                </a:r>
                <a14:m>
                  <m:oMath xmlns:m="http://schemas.openxmlformats.org/officeDocument/2006/math">
                    <m:r>
                      <a:rPr lang="pt-BR" i="1">
                        <a:latin typeface="Cambria Math" panose="02040503050406030204" pitchFamily="18" charset="0"/>
                      </a:rPr>
                      <m:t>𝑦</m:t>
                    </m:r>
                    <m:d>
                      <m:dPr>
                        <m:ctrlPr>
                          <a:rPr lang="pt-BR" i="1">
                            <a:latin typeface="Cambria Math" panose="02040503050406030204" pitchFamily="18" charset="0"/>
                          </a:rPr>
                        </m:ctrlPr>
                      </m:dPr>
                      <m:e>
                        <m:r>
                          <a:rPr lang="pt-BR" b="0" i="1" smtClean="0">
                            <a:latin typeface="Cambria Math" panose="02040503050406030204" pitchFamily="18" charset="0"/>
                          </a:rPr>
                          <m:t>𝑛</m:t>
                        </m:r>
                      </m:e>
                    </m:d>
                  </m:oMath>
                </a14:m>
                <a:r>
                  <a:rPr lang="pt-BR" dirty="0"/>
                  <a:t> é rótulo do </a:t>
                </a:r>
                <a14:m>
                  <m:oMath xmlns:m="http://schemas.openxmlformats.org/officeDocument/2006/math">
                    <m:r>
                      <a:rPr lang="pt-BR" i="1">
                        <a:latin typeface="Cambria Math" panose="02040503050406030204" pitchFamily="18" charset="0"/>
                      </a:rPr>
                      <m:t>𝑛</m:t>
                    </m:r>
                  </m:oMath>
                </a14:m>
                <a:r>
                  <a:rPr lang="pt-BR" dirty="0"/>
                  <a:t>-ésimo exemplo de entrada e </a:t>
                </a:r>
                <a14:m>
                  <m:oMath xmlns:m="http://schemas.openxmlformats.org/officeDocument/2006/math">
                    <m:sSub>
                      <m:sSubPr>
                        <m:ctrlPr>
                          <a:rPr lang="pt-BR" i="1">
                            <a:latin typeface="Cambria Math" panose="02040503050406030204" pitchFamily="18" charset="0"/>
                          </a:rPr>
                        </m:ctrlPr>
                      </m:sSubPr>
                      <m:e>
                        <m:acc>
                          <m:accPr>
                            <m:chr m:val="̂"/>
                            <m:ctrlPr>
                              <a:rPr lang="pt-BR" i="1">
                                <a:latin typeface="Cambria Math" panose="02040503050406030204" pitchFamily="18" charset="0"/>
                              </a:rPr>
                            </m:ctrlPr>
                          </m:accPr>
                          <m:e>
                            <m:r>
                              <a:rPr lang="pt-BR" i="1">
                                <a:latin typeface="Cambria Math" panose="02040503050406030204" pitchFamily="18" charset="0"/>
                              </a:rPr>
                              <m:t>𝑦</m:t>
                            </m:r>
                          </m:e>
                        </m:acc>
                      </m:e>
                      <m:sub>
                        <m:r>
                          <a:rPr lang="pt-BR" i="1">
                            <a:latin typeface="Cambria Math" panose="02040503050406030204" pitchFamily="18" charset="0"/>
                          </a:rPr>
                          <m:t>𝑞</m:t>
                        </m:r>
                      </m:sub>
                    </m:sSub>
                    <m:r>
                      <a:rPr lang="pt-BR" i="1">
                        <a:latin typeface="Cambria Math" panose="02040503050406030204" pitchFamily="18" charset="0"/>
                      </a:rPr>
                      <m:t>(</m:t>
                    </m:r>
                    <m:r>
                      <a:rPr lang="pt-BR" i="1">
                        <a:latin typeface="Cambria Math" panose="02040503050406030204" pitchFamily="18" charset="0"/>
                      </a:rPr>
                      <m:t>𝑛</m:t>
                    </m:r>
                    <m:r>
                      <a:rPr lang="pt-BR" i="1">
                        <a:latin typeface="Cambria Math" panose="02040503050406030204" pitchFamily="18" charset="0"/>
                      </a:rPr>
                      <m:t>)</m:t>
                    </m:r>
                  </m:oMath>
                </a14:m>
                <a:r>
                  <a:rPr lang="pt-BR" dirty="0"/>
                  <a:t> é a </a:t>
                </a:r>
                <a14:m>
                  <m:oMath xmlns:m="http://schemas.openxmlformats.org/officeDocument/2006/math">
                    <m:r>
                      <a:rPr lang="pt-BR" i="1">
                        <a:latin typeface="Cambria Math" panose="02040503050406030204" pitchFamily="18" charset="0"/>
                      </a:rPr>
                      <m:t>𝑞</m:t>
                    </m:r>
                  </m:oMath>
                </a14:m>
                <a:r>
                  <a:rPr lang="pt-BR" dirty="0"/>
                  <a:t>-</a:t>
                </a:r>
                <a:r>
                  <a:rPr lang="pt-BR" dirty="0" err="1"/>
                  <a:t>ésima</a:t>
                </a:r>
                <a:r>
                  <a:rPr lang="pt-BR" dirty="0"/>
                  <a:t> saída do modelo para o </a:t>
                </a:r>
                <a14:m>
                  <m:oMath xmlns:m="http://schemas.openxmlformats.org/officeDocument/2006/math">
                    <m:r>
                      <a:rPr lang="pt-BR" i="1">
                        <a:latin typeface="Cambria Math" panose="02040503050406030204" pitchFamily="18" charset="0"/>
                      </a:rPr>
                      <m:t>𝑛</m:t>
                    </m:r>
                  </m:oMath>
                </a14:m>
                <a:r>
                  <a:rPr lang="pt-BR" dirty="0"/>
                  <a:t>-ésimo exemplo de entrada.</a:t>
                </a:r>
              </a:p>
            </p:txBody>
          </p:sp>
        </mc:Choice>
        <mc:Fallback xmlns="">
          <p:sp>
            <p:nvSpPr>
              <p:cNvPr id="3" name="Espaço Reservado para Conteúdo 2">
                <a:extLst>
                  <a:ext uri="{FF2B5EF4-FFF2-40B4-BE49-F238E27FC236}">
                    <a16:creationId xmlns:a16="http://schemas.microsoft.com/office/drawing/2014/main" id="{0B3B220E-81B3-A6B5-2C0E-DC4B2311AC39}"/>
                  </a:ext>
                </a:extLst>
              </p:cNvPr>
              <p:cNvSpPr>
                <a:spLocks noGrp="1" noRot="1" noChangeAspect="1" noMove="1" noResize="1" noEditPoints="1" noAdjustHandles="1" noChangeArrowheads="1" noChangeShapeType="1" noTextEdit="1"/>
              </p:cNvSpPr>
              <p:nvPr>
                <p:ph idx="1"/>
              </p:nvPr>
            </p:nvSpPr>
            <p:spPr>
              <a:xfrm>
                <a:off x="838199" y="1857522"/>
                <a:ext cx="11176591" cy="5032375"/>
              </a:xfrm>
              <a:blipFill>
                <a:blip r:embed="rId2"/>
                <a:stretch>
                  <a:fillRect l="-1091" t="-2788" r="-545"/>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F908936B-BBFA-6D02-C7C0-AA63834720DF}"/>
                  </a:ext>
                </a:extLst>
              </p:cNvPr>
              <p:cNvSpPr txBox="1"/>
              <p:nvPr/>
            </p:nvSpPr>
            <p:spPr>
              <a:xfrm>
                <a:off x="10066515" y="3258429"/>
                <a:ext cx="1840348" cy="760080"/>
              </a:xfrm>
              <a:prstGeom prst="rect">
                <a:avLst/>
              </a:prstGeom>
              <a:noFill/>
            </p:spPr>
            <p:txBody>
              <a:bodyPr wrap="square" rtlCol="0">
                <a:spAutoFit/>
              </a:bodyPr>
              <a:lstStyle/>
              <a:p>
                <a:pPr algn="ctr"/>
                <a:r>
                  <a:rPr lang="pt-BR" sz="1200" dirty="0"/>
                  <a:t>O erro tende a 0 quando </a:t>
                </a:r>
                <a14:m>
                  <m:oMath xmlns:m="http://schemas.openxmlformats.org/officeDocument/2006/math">
                    <m:sSub>
                      <m:sSubPr>
                        <m:ctrlPr>
                          <a:rPr lang="pt-BR" sz="1800" i="1" smtClean="0">
                            <a:latin typeface="Cambria Math" panose="02040503050406030204" pitchFamily="18" charset="0"/>
                          </a:rPr>
                        </m:ctrlPr>
                      </m:sSubPr>
                      <m:e>
                        <m:acc>
                          <m:accPr>
                            <m:chr m:val="̂"/>
                            <m:ctrlPr>
                              <a:rPr lang="pt-BR" sz="1800" i="1" smtClean="0">
                                <a:latin typeface="Cambria Math" panose="02040503050406030204" pitchFamily="18" charset="0"/>
                              </a:rPr>
                            </m:ctrlPr>
                          </m:accPr>
                          <m:e>
                            <m:r>
                              <a:rPr lang="pt-BR" sz="1800" b="0" i="1" smtClean="0">
                                <a:latin typeface="Cambria Math" panose="02040503050406030204" pitchFamily="18" charset="0"/>
                              </a:rPr>
                              <m:t>𝑦</m:t>
                            </m:r>
                          </m:e>
                        </m:acc>
                      </m:e>
                      <m:sub>
                        <m:r>
                          <a:rPr lang="pt-BR" sz="1800" b="0" i="1" smtClean="0">
                            <a:latin typeface="Cambria Math" panose="02040503050406030204" pitchFamily="18" charset="0"/>
                          </a:rPr>
                          <m:t>𝑞</m:t>
                        </m:r>
                      </m:sub>
                    </m:sSub>
                    <m:r>
                      <a:rPr lang="pt-BR" sz="1800" b="0" i="1" smtClean="0">
                        <a:latin typeface="Cambria Math" panose="02040503050406030204" pitchFamily="18" charset="0"/>
                      </a:rPr>
                      <m:t>(</m:t>
                    </m:r>
                    <m:r>
                      <a:rPr lang="pt-BR" sz="1800" b="0" i="1" smtClean="0">
                        <a:latin typeface="Cambria Math" panose="02040503050406030204" pitchFamily="18" charset="0"/>
                      </a:rPr>
                      <m:t>𝑛</m:t>
                    </m:r>
                    <m:r>
                      <a:rPr lang="pt-BR" sz="1800" b="0" i="1" smtClean="0">
                        <a:latin typeface="Cambria Math" panose="02040503050406030204" pitchFamily="18" charset="0"/>
                      </a:rPr>
                      <m:t>) </m:t>
                    </m:r>
                  </m:oMath>
                </a14:m>
                <a:r>
                  <a:rPr lang="pt-BR" sz="1200" dirty="0"/>
                  <a:t>tende a 1, caso contrário, o erro aumenta.</a:t>
                </a:r>
              </a:p>
            </p:txBody>
          </p:sp>
        </mc:Choice>
        <mc:Fallback xmlns="">
          <p:sp>
            <p:nvSpPr>
              <p:cNvPr id="4" name="TextBox 3">
                <a:extLst>
                  <a:ext uri="{FF2B5EF4-FFF2-40B4-BE49-F238E27FC236}">
                    <a16:creationId xmlns:a16="http://schemas.microsoft.com/office/drawing/2014/main" id="{F908936B-BBFA-6D02-C7C0-AA63834720DF}"/>
                  </a:ext>
                </a:extLst>
              </p:cNvPr>
              <p:cNvSpPr txBox="1">
                <a:spLocks noRot="1" noChangeAspect="1" noMove="1" noResize="1" noEditPoints="1" noAdjustHandles="1" noChangeArrowheads="1" noChangeShapeType="1" noTextEdit="1"/>
              </p:cNvSpPr>
              <p:nvPr/>
            </p:nvSpPr>
            <p:spPr>
              <a:xfrm>
                <a:off x="10066515" y="3258429"/>
                <a:ext cx="1840348" cy="760080"/>
              </a:xfrm>
              <a:prstGeom prst="rect">
                <a:avLst/>
              </a:prstGeom>
              <a:blipFill>
                <a:blip r:embed="rId3"/>
                <a:stretch>
                  <a:fillRect t="-806" b="-6452"/>
                </a:stretch>
              </a:blipFill>
            </p:spPr>
            <p:txBody>
              <a:bodyPr/>
              <a:lstStyle/>
              <a:p>
                <a:r>
                  <a:rPr lang="pt-BR">
                    <a:noFill/>
                  </a:rPr>
                  <a:t> </a:t>
                </a:r>
              </a:p>
            </p:txBody>
          </p:sp>
        </mc:Fallback>
      </mc:AlternateContent>
      <p:cxnSp>
        <p:nvCxnSpPr>
          <p:cNvPr id="5" name="Straight Arrow Connector 4">
            <a:extLst>
              <a:ext uri="{FF2B5EF4-FFF2-40B4-BE49-F238E27FC236}">
                <a16:creationId xmlns:a16="http://schemas.microsoft.com/office/drawing/2014/main" id="{CEB4AC81-341C-0607-D92C-DF540EDF607B}"/>
              </a:ext>
            </a:extLst>
          </p:cNvPr>
          <p:cNvCxnSpPr>
            <a:cxnSpLocks/>
            <a:stCxn id="4" idx="1"/>
          </p:cNvCxnSpPr>
          <p:nvPr/>
        </p:nvCxnSpPr>
        <p:spPr>
          <a:xfrm flipH="1">
            <a:off x="9232490" y="3638469"/>
            <a:ext cx="834025" cy="47141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840138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E7CD05-66F2-8967-6154-CCED38E0F987}"/>
              </a:ext>
            </a:extLst>
          </p:cNvPr>
          <p:cNvSpPr>
            <a:spLocks noGrp="1"/>
          </p:cNvSpPr>
          <p:nvPr>
            <p:ph type="title"/>
          </p:nvPr>
        </p:nvSpPr>
        <p:spPr/>
        <p:txBody>
          <a:bodyPr/>
          <a:lstStyle/>
          <a:p>
            <a:r>
              <a:rPr lang="pt-BR" dirty="0"/>
              <a:t>Entropia cruzada categórica</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21A86630-5D79-AD4B-79FC-6C8373E8DB39}"/>
                  </a:ext>
                </a:extLst>
              </p:cNvPr>
              <p:cNvSpPr>
                <a:spLocks noGrp="1"/>
              </p:cNvSpPr>
              <p:nvPr>
                <p:ph idx="1"/>
              </p:nvPr>
            </p:nvSpPr>
            <p:spPr>
              <a:xfrm>
                <a:off x="838199" y="1825624"/>
                <a:ext cx="11144693" cy="5032375"/>
              </a:xfrm>
            </p:spPr>
            <p:txBody>
              <a:bodyPr>
                <a:normAutofit/>
              </a:bodyPr>
              <a:lstStyle/>
              <a:p>
                <a:r>
                  <a:rPr lang="pt-BR" dirty="0"/>
                  <a:t>Usando-se a codificação </a:t>
                </a:r>
                <a:r>
                  <a:rPr lang="pt-BR" b="1" i="1" dirty="0"/>
                  <a:t>one-hot</a:t>
                </a:r>
                <a:r>
                  <a:rPr lang="pt-BR" dirty="0"/>
                  <a:t>, a equação pode ser re-escrita como</a:t>
                </a:r>
              </a:p>
              <a:p>
                <a:pPr marL="0" indent="0" algn="ctr">
                  <a:buNone/>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𝐽</m:t>
                          </m:r>
                        </m:e>
                        <m:sub>
                          <m:r>
                            <a:rPr lang="pt-BR" i="1">
                              <a:latin typeface="Cambria Math" panose="02040503050406030204" pitchFamily="18" charset="0"/>
                            </a:rPr>
                            <m:t>𝑒</m:t>
                          </m:r>
                        </m:sub>
                      </m:sSub>
                      <m:d>
                        <m:dPr>
                          <m:ctrlPr>
                            <a:rPr lang="pt-BR" i="1">
                              <a:latin typeface="Cambria Math" panose="02040503050406030204" pitchFamily="18" charset="0"/>
                            </a:rPr>
                          </m:ctrlPr>
                        </m:dPr>
                        <m:e>
                          <m:r>
                            <a:rPr lang="pt-BR" b="1" i="1" smtClean="0">
                              <a:latin typeface="Cambria Math" panose="02040503050406030204" pitchFamily="18" charset="0"/>
                            </a:rPr>
                            <m:t>𝑾</m:t>
                          </m:r>
                        </m:e>
                      </m:d>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nary>
                        <m:naryPr>
                          <m:chr m:val="∑"/>
                          <m:ctrlPr>
                            <a:rPr lang="pt-BR" i="1">
                              <a:latin typeface="Cambria Math" panose="02040503050406030204" pitchFamily="18" charset="0"/>
                            </a:rPr>
                          </m:ctrlPr>
                        </m:naryPr>
                        <m:sub>
                          <m:r>
                            <a:rPr lang="pt-BR" b="0" i="1" smtClean="0">
                              <a:latin typeface="Cambria Math" panose="02040503050406030204" pitchFamily="18" charset="0"/>
                            </a:rPr>
                            <m:t>𝑛</m:t>
                          </m:r>
                          <m:r>
                            <a:rPr lang="pt-BR" i="1">
                              <a:latin typeface="Cambria Math" panose="02040503050406030204" pitchFamily="18" charset="0"/>
                            </a:rPr>
                            <m:t>=0</m:t>
                          </m:r>
                        </m:sub>
                        <m:sup>
                          <m:r>
                            <a:rPr lang="pt-BR" i="1">
                              <a:latin typeface="Cambria Math" panose="02040503050406030204" pitchFamily="18" charset="0"/>
                            </a:rPr>
                            <m:t>𝑁</m:t>
                          </m:r>
                          <m:r>
                            <a:rPr lang="pt-BR" i="1">
                              <a:latin typeface="Cambria Math" panose="02040503050406030204" pitchFamily="18" charset="0"/>
                            </a:rPr>
                            <m:t>−1</m:t>
                          </m:r>
                        </m:sup>
                        <m:e>
                          <m:sSup>
                            <m:sSupPr>
                              <m:ctrlPr>
                                <a:rPr lang="pt-BR" i="1">
                                  <a:latin typeface="Cambria Math" panose="02040503050406030204" pitchFamily="18" charset="0"/>
                                </a:rPr>
                              </m:ctrlPr>
                            </m:sSupPr>
                            <m:e>
                              <m:r>
                                <a:rPr lang="pt-BR" b="1" i="1">
                                  <a:latin typeface="Cambria Math" panose="02040503050406030204" pitchFamily="18" charset="0"/>
                                </a:rPr>
                                <m:t>𝒚</m:t>
                              </m:r>
                              <m:d>
                                <m:dPr>
                                  <m:ctrlPr>
                                    <a:rPr lang="pt-BR" b="1" i="1">
                                      <a:latin typeface="Cambria Math" panose="02040503050406030204" pitchFamily="18" charset="0"/>
                                    </a:rPr>
                                  </m:ctrlPr>
                                </m:dPr>
                                <m:e>
                                  <m:r>
                                    <a:rPr lang="pt-BR" b="0" i="1" smtClean="0">
                                      <a:latin typeface="Cambria Math" panose="02040503050406030204" pitchFamily="18" charset="0"/>
                                    </a:rPr>
                                    <m:t>𝑛</m:t>
                                  </m:r>
                                </m:e>
                              </m:d>
                            </m:e>
                            <m:sup>
                              <m:r>
                                <a:rPr lang="pt-BR" i="1">
                                  <a:latin typeface="Cambria Math" panose="02040503050406030204" pitchFamily="18" charset="0"/>
                                </a:rPr>
                                <m:t>𝑇</m:t>
                              </m:r>
                            </m:sup>
                          </m:sSup>
                          <m:func>
                            <m:funcPr>
                              <m:ctrlPr>
                                <a:rPr lang="pt-BR" i="1">
                                  <a:latin typeface="Cambria Math" panose="02040503050406030204" pitchFamily="18" charset="0"/>
                                </a:rPr>
                              </m:ctrlPr>
                            </m:funcPr>
                            <m:fName>
                              <m:r>
                                <m:rPr>
                                  <m:sty m:val="p"/>
                                </m:rPr>
                                <a:rPr lang="pt-BR">
                                  <a:latin typeface="Cambria Math" panose="02040503050406030204" pitchFamily="18" charset="0"/>
                                </a:rPr>
                                <m:t>log</m:t>
                              </m:r>
                            </m:fName>
                            <m:e>
                              <m:d>
                                <m:dPr>
                                  <m:ctrlPr>
                                    <a:rPr lang="pt-BR" i="1" smtClean="0">
                                      <a:latin typeface="Cambria Math" panose="02040503050406030204" pitchFamily="18" charset="0"/>
                                    </a:rPr>
                                  </m:ctrlPr>
                                </m:dPr>
                                <m:e>
                                  <m:acc>
                                    <m:accPr>
                                      <m:chr m:val="̂"/>
                                      <m:ctrlPr>
                                        <a:rPr lang="pt-BR" i="1" smtClean="0">
                                          <a:latin typeface="Cambria Math" panose="02040503050406030204" pitchFamily="18" charset="0"/>
                                        </a:rPr>
                                      </m:ctrlPr>
                                    </m:accPr>
                                    <m:e>
                                      <m:r>
                                        <a:rPr lang="pt-BR" b="1" i="1" smtClean="0">
                                          <a:latin typeface="Cambria Math" panose="02040503050406030204" pitchFamily="18" charset="0"/>
                                        </a:rPr>
                                        <m:t>𝒚</m:t>
                                      </m:r>
                                    </m:e>
                                  </m:acc>
                                  <m:r>
                                    <a:rPr lang="pt-BR" b="0" i="1" smtClean="0">
                                      <a:latin typeface="Cambria Math" panose="02040503050406030204" pitchFamily="18" charset="0"/>
                                    </a:rPr>
                                    <m:t> </m:t>
                                  </m:r>
                                  <m:d>
                                    <m:dPr>
                                      <m:ctrlPr>
                                        <a:rPr lang="pt-BR" b="0" i="1" smtClean="0">
                                          <a:latin typeface="Cambria Math" panose="02040503050406030204" pitchFamily="18" charset="0"/>
                                        </a:rPr>
                                      </m:ctrlPr>
                                    </m:dPr>
                                    <m:e>
                                      <m:r>
                                        <a:rPr lang="pt-BR" b="0" i="1" smtClean="0">
                                          <a:latin typeface="Cambria Math" panose="02040503050406030204" pitchFamily="18" charset="0"/>
                                        </a:rPr>
                                        <m:t>𝑛</m:t>
                                      </m:r>
                                    </m:e>
                                  </m:d>
                                </m:e>
                              </m:d>
                            </m:e>
                          </m:func>
                        </m:e>
                      </m:nary>
                      <m:r>
                        <a:rPr lang="pt-BR" b="0" i="1" smtClean="0">
                          <a:latin typeface="Cambria Math" panose="02040503050406030204" pitchFamily="18" charset="0"/>
                        </a:rPr>
                        <m:t>,</m:t>
                      </m:r>
                    </m:oMath>
                  </m:oMathPara>
                </a14:m>
                <a:endParaRPr lang="pt-BR" b="0" i="0" dirty="0">
                  <a:effectLst/>
                </a:endParaRPr>
              </a:p>
              <a:p>
                <a:pPr marL="0" indent="0">
                  <a:buNone/>
                </a:pPr>
                <a:r>
                  <a:rPr lang="pt-BR" dirty="0"/>
                  <a:t>onde </a:t>
                </a:r>
                <a14:m>
                  <m:oMath xmlns:m="http://schemas.openxmlformats.org/officeDocument/2006/math">
                    <m:r>
                      <a:rPr lang="pt-BR" b="1" i="1">
                        <a:latin typeface="Cambria Math" panose="02040503050406030204" pitchFamily="18" charset="0"/>
                      </a:rPr>
                      <m:t>𝒚</m:t>
                    </m:r>
                    <m:r>
                      <a:rPr lang="pt-BR" i="1">
                        <a:latin typeface="Cambria Math" panose="02040503050406030204" pitchFamily="18" charset="0"/>
                      </a:rPr>
                      <m:t>(</m:t>
                    </m:r>
                    <m:r>
                      <a:rPr lang="pt-BR" b="0" i="1" smtClean="0">
                        <a:latin typeface="Cambria Math" panose="02040503050406030204" pitchFamily="18" charset="0"/>
                      </a:rPr>
                      <m:t>𝑛</m:t>
                    </m:r>
                    <m:r>
                      <a:rPr lang="pt-BR" i="1">
                        <a:latin typeface="Cambria Math" panose="02040503050406030204" pitchFamily="18" charset="0"/>
                      </a:rPr>
                      <m:t>)=</m:t>
                    </m:r>
                    <m:sSup>
                      <m:sSupPr>
                        <m:ctrlPr>
                          <a:rPr lang="pt-BR" i="1" smtClean="0">
                            <a:latin typeface="Cambria Math" panose="02040503050406030204" pitchFamily="18" charset="0"/>
                          </a:rPr>
                        </m:ctrlPr>
                      </m:sSupPr>
                      <m:e>
                        <m:d>
                          <m:dPr>
                            <m:begChr m:val="["/>
                            <m:endChr m:val="]"/>
                            <m:ctrlPr>
                              <a:rPr lang="pt-BR" i="1" smtClean="0">
                                <a:latin typeface="Cambria Math" panose="02040503050406030204" pitchFamily="18" charset="0"/>
                              </a:rPr>
                            </m:ctrlPr>
                          </m:dPr>
                          <m:e>
                            <m:r>
                              <a:rPr lang="pt-BR" i="1">
                                <a:latin typeface="Cambria Math" panose="02040503050406030204" pitchFamily="18" charset="0"/>
                              </a:rPr>
                              <m:t>1</m:t>
                            </m:r>
                            <m:d>
                              <m:dPr>
                                <m:begChr m:val="{"/>
                                <m:endChr m:val="}"/>
                                <m:ctrlPr>
                                  <a:rPr lang="pt-BR" i="1">
                                    <a:latin typeface="Cambria Math" panose="02040503050406030204" pitchFamily="18" charset="0"/>
                                  </a:rPr>
                                </m:ctrlPr>
                              </m:dPr>
                              <m:e>
                                <m:r>
                                  <a:rPr lang="pt-BR" i="1">
                                    <a:latin typeface="Cambria Math" panose="02040503050406030204" pitchFamily="18" charset="0"/>
                                  </a:rPr>
                                  <m:t>𝑦</m:t>
                                </m:r>
                                <m:d>
                                  <m:dPr>
                                    <m:ctrlPr>
                                      <a:rPr lang="pt-BR" i="1">
                                        <a:latin typeface="Cambria Math" panose="02040503050406030204" pitchFamily="18" charset="0"/>
                                      </a:rPr>
                                    </m:ctrlPr>
                                  </m:dPr>
                                  <m:e>
                                    <m:r>
                                      <a:rPr lang="pt-BR" i="1">
                                        <a:latin typeface="Cambria Math" panose="02040503050406030204" pitchFamily="18" charset="0"/>
                                      </a:rPr>
                                      <m:t>𝑛</m:t>
                                    </m:r>
                                  </m:e>
                                </m:d>
                                <m:r>
                                  <a:rPr lang="pt-BR" i="1">
                                    <a:latin typeface="Cambria Math" panose="02040503050406030204" pitchFamily="18" charset="0"/>
                                  </a:rPr>
                                  <m:t>==1</m:t>
                                </m:r>
                              </m:e>
                            </m:d>
                            <m:r>
                              <a:rPr lang="pt-BR" b="0" i="1" smtClean="0">
                                <a:latin typeface="Cambria Math" panose="02040503050406030204" pitchFamily="18" charset="0"/>
                              </a:rPr>
                              <m:t>,</m:t>
                            </m:r>
                            <m:r>
                              <a:rPr lang="pt-BR" i="1">
                                <a:latin typeface="Cambria Math" panose="02040503050406030204" pitchFamily="18" charset="0"/>
                                <a:ea typeface="Cambria Math" panose="02040503050406030204" pitchFamily="18" charset="0"/>
                              </a:rPr>
                              <m:t>⋯</m:t>
                            </m:r>
                            <m:r>
                              <a:rPr lang="pt-BR" b="0" i="1" smtClean="0">
                                <a:latin typeface="Cambria Math" panose="02040503050406030204" pitchFamily="18" charset="0"/>
                              </a:rPr>
                              <m:t>,</m:t>
                            </m:r>
                            <m:r>
                              <a:rPr lang="pt-BR" i="1">
                                <a:latin typeface="Cambria Math" panose="02040503050406030204" pitchFamily="18" charset="0"/>
                              </a:rPr>
                              <m:t>1</m:t>
                            </m:r>
                            <m:d>
                              <m:dPr>
                                <m:begChr m:val="{"/>
                                <m:endChr m:val="}"/>
                                <m:ctrlPr>
                                  <a:rPr lang="pt-BR" i="1">
                                    <a:latin typeface="Cambria Math" panose="02040503050406030204" pitchFamily="18" charset="0"/>
                                  </a:rPr>
                                </m:ctrlPr>
                              </m:dPr>
                              <m:e>
                                <m:r>
                                  <a:rPr lang="pt-BR" i="1">
                                    <a:latin typeface="Cambria Math" panose="02040503050406030204" pitchFamily="18" charset="0"/>
                                  </a:rPr>
                                  <m:t>𝑦</m:t>
                                </m:r>
                                <m:d>
                                  <m:dPr>
                                    <m:ctrlPr>
                                      <a:rPr lang="pt-BR" i="1">
                                        <a:latin typeface="Cambria Math" panose="02040503050406030204" pitchFamily="18" charset="0"/>
                                      </a:rPr>
                                    </m:ctrlPr>
                                  </m:dPr>
                                  <m:e>
                                    <m:r>
                                      <a:rPr lang="pt-BR" i="1">
                                        <a:latin typeface="Cambria Math" panose="02040503050406030204" pitchFamily="18" charset="0"/>
                                      </a:rPr>
                                      <m:t>𝑛</m:t>
                                    </m:r>
                                  </m:e>
                                </m:d>
                                <m:r>
                                  <a:rPr lang="pt-BR" i="1">
                                    <a:latin typeface="Cambria Math" panose="02040503050406030204" pitchFamily="18" charset="0"/>
                                  </a:rPr>
                                  <m:t>==</m:t>
                                </m:r>
                                <m:r>
                                  <a:rPr lang="pt-BR" b="0" i="1" smtClean="0">
                                    <a:latin typeface="Cambria Math" panose="02040503050406030204" pitchFamily="18" charset="0"/>
                                  </a:rPr>
                                  <m:t>𝑄</m:t>
                                </m:r>
                              </m:e>
                            </m:d>
                          </m:e>
                        </m:d>
                      </m:e>
                      <m:sup>
                        <m:r>
                          <a:rPr lang="pt-BR" b="0" i="1" smtClean="0">
                            <a:latin typeface="Cambria Math" panose="02040503050406030204" pitchFamily="18" charset="0"/>
                          </a:rPr>
                          <m:t>𝑇</m:t>
                        </m:r>
                      </m:sup>
                    </m:sSup>
                    <m:r>
                      <a:rPr lang="pt-BR" dirty="0">
                        <a:latin typeface="Cambria Math" panose="02040503050406030204" pitchFamily="18" charset="0"/>
                        <a:ea typeface="Cambria Math" panose="02040503050406030204" pitchFamily="18" charset="0"/>
                      </a:rPr>
                      <m:t>∈</m:t>
                    </m:r>
                    <m:sSup>
                      <m:sSupPr>
                        <m:ctrlPr>
                          <a:rPr lang="pt-BR" i="1" dirty="0">
                            <a:latin typeface="Cambria Math" panose="02040503050406030204" pitchFamily="18" charset="0"/>
                            <a:ea typeface="Cambria Math" panose="02040503050406030204" pitchFamily="18" charset="0"/>
                          </a:rPr>
                        </m:ctrlPr>
                      </m:sSupPr>
                      <m:e>
                        <m:r>
                          <a:rPr lang="pt-BR" i="1" dirty="0">
                            <a:latin typeface="Cambria Math" panose="02040503050406030204" pitchFamily="18" charset="0"/>
                            <a:ea typeface="Cambria Math" panose="02040503050406030204" pitchFamily="18" charset="0"/>
                          </a:rPr>
                          <m:t>ℝ</m:t>
                        </m:r>
                      </m:e>
                      <m:sup>
                        <m:r>
                          <a:rPr lang="pt-BR" b="0" i="1" dirty="0" smtClean="0">
                            <a:latin typeface="Cambria Math" panose="02040503050406030204" pitchFamily="18" charset="0"/>
                            <a:ea typeface="Cambria Math" panose="02040503050406030204" pitchFamily="18" charset="0"/>
                          </a:rPr>
                          <m:t>𝑄</m:t>
                        </m:r>
                        <m:r>
                          <a:rPr lang="pt-BR" i="1" dirty="0">
                            <a:latin typeface="Cambria Math" panose="02040503050406030204" pitchFamily="18" charset="0"/>
                            <a:ea typeface="Cambria Math" panose="02040503050406030204" pitchFamily="18" charset="0"/>
                          </a:rPr>
                          <m:t>×</m:t>
                        </m:r>
                        <m:r>
                          <a:rPr lang="pt-BR" b="0" i="1" dirty="0" smtClean="0">
                            <a:latin typeface="Cambria Math" panose="02040503050406030204" pitchFamily="18" charset="0"/>
                            <a:ea typeface="Cambria Math" panose="02040503050406030204" pitchFamily="18" charset="0"/>
                          </a:rPr>
                          <m:t>1</m:t>
                        </m:r>
                      </m:sup>
                    </m:sSup>
                  </m:oMath>
                </a14:m>
                <a:r>
                  <a:rPr lang="pt-BR" dirty="0"/>
                  <a:t> é um vetor coluna com os rótulos utilizando a codificação </a:t>
                </a:r>
                <a:r>
                  <a:rPr lang="pt-BR" b="1" i="1" dirty="0"/>
                  <a:t>one-hot</a:t>
                </a:r>
                <a:r>
                  <a:rPr lang="pt-BR" dirty="0"/>
                  <a:t> e </a:t>
                </a:r>
                <a14:m>
                  <m:oMath xmlns:m="http://schemas.openxmlformats.org/officeDocument/2006/math">
                    <m:acc>
                      <m:accPr>
                        <m:chr m:val="̂"/>
                        <m:ctrlPr>
                          <a:rPr lang="pt-BR" i="1">
                            <a:latin typeface="Cambria Math" panose="02040503050406030204" pitchFamily="18" charset="0"/>
                          </a:rPr>
                        </m:ctrlPr>
                      </m:accPr>
                      <m:e>
                        <m:r>
                          <a:rPr lang="pt-BR" b="1" i="1">
                            <a:latin typeface="Cambria Math" panose="02040503050406030204" pitchFamily="18" charset="0"/>
                          </a:rPr>
                          <m:t>𝒚</m:t>
                        </m:r>
                      </m:e>
                    </m:acc>
                    <m:r>
                      <a:rPr lang="pt-BR" i="1">
                        <a:latin typeface="Cambria Math" panose="02040503050406030204" pitchFamily="18" charset="0"/>
                      </a:rPr>
                      <m:t> </m:t>
                    </m:r>
                    <m:d>
                      <m:dPr>
                        <m:ctrlPr>
                          <a:rPr lang="pt-BR" i="1">
                            <a:latin typeface="Cambria Math" panose="02040503050406030204" pitchFamily="18" charset="0"/>
                          </a:rPr>
                        </m:ctrlPr>
                      </m:dPr>
                      <m:e>
                        <m:r>
                          <a:rPr lang="pt-BR" i="1">
                            <a:latin typeface="Cambria Math" panose="02040503050406030204" pitchFamily="18" charset="0"/>
                          </a:rPr>
                          <m:t>𝑛</m:t>
                        </m:r>
                      </m:e>
                    </m:d>
                    <m:r>
                      <a:rPr lang="pt-BR" b="0" i="1" smtClean="0">
                        <a:latin typeface="Cambria Math" panose="02040503050406030204" pitchFamily="18" charset="0"/>
                      </a:rPr>
                      <m:t>=</m:t>
                    </m:r>
                    <m:sSup>
                      <m:sSupPr>
                        <m:ctrlPr>
                          <a:rPr lang="pt-BR" b="0" i="1" smtClean="0">
                            <a:latin typeface="Cambria Math" panose="02040503050406030204" pitchFamily="18" charset="0"/>
                          </a:rPr>
                        </m:ctrlPr>
                      </m:sSupPr>
                      <m:e>
                        <m:d>
                          <m:dPr>
                            <m:begChr m:val="["/>
                            <m:endChr m:val="]"/>
                            <m:ctrlPr>
                              <a:rPr lang="pt-BR" i="1">
                                <a:latin typeface="Cambria Math" panose="02040503050406030204" pitchFamily="18" charset="0"/>
                              </a:rPr>
                            </m:ctrlPr>
                          </m:dPr>
                          <m:e>
                            <m:sSub>
                              <m:sSubPr>
                                <m:ctrlPr>
                                  <a:rPr lang="pt-BR" i="1">
                                    <a:latin typeface="Cambria Math" panose="02040503050406030204" pitchFamily="18" charset="0"/>
                                  </a:rPr>
                                </m:ctrlPr>
                              </m:sSubPr>
                              <m:e>
                                <m:acc>
                                  <m:accPr>
                                    <m:chr m:val="̂"/>
                                    <m:ctrlPr>
                                      <a:rPr lang="pt-BR" i="1">
                                        <a:latin typeface="Cambria Math" panose="02040503050406030204" pitchFamily="18" charset="0"/>
                                      </a:rPr>
                                    </m:ctrlPr>
                                  </m:accPr>
                                  <m:e>
                                    <m:r>
                                      <a:rPr lang="pt-BR" i="1">
                                        <a:latin typeface="Cambria Math" panose="02040503050406030204" pitchFamily="18" charset="0"/>
                                      </a:rPr>
                                      <m:t>𝑦</m:t>
                                    </m:r>
                                  </m:e>
                                </m:acc>
                              </m:e>
                              <m:sub>
                                <m:r>
                                  <a:rPr lang="pt-BR" b="0" i="1" smtClean="0">
                                    <a:latin typeface="Cambria Math" panose="02040503050406030204" pitchFamily="18" charset="0"/>
                                  </a:rPr>
                                  <m:t>0</m:t>
                                </m:r>
                              </m:sub>
                            </m:sSub>
                            <m:d>
                              <m:dPr>
                                <m:ctrlPr>
                                  <a:rPr lang="pt-BR" i="1">
                                    <a:latin typeface="Cambria Math" panose="02040503050406030204" pitchFamily="18" charset="0"/>
                                  </a:rPr>
                                </m:ctrlPr>
                              </m:dPr>
                              <m:e>
                                <m:r>
                                  <a:rPr lang="pt-BR" i="1">
                                    <a:latin typeface="Cambria Math" panose="02040503050406030204" pitchFamily="18" charset="0"/>
                                  </a:rPr>
                                  <m:t>𝑛</m:t>
                                </m:r>
                              </m:e>
                            </m:d>
                            <m:r>
                              <a:rPr lang="pt-BR" b="1" i="1">
                                <a:latin typeface="Cambria Math" panose="02040503050406030204" pitchFamily="18" charset="0"/>
                              </a:rPr>
                              <m:t>,⋯</m:t>
                            </m:r>
                            <m:r>
                              <a:rPr lang="pt-BR" i="1">
                                <a:latin typeface="Cambria Math" panose="02040503050406030204" pitchFamily="18" charset="0"/>
                              </a:rPr>
                              <m:t>,</m:t>
                            </m:r>
                            <m:sSub>
                              <m:sSubPr>
                                <m:ctrlPr>
                                  <a:rPr lang="pt-BR" i="1">
                                    <a:latin typeface="Cambria Math" panose="02040503050406030204" pitchFamily="18" charset="0"/>
                                  </a:rPr>
                                </m:ctrlPr>
                              </m:sSubPr>
                              <m:e>
                                <m:acc>
                                  <m:accPr>
                                    <m:chr m:val="̂"/>
                                    <m:ctrlPr>
                                      <a:rPr lang="pt-BR" i="1">
                                        <a:latin typeface="Cambria Math" panose="02040503050406030204" pitchFamily="18" charset="0"/>
                                      </a:rPr>
                                    </m:ctrlPr>
                                  </m:accPr>
                                  <m:e>
                                    <m:r>
                                      <a:rPr lang="pt-BR" i="1">
                                        <a:latin typeface="Cambria Math" panose="02040503050406030204" pitchFamily="18" charset="0"/>
                                      </a:rPr>
                                      <m:t>𝑦</m:t>
                                    </m:r>
                                  </m:e>
                                </m:acc>
                              </m:e>
                              <m:sub>
                                <m:r>
                                  <a:rPr lang="pt-BR" i="1">
                                    <a:latin typeface="Cambria Math" panose="02040503050406030204" pitchFamily="18" charset="0"/>
                                  </a:rPr>
                                  <m:t>𝑄</m:t>
                                </m:r>
                                <m:r>
                                  <a:rPr lang="pt-BR" b="0" i="1" smtClean="0">
                                    <a:latin typeface="Cambria Math" panose="02040503050406030204" pitchFamily="18" charset="0"/>
                                  </a:rPr>
                                  <m:t>−1</m:t>
                                </m:r>
                              </m:sub>
                            </m:sSub>
                            <m:d>
                              <m:dPr>
                                <m:ctrlPr>
                                  <a:rPr lang="pt-BR" i="1">
                                    <a:latin typeface="Cambria Math" panose="02040503050406030204" pitchFamily="18" charset="0"/>
                                  </a:rPr>
                                </m:ctrlPr>
                              </m:dPr>
                              <m:e>
                                <m:r>
                                  <a:rPr lang="pt-BR" i="1">
                                    <a:latin typeface="Cambria Math" panose="02040503050406030204" pitchFamily="18" charset="0"/>
                                  </a:rPr>
                                  <m:t>𝑛</m:t>
                                </m:r>
                              </m:e>
                            </m:d>
                          </m:e>
                        </m:d>
                      </m:e>
                      <m:sup>
                        <m:r>
                          <a:rPr lang="pt-BR" b="0" i="1" smtClean="0">
                            <a:latin typeface="Cambria Math" panose="02040503050406030204" pitchFamily="18" charset="0"/>
                          </a:rPr>
                          <m:t>𝑇</m:t>
                        </m:r>
                      </m:sup>
                    </m:sSup>
                    <m:r>
                      <a:rPr lang="pt-BR" dirty="0">
                        <a:latin typeface="Cambria Math" panose="02040503050406030204" pitchFamily="18" charset="0"/>
                        <a:ea typeface="Cambria Math" panose="02040503050406030204" pitchFamily="18" charset="0"/>
                      </a:rPr>
                      <m:t>∈</m:t>
                    </m:r>
                    <m:sSup>
                      <m:sSupPr>
                        <m:ctrlPr>
                          <a:rPr lang="pt-BR" i="1" dirty="0">
                            <a:latin typeface="Cambria Math" panose="02040503050406030204" pitchFamily="18" charset="0"/>
                            <a:ea typeface="Cambria Math" panose="02040503050406030204" pitchFamily="18" charset="0"/>
                          </a:rPr>
                        </m:ctrlPr>
                      </m:sSupPr>
                      <m:e>
                        <m:r>
                          <a:rPr lang="pt-BR" i="1" dirty="0">
                            <a:latin typeface="Cambria Math" panose="02040503050406030204" pitchFamily="18" charset="0"/>
                            <a:ea typeface="Cambria Math" panose="02040503050406030204" pitchFamily="18" charset="0"/>
                          </a:rPr>
                          <m:t>ℝ</m:t>
                        </m:r>
                      </m:e>
                      <m:sup>
                        <m:r>
                          <a:rPr lang="pt-BR" b="0" i="1" dirty="0" smtClean="0">
                            <a:latin typeface="Cambria Math" panose="02040503050406030204" pitchFamily="18" charset="0"/>
                            <a:ea typeface="Cambria Math" panose="02040503050406030204" pitchFamily="18" charset="0"/>
                          </a:rPr>
                          <m:t>𝑄</m:t>
                        </m:r>
                        <m:r>
                          <a:rPr lang="pt-BR" i="1" dirty="0">
                            <a:latin typeface="Cambria Math" panose="02040503050406030204" pitchFamily="18" charset="0"/>
                            <a:ea typeface="Cambria Math" panose="02040503050406030204" pitchFamily="18" charset="0"/>
                          </a:rPr>
                          <m:t>×</m:t>
                        </m:r>
                        <m:r>
                          <a:rPr lang="pt-BR" b="0" i="1" dirty="0" smtClean="0">
                            <a:latin typeface="Cambria Math" panose="02040503050406030204" pitchFamily="18" charset="0"/>
                            <a:ea typeface="Cambria Math" panose="02040503050406030204" pitchFamily="18" charset="0"/>
                          </a:rPr>
                          <m:t>1</m:t>
                        </m:r>
                      </m:sup>
                    </m:sSup>
                    <m:r>
                      <a:rPr lang="pt-BR" i="1" dirty="0">
                        <a:latin typeface="Cambria Math" panose="02040503050406030204" pitchFamily="18" charset="0"/>
                        <a:ea typeface="Cambria Math" panose="02040503050406030204" pitchFamily="18" charset="0"/>
                      </a:rPr>
                      <m:t> </m:t>
                    </m:r>
                  </m:oMath>
                </a14:m>
                <a:r>
                  <a:rPr lang="pt-BR" dirty="0"/>
                  <a:t>é um vetor coluna com as </a:t>
                </a:r>
                <a14:m>
                  <m:oMath xmlns:m="http://schemas.openxmlformats.org/officeDocument/2006/math">
                    <m:r>
                      <a:rPr lang="pt-BR" i="1" dirty="0">
                        <a:latin typeface="Cambria Math" panose="02040503050406030204" pitchFamily="18" charset="0"/>
                        <a:ea typeface="Cambria Math" panose="02040503050406030204" pitchFamily="18" charset="0"/>
                      </a:rPr>
                      <m:t>𝑄</m:t>
                    </m:r>
                  </m:oMath>
                </a14:m>
                <a:r>
                  <a:rPr lang="pt-BR" dirty="0"/>
                  <a:t> saídas do modelo para o </a:t>
                </a:r>
                <a14:m>
                  <m:oMath xmlns:m="http://schemas.openxmlformats.org/officeDocument/2006/math">
                    <m:r>
                      <a:rPr lang="pt-BR" i="1">
                        <a:latin typeface="Cambria Math" panose="02040503050406030204" pitchFamily="18" charset="0"/>
                      </a:rPr>
                      <m:t>𝑛</m:t>
                    </m:r>
                  </m:oMath>
                </a14:m>
                <a:r>
                  <a:rPr lang="pt-BR" dirty="0"/>
                  <a:t>-ésimo exemplo de entrada.</a:t>
                </a:r>
                <a:endParaRPr lang="pt-BR" b="1" i="1" dirty="0"/>
              </a:p>
              <a:p>
                <a:r>
                  <a:rPr lang="pt-BR" b="0" i="0" dirty="0">
                    <a:effectLst/>
                  </a:rPr>
                  <a:t>Durante o </a:t>
                </a:r>
                <a:r>
                  <a:rPr lang="pt-BR" b="1" i="1" dirty="0">
                    <a:solidFill>
                      <a:srgbClr val="7030A0"/>
                    </a:solidFill>
                    <a:effectLst/>
                  </a:rPr>
                  <a:t>treinamento</a:t>
                </a:r>
                <a:r>
                  <a:rPr lang="pt-BR" b="0" i="0" dirty="0">
                    <a:effectLst/>
                  </a:rPr>
                  <a:t> do modelo, o </a:t>
                </a:r>
                <a:r>
                  <a:rPr lang="pt-BR" b="1" i="1" dirty="0">
                    <a:solidFill>
                      <a:srgbClr val="7030A0"/>
                    </a:solidFill>
                    <a:effectLst/>
                  </a:rPr>
                  <a:t>objetivo é minimizar a entropia cruzada categórica</a:t>
                </a:r>
                <a:r>
                  <a:rPr lang="pt-BR" b="0" i="0" dirty="0">
                    <a:effectLst/>
                  </a:rPr>
                  <a:t>, ou seja, fazer com que as </a:t>
                </a:r>
                <a:r>
                  <a:rPr lang="pt-BR" b="1" i="1" dirty="0">
                    <a:solidFill>
                      <a:srgbClr val="00B050"/>
                    </a:solidFill>
                    <a:effectLst/>
                  </a:rPr>
                  <a:t>probabilidades previstas pelo modelo se aproximem ao máximo dos rótulos dos exemplos</a:t>
                </a:r>
                <a:r>
                  <a:rPr lang="pt-BR" b="0" i="0" dirty="0">
                    <a:effectLst/>
                  </a:rPr>
                  <a:t>. </a:t>
                </a:r>
              </a:p>
            </p:txBody>
          </p:sp>
        </mc:Choice>
        <mc:Fallback xmlns="">
          <p:sp>
            <p:nvSpPr>
              <p:cNvPr id="3" name="Espaço Reservado para Conteúdo 2">
                <a:extLst>
                  <a:ext uri="{FF2B5EF4-FFF2-40B4-BE49-F238E27FC236}">
                    <a16:creationId xmlns:a16="http://schemas.microsoft.com/office/drawing/2014/main" id="{21A86630-5D79-AD4B-79FC-6C8373E8DB39}"/>
                  </a:ext>
                </a:extLst>
              </p:cNvPr>
              <p:cNvSpPr>
                <a:spLocks noGrp="1" noRot="1" noChangeAspect="1" noMove="1" noResize="1" noEditPoints="1" noAdjustHandles="1" noChangeArrowheads="1" noChangeShapeType="1" noTextEdit="1"/>
              </p:cNvSpPr>
              <p:nvPr>
                <p:ph idx="1"/>
              </p:nvPr>
            </p:nvSpPr>
            <p:spPr>
              <a:xfrm>
                <a:off x="838199" y="1825624"/>
                <a:ext cx="11144693" cy="5032375"/>
              </a:xfrm>
              <a:blipFill>
                <a:blip r:embed="rId2"/>
                <a:stretch>
                  <a:fillRect l="-1093" t="-1937"/>
                </a:stretch>
              </a:blipFill>
            </p:spPr>
            <p:txBody>
              <a:bodyPr/>
              <a:lstStyle/>
              <a:p>
                <a:r>
                  <a:rPr lang="pt-BR">
                    <a:noFill/>
                  </a:rPr>
                  <a:t> </a:t>
                </a:r>
              </a:p>
            </p:txBody>
          </p:sp>
        </mc:Fallback>
      </mc:AlternateContent>
    </p:spTree>
    <p:extLst>
      <p:ext uri="{BB962C8B-B14F-4D97-AF65-F5344CB8AC3E}">
        <p14:creationId xmlns:p14="http://schemas.microsoft.com/office/powerpoint/2010/main" val="70439802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96C2A53-74D8-E49C-5ACB-20A8EA43DCD1}"/>
              </a:ext>
            </a:extLst>
          </p:cNvPr>
          <p:cNvSpPr>
            <a:spLocks noGrp="1"/>
          </p:cNvSpPr>
          <p:nvPr>
            <p:ph type="title"/>
          </p:nvPr>
        </p:nvSpPr>
        <p:spPr/>
        <p:txBody>
          <a:bodyPr/>
          <a:lstStyle/>
          <a:p>
            <a:r>
              <a:rPr lang="pt-BR" dirty="0"/>
              <a:t>Entropia</a:t>
            </a:r>
            <a:r>
              <a:rPr lang="pt-BR" b="0" i="0" dirty="0">
                <a:effectLst/>
                <a:latin typeface="+mn-lt"/>
              </a:rPr>
              <a:t> </a:t>
            </a:r>
            <a:r>
              <a:rPr lang="pt-BR" dirty="0"/>
              <a:t>cruzada categórica esparsa</a:t>
            </a:r>
          </a:p>
        </p:txBody>
      </p:sp>
      <p:sp>
        <p:nvSpPr>
          <p:cNvPr id="3" name="Espaço Reservado para Conteúdo 2">
            <a:extLst>
              <a:ext uri="{FF2B5EF4-FFF2-40B4-BE49-F238E27FC236}">
                <a16:creationId xmlns:a16="http://schemas.microsoft.com/office/drawing/2014/main" id="{D7CCA71B-FA7B-C4F0-3F72-04C52F3D33CF}"/>
              </a:ext>
            </a:extLst>
          </p:cNvPr>
          <p:cNvSpPr>
            <a:spLocks noGrp="1"/>
          </p:cNvSpPr>
          <p:nvPr>
            <p:ph idx="1"/>
          </p:nvPr>
        </p:nvSpPr>
        <p:spPr>
          <a:xfrm>
            <a:off x="5968181" y="1825624"/>
            <a:ext cx="5993447" cy="5032375"/>
          </a:xfrm>
        </p:spPr>
        <p:txBody>
          <a:bodyPr>
            <a:normAutofit/>
          </a:bodyPr>
          <a:lstStyle/>
          <a:p>
            <a:r>
              <a:rPr lang="pt-BR" dirty="0"/>
              <a:t>É uma v</a:t>
            </a:r>
            <a:r>
              <a:rPr lang="pt-BR" b="0" i="0" dirty="0">
                <a:effectLst/>
              </a:rPr>
              <a:t>ariação da entropia cruzada categórica que </a:t>
            </a:r>
            <a:r>
              <a:rPr lang="pt-BR" b="1" i="1" dirty="0">
                <a:solidFill>
                  <a:srgbClr val="00B050"/>
                </a:solidFill>
                <a:effectLst/>
              </a:rPr>
              <a:t>ao invés de usar a codificação </a:t>
            </a:r>
            <a:r>
              <a:rPr lang="pt-BR" b="1" i="1" dirty="0" err="1">
                <a:solidFill>
                  <a:srgbClr val="00B050"/>
                </a:solidFill>
                <a:effectLst/>
              </a:rPr>
              <a:t>one</a:t>
            </a:r>
            <a:r>
              <a:rPr lang="pt-BR" b="1" i="1" dirty="0">
                <a:solidFill>
                  <a:srgbClr val="00B050"/>
                </a:solidFill>
                <a:effectLst/>
              </a:rPr>
              <a:t>-hot para os rótulos, utiliza </a:t>
            </a:r>
            <a:r>
              <a:rPr lang="pt-BR" b="1" i="1" dirty="0">
                <a:solidFill>
                  <a:srgbClr val="7030A0"/>
                </a:solidFill>
                <a:effectLst/>
              </a:rPr>
              <a:t>valores</a:t>
            </a:r>
            <a:r>
              <a:rPr lang="pt-BR" b="1" i="1" dirty="0">
                <a:solidFill>
                  <a:srgbClr val="00B050"/>
                </a:solidFill>
                <a:effectLst/>
              </a:rPr>
              <a:t> </a:t>
            </a:r>
            <a:r>
              <a:rPr lang="pt-BR" b="1" i="1" dirty="0">
                <a:solidFill>
                  <a:srgbClr val="7030A0"/>
                </a:solidFill>
                <a:effectLst/>
              </a:rPr>
              <a:t>inteiros</a:t>
            </a:r>
            <a:r>
              <a:rPr lang="pt-BR" b="0" i="0" dirty="0">
                <a:effectLst/>
              </a:rPr>
              <a:t> para indicar a classe a que pertence um exemplo.</a:t>
            </a:r>
          </a:p>
          <a:p>
            <a:r>
              <a:rPr lang="pt-BR" b="0" i="0" dirty="0">
                <a:effectLst/>
              </a:rPr>
              <a:t>Essa variação é particularmente </a:t>
            </a:r>
            <a:r>
              <a:rPr lang="pt-BR" b="1" i="1" dirty="0">
                <a:solidFill>
                  <a:srgbClr val="00B050"/>
                </a:solidFill>
                <a:effectLst/>
              </a:rPr>
              <a:t>útil quando se lida com uma grande quantidade de classes</a:t>
            </a:r>
            <a:r>
              <a:rPr lang="pt-BR" b="0" i="0" dirty="0">
                <a:effectLst/>
              </a:rPr>
              <a:t>.</a:t>
            </a:r>
          </a:p>
          <a:p>
            <a:r>
              <a:rPr lang="pt-BR" dirty="0"/>
              <a:t>Por exemplo, imaginem armazenar os vetores </a:t>
            </a:r>
            <a:r>
              <a:rPr lang="pt-BR" b="1" i="1" dirty="0" err="1"/>
              <a:t>one</a:t>
            </a:r>
            <a:r>
              <a:rPr lang="pt-BR" b="1" i="1" dirty="0"/>
              <a:t>-hot</a:t>
            </a:r>
            <a:r>
              <a:rPr lang="pt-BR" dirty="0"/>
              <a:t> de um problema com mil classes.</a:t>
            </a:r>
            <a:endParaRPr lang="pt-BR" b="0" i="0" dirty="0">
              <a:effectLst/>
            </a:endParaRPr>
          </a:p>
        </p:txBody>
      </p:sp>
      <p:grpSp>
        <p:nvGrpSpPr>
          <p:cNvPr id="18" name="Agrupar 17">
            <a:extLst>
              <a:ext uri="{FF2B5EF4-FFF2-40B4-BE49-F238E27FC236}">
                <a16:creationId xmlns:a16="http://schemas.microsoft.com/office/drawing/2014/main" id="{1C75113D-F0D3-40F0-7EB7-3F38C71EEED3}"/>
              </a:ext>
            </a:extLst>
          </p:cNvPr>
          <p:cNvGrpSpPr/>
          <p:nvPr/>
        </p:nvGrpSpPr>
        <p:grpSpPr>
          <a:xfrm>
            <a:off x="272894" y="2711732"/>
            <a:ext cx="4335608" cy="2525685"/>
            <a:chOff x="-14185" y="2032324"/>
            <a:chExt cx="4335608" cy="2525685"/>
          </a:xfrm>
        </p:grpSpPr>
        <p:sp>
          <p:nvSpPr>
            <p:cNvPr id="6" name="Retângulo 5">
              <a:extLst>
                <a:ext uri="{FF2B5EF4-FFF2-40B4-BE49-F238E27FC236}">
                  <a16:creationId xmlns:a16="http://schemas.microsoft.com/office/drawing/2014/main" id="{A2511A0C-A351-8C36-97F4-842C0F8277A1}"/>
                </a:ext>
              </a:extLst>
            </p:cNvPr>
            <p:cNvSpPr/>
            <p:nvPr/>
          </p:nvSpPr>
          <p:spPr>
            <a:xfrm>
              <a:off x="1382233" y="2032324"/>
              <a:ext cx="720000" cy="720000"/>
            </a:xfrm>
            <a:prstGeom prst="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 name="Triângulo isósceles 6">
              <a:extLst>
                <a:ext uri="{FF2B5EF4-FFF2-40B4-BE49-F238E27FC236}">
                  <a16:creationId xmlns:a16="http://schemas.microsoft.com/office/drawing/2014/main" id="{DAA887C1-C5C8-24B2-392D-8533579DC702}"/>
                </a:ext>
              </a:extLst>
            </p:cNvPr>
            <p:cNvSpPr/>
            <p:nvPr/>
          </p:nvSpPr>
          <p:spPr>
            <a:xfrm>
              <a:off x="2477386" y="2032324"/>
              <a:ext cx="720000" cy="720000"/>
            </a:xfrm>
            <a:prstGeom prst="triangl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 name="Elipse 7">
              <a:extLst>
                <a:ext uri="{FF2B5EF4-FFF2-40B4-BE49-F238E27FC236}">
                  <a16:creationId xmlns:a16="http://schemas.microsoft.com/office/drawing/2014/main" id="{8A3CDA9F-67CF-C2B4-099A-C5BE81D643DC}"/>
                </a:ext>
              </a:extLst>
            </p:cNvPr>
            <p:cNvSpPr/>
            <p:nvPr/>
          </p:nvSpPr>
          <p:spPr>
            <a:xfrm>
              <a:off x="3572539" y="2032324"/>
              <a:ext cx="720000" cy="720000"/>
            </a:xfrm>
            <a:prstGeom prst="ellipse">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CaixaDeTexto 8">
              <a:extLst>
                <a:ext uri="{FF2B5EF4-FFF2-40B4-BE49-F238E27FC236}">
                  <a16:creationId xmlns:a16="http://schemas.microsoft.com/office/drawing/2014/main" id="{8199A5A8-0A24-4EC2-20A3-98F83377DBFD}"/>
                </a:ext>
              </a:extLst>
            </p:cNvPr>
            <p:cNvSpPr txBox="1"/>
            <p:nvPr/>
          </p:nvSpPr>
          <p:spPr>
            <a:xfrm>
              <a:off x="248087" y="2207658"/>
              <a:ext cx="925033" cy="369332"/>
            </a:xfrm>
            <a:prstGeom prst="rect">
              <a:avLst/>
            </a:prstGeom>
            <a:noFill/>
          </p:spPr>
          <p:txBody>
            <a:bodyPr wrap="square" rtlCol="0">
              <a:spAutoFit/>
            </a:bodyPr>
            <a:lstStyle/>
            <a:p>
              <a:r>
                <a:rPr lang="pt-BR" dirty="0"/>
                <a:t>Classe</a:t>
              </a:r>
            </a:p>
          </p:txBody>
        </p:sp>
        <p:sp>
          <p:nvSpPr>
            <p:cNvPr id="10" name="CaixaDeTexto 9">
              <a:extLst>
                <a:ext uri="{FF2B5EF4-FFF2-40B4-BE49-F238E27FC236}">
                  <a16:creationId xmlns:a16="http://schemas.microsoft.com/office/drawing/2014/main" id="{F55ABC8B-6228-1C4D-A9AB-E0B71E40180A}"/>
                </a:ext>
              </a:extLst>
            </p:cNvPr>
            <p:cNvSpPr txBox="1"/>
            <p:nvPr/>
          </p:nvSpPr>
          <p:spPr>
            <a:xfrm>
              <a:off x="248086" y="3244334"/>
              <a:ext cx="925033" cy="369332"/>
            </a:xfrm>
            <a:prstGeom prst="rect">
              <a:avLst/>
            </a:prstGeom>
            <a:noFill/>
          </p:spPr>
          <p:txBody>
            <a:bodyPr wrap="square" rtlCol="0">
              <a:spAutoFit/>
            </a:bodyPr>
            <a:lstStyle/>
            <a:p>
              <a:r>
                <a:rPr lang="pt-BR" dirty="0"/>
                <a:t>Rótulo</a:t>
              </a:r>
            </a:p>
          </p:txBody>
        </p:sp>
        <p:sp>
          <p:nvSpPr>
            <p:cNvPr id="11" name="CaixaDeTexto 10">
              <a:extLst>
                <a:ext uri="{FF2B5EF4-FFF2-40B4-BE49-F238E27FC236}">
                  <a16:creationId xmlns:a16="http://schemas.microsoft.com/office/drawing/2014/main" id="{11C67FAC-3435-3B5F-95EC-1347224EF4D7}"/>
                </a:ext>
              </a:extLst>
            </p:cNvPr>
            <p:cNvSpPr txBox="1"/>
            <p:nvPr/>
          </p:nvSpPr>
          <p:spPr>
            <a:xfrm>
              <a:off x="-14185" y="3911678"/>
              <a:ext cx="1268822" cy="646331"/>
            </a:xfrm>
            <a:prstGeom prst="rect">
              <a:avLst/>
            </a:prstGeom>
            <a:noFill/>
          </p:spPr>
          <p:txBody>
            <a:bodyPr wrap="square" rtlCol="0">
              <a:spAutoFit/>
            </a:bodyPr>
            <a:lstStyle/>
            <a:p>
              <a:pPr algn="ctr"/>
              <a:r>
                <a:rPr lang="pt-BR" dirty="0"/>
                <a:t>Codificação </a:t>
              </a:r>
              <a:r>
                <a:rPr lang="pt-BR" i="1" dirty="0" err="1"/>
                <a:t>one</a:t>
              </a:r>
              <a:r>
                <a:rPr lang="pt-BR" i="1" dirty="0"/>
                <a:t>-hot</a:t>
              </a:r>
            </a:p>
          </p:txBody>
        </p:sp>
        <p:sp>
          <p:nvSpPr>
            <p:cNvPr id="12" name="CaixaDeTexto 11">
              <a:extLst>
                <a:ext uri="{FF2B5EF4-FFF2-40B4-BE49-F238E27FC236}">
                  <a16:creationId xmlns:a16="http://schemas.microsoft.com/office/drawing/2014/main" id="{2BB958DE-B0F0-6123-72F8-7604263C45EE}"/>
                </a:ext>
              </a:extLst>
            </p:cNvPr>
            <p:cNvSpPr txBox="1"/>
            <p:nvPr/>
          </p:nvSpPr>
          <p:spPr>
            <a:xfrm>
              <a:off x="1382233" y="3244334"/>
              <a:ext cx="720000" cy="369332"/>
            </a:xfrm>
            <a:prstGeom prst="rect">
              <a:avLst/>
            </a:prstGeom>
            <a:noFill/>
          </p:spPr>
          <p:txBody>
            <a:bodyPr wrap="square" rtlCol="0">
              <a:spAutoFit/>
            </a:bodyPr>
            <a:lstStyle/>
            <a:p>
              <a:pPr algn="ctr"/>
              <a:r>
                <a:rPr lang="pt-BR" dirty="0"/>
                <a:t>0</a:t>
              </a:r>
            </a:p>
          </p:txBody>
        </p:sp>
        <p:sp>
          <p:nvSpPr>
            <p:cNvPr id="13" name="CaixaDeTexto 12">
              <a:extLst>
                <a:ext uri="{FF2B5EF4-FFF2-40B4-BE49-F238E27FC236}">
                  <a16:creationId xmlns:a16="http://schemas.microsoft.com/office/drawing/2014/main" id="{85E2DF27-6AAD-6444-FE8C-FA004DBB3D92}"/>
                </a:ext>
              </a:extLst>
            </p:cNvPr>
            <p:cNvSpPr txBox="1"/>
            <p:nvPr/>
          </p:nvSpPr>
          <p:spPr>
            <a:xfrm>
              <a:off x="2483943" y="3244334"/>
              <a:ext cx="720000" cy="369332"/>
            </a:xfrm>
            <a:prstGeom prst="rect">
              <a:avLst/>
            </a:prstGeom>
            <a:noFill/>
          </p:spPr>
          <p:txBody>
            <a:bodyPr wrap="square" rtlCol="0">
              <a:spAutoFit/>
            </a:bodyPr>
            <a:lstStyle/>
            <a:p>
              <a:pPr algn="ctr"/>
              <a:r>
                <a:rPr lang="pt-BR" dirty="0"/>
                <a:t>1</a:t>
              </a:r>
            </a:p>
          </p:txBody>
        </p:sp>
        <p:sp>
          <p:nvSpPr>
            <p:cNvPr id="14" name="CaixaDeTexto 13">
              <a:extLst>
                <a:ext uri="{FF2B5EF4-FFF2-40B4-BE49-F238E27FC236}">
                  <a16:creationId xmlns:a16="http://schemas.microsoft.com/office/drawing/2014/main" id="{A61C1416-031D-5CF6-5262-B4734B088127}"/>
                </a:ext>
              </a:extLst>
            </p:cNvPr>
            <p:cNvSpPr txBox="1"/>
            <p:nvPr/>
          </p:nvSpPr>
          <p:spPr>
            <a:xfrm>
              <a:off x="3601423" y="3244334"/>
              <a:ext cx="720000" cy="369332"/>
            </a:xfrm>
            <a:prstGeom prst="rect">
              <a:avLst/>
            </a:prstGeom>
            <a:noFill/>
          </p:spPr>
          <p:txBody>
            <a:bodyPr wrap="square" rtlCol="0">
              <a:spAutoFit/>
            </a:bodyPr>
            <a:lstStyle/>
            <a:p>
              <a:pPr algn="ctr"/>
              <a:r>
                <a:rPr lang="pt-BR" dirty="0"/>
                <a:t>2</a:t>
              </a:r>
            </a:p>
          </p:txBody>
        </p:sp>
        <mc:AlternateContent xmlns:mc="http://schemas.openxmlformats.org/markup-compatibility/2006" xmlns:a14="http://schemas.microsoft.com/office/drawing/2010/main">
          <mc:Choice Requires="a14">
            <p:sp>
              <p:nvSpPr>
                <p:cNvPr id="15" name="CaixaDeTexto 14">
                  <a:extLst>
                    <a:ext uri="{FF2B5EF4-FFF2-40B4-BE49-F238E27FC236}">
                      <a16:creationId xmlns:a16="http://schemas.microsoft.com/office/drawing/2014/main" id="{F9BF22EE-6C63-4594-6D5C-9762C67D7015}"/>
                    </a:ext>
                  </a:extLst>
                </p:cNvPr>
                <p:cNvSpPr txBox="1"/>
                <p:nvPr/>
              </p:nvSpPr>
              <p:spPr>
                <a:xfrm>
                  <a:off x="1382233" y="4050177"/>
                  <a:ext cx="720000" cy="36933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d>
                          <m:dPr>
                            <m:begChr m:val="["/>
                            <m:endChr m:val="]"/>
                            <m:ctrlPr>
                              <a:rPr lang="pt-BR" i="1" smtClean="0">
                                <a:latin typeface="Cambria Math" panose="02040503050406030204" pitchFamily="18" charset="0"/>
                              </a:rPr>
                            </m:ctrlPr>
                          </m:dPr>
                          <m:e>
                            <m:r>
                              <a:rPr lang="pt-BR" b="0" i="1" smtClean="0">
                                <a:latin typeface="Cambria Math" panose="02040503050406030204" pitchFamily="18" charset="0"/>
                              </a:rPr>
                              <m:t>1,0,0</m:t>
                            </m:r>
                          </m:e>
                        </m:d>
                      </m:oMath>
                    </m:oMathPara>
                  </a14:m>
                  <a:endParaRPr lang="pt-BR" dirty="0"/>
                </a:p>
              </p:txBody>
            </p:sp>
          </mc:Choice>
          <mc:Fallback xmlns="">
            <p:sp>
              <p:nvSpPr>
                <p:cNvPr id="15" name="CaixaDeTexto 14">
                  <a:extLst>
                    <a:ext uri="{FF2B5EF4-FFF2-40B4-BE49-F238E27FC236}">
                      <a16:creationId xmlns:a16="http://schemas.microsoft.com/office/drawing/2014/main" id="{F9BF22EE-6C63-4594-6D5C-9762C67D7015}"/>
                    </a:ext>
                  </a:extLst>
                </p:cNvPr>
                <p:cNvSpPr txBox="1">
                  <a:spLocks noRot="1" noChangeAspect="1" noMove="1" noResize="1" noEditPoints="1" noAdjustHandles="1" noChangeArrowheads="1" noChangeShapeType="1" noTextEdit="1"/>
                </p:cNvSpPr>
                <p:nvPr/>
              </p:nvSpPr>
              <p:spPr>
                <a:xfrm>
                  <a:off x="1382233" y="4050177"/>
                  <a:ext cx="720000" cy="369332"/>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6" name="CaixaDeTexto 15">
                  <a:extLst>
                    <a:ext uri="{FF2B5EF4-FFF2-40B4-BE49-F238E27FC236}">
                      <a16:creationId xmlns:a16="http://schemas.microsoft.com/office/drawing/2014/main" id="{89CD4DF6-4803-71CD-14A0-8362AF38ADA3}"/>
                    </a:ext>
                  </a:extLst>
                </p:cNvPr>
                <p:cNvSpPr txBox="1"/>
                <p:nvPr/>
              </p:nvSpPr>
              <p:spPr>
                <a:xfrm>
                  <a:off x="2483943" y="4050177"/>
                  <a:ext cx="720000" cy="36933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d>
                          <m:dPr>
                            <m:begChr m:val="["/>
                            <m:endChr m:val="]"/>
                            <m:ctrlPr>
                              <a:rPr lang="pt-BR" i="1" smtClean="0">
                                <a:latin typeface="Cambria Math" panose="02040503050406030204" pitchFamily="18" charset="0"/>
                              </a:rPr>
                            </m:ctrlPr>
                          </m:dPr>
                          <m:e>
                            <m:r>
                              <a:rPr lang="pt-BR" b="0" i="1" smtClean="0">
                                <a:latin typeface="Cambria Math" panose="02040503050406030204" pitchFamily="18" charset="0"/>
                              </a:rPr>
                              <m:t>0,1,0</m:t>
                            </m:r>
                          </m:e>
                        </m:d>
                      </m:oMath>
                    </m:oMathPara>
                  </a14:m>
                  <a:endParaRPr lang="pt-BR" dirty="0"/>
                </a:p>
              </p:txBody>
            </p:sp>
          </mc:Choice>
          <mc:Fallback xmlns="">
            <p:sp>
              <p:nvSpPr>
                <p:cNvPr id="16" name="CaixaDeTexto 15">
                  <a:extLst>
                    <a:ext uri="{FF2B5EF4-FFF2-40B4-BE49-F238E27FC236}">
                      <a16:creationId xmlns:a16="http://schemas.microsoft.com/office/drawing/2014/main" id="{89CD4DF6-4803-71CD-14A0-8362AF38ADA3}"/>
                    </a:ext>
                  </a:extLst>
                </p:cNvPr>
                <p:cNvSpPr txBox="1">
                  <a:spLocks noRot="1" noChangeAspect="1" noMove="1" noResize="1" noEditPoints="1" noAdjustHandles="1" noChangeArrowheads="1" noChangeShapeType="1" noTextEdit="1"/>
                </p:cNvSpPr>
                <p:nvPr/>
              </p:nvSpPr>
              <p:spPr>
                <a:xfrm>
                  <a:off x="2483943" y="4050177"/>
                  <a:ext cx="720000" cy="369332"/>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7" name="CaixaDeTexto 16">
                  <a:extLst>
                    <a:ext uri="{FF2B5EF4-FFF2-40B4-BE49-F238E27FC236}">
                      <a16:creationId xmlns:a16="http://schemas.microsoft.com/office/drawing/2014/main" id="{C58013ED-1F40-DF8D-6894-8059D9E60D75}"/>
                    </a:ext>
                  </a:extLst>
                </p:cNvPr>
                <p:cNvSpPr txBox="1"/>
                <p:nvPr/>
              </p:nvSpPr>
              <p:spPr>
                <a:xfrm>
                  <a:off x="3601423" y="4050177"/>
                  <a:ext cx="720000" cy="36933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d>
                          <m:dPr>
                            <m:begChr m:val="["/>
                            <m:endChr m:val="]"/>
                            <m:ctrlPr>
                              <a:rPr lang="pt-BR" i="1" smtClean="0">
                                <a:latin typeface="Cambria Math" panose="02040503050406030204" pitchFamily="18" charset="0"/>
                              </a:rPr>
                            </m:ctrlPr>
                          </m:dPr>
                          <m:e>
                            <m:r>
                              <a:rPr lang="pt-BR" b="0" i="1" smtClean="0">
                                <a:latin typeface="Cambria Math" panose="02040503050406030204" pitchFamily="18" charset="0"/>
                              </a:rPr>
                              <m:t>0,0,1</m:t>
                            </m:r>
                          </m:e>
                        </m:d>
                      </m:oMath>
                    </m:oMathPara>
                  </a14:m>
                  <a:endParaRPr lang="pt-BR" dirty="0"/>
                </a:p>
              </p:txBody>
            </p:sp>
          </mc:Choice>
          <mc:Fallback xmlns="">
            <p:sp>
              <p:nvSpPr>
                <p:cNvPr id="17" name="CaixaDeTexto 16">
                  <a:extLst>
                    <a:ext uri="{FF2B5EF4-FFF2-40B4-BE49-F238E27FC236}">
                      <a16:creationId xmlns:a16="http://schemas.microsoft.com/office/drawing/2014/main" id="{C58013ED-1F40-DF8D-6894-8059D9E60D75}"/>
                    </a:ext>
                  </a:extLst>
                </p:cNvPr>
                <p:cNvSpPr txBox="1">
                  <a:spLocks noRot="1" noChangeAspect="1" noMove="1" noResize="1" noEditPoints="1" noAdjustHandles="1" noChangeArrowheads="1" noChangeShapeType="1" noTextEdit="1"/>
                </p:cNvSpPr>
                <p:nvPr/>
              </p:nvSpPr>
              <p:spPr>
                <a:xfrm>
                  <a:off x="3601423" y="4050177"/>
                  <a:ext cx="720000" cy="369332"/>
                </a:xfrm>
                <a:prstGeom prst="rect">
                  <a:avLst/>
                </a:prstGeom>
                <a:blipFill>
                  <a:blip r:embed="rId5"/>
                  <a:stretch>
                    <a:fillRect/>
                  </a:stretch>
                </a:blipFill>
              </p:spPr>
              <p:txBody>
                <a:bodyPr/>
                <a:lstStyle/>
                <a:p>
                  <a:r>
                    <a:rPr lang="pt-BR">
                      <a:noFill/>
                    </a:rPr>
                    <a:t> </a:t>
                  </a:r>
                </a:p>
              </p:txBody>
            </p:sp>
          </mc:Fallback>
        </mc:AlternateContent>
      </p:grpSp>
    </p:spTree>
    <p:extLst>
      <p:ext uri="{BB962C8B-B14F-4D97-AF65-F5344CB8AC3E}">
        <p14:creationId xmlns:p14="http://schemas.microsoft.com/office/powerpoint/2010/main" val="61060170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96C2A53-74D8-E49C-5ACB-20A8EA43DCD1}"/>
              </a:ext>
            </a:extLst>
          </p:cNvPr>
          <p:cNvSpPr>
            <a:spLocks noGrp="1"/>
          </p:cNvSpPr>
          <p:nvPr>
            <p:ph type="title"/>
          </p:nvPr>
        </p:nvSpPr>
        <p:spPr/>
        <p:txBody>
          <a:bodyPr/>
          <a:lstStyle/>
          <a:p>
            <a:r>
              <a:rPr lang="pt-BR" dirty="0"/>
              <a:t>Entropia</a:t>
            </a:r>
            <a:r>
              <a:rPr lang="pt-BR" b="0" i="0" dirty="0">
                <a:effectLst/>
                <a:latin typeface="+mn-lt"/>
              </a:rPr>
              <a:t> </a:t>
            </a:r>
            <a:r>
              <a:rPr lang="pt-BR" dirty="0"/>
              <a:t>cruzada categórica esparsa</a:t>
            </a:r>
          </a:p>
        </p:txBody>
      </p:sp>
      <p:sp>
        <p:nvSpPr>
          <p:cNvPr id="3" name="Espaço Reservado para Conteúdo 2">
            <a:extLst>
              <a:ext uri="{FF2B5EF4-FFF2-40B4-BE49-F238E27FC236}">
                <a16:creationId xmlns:a16="http://schemas.microsoft.com/office/drawing/2014/main" id="{D7CCA71B-FA7B-C4F0-3F72-04C52F3D33CF}"/>
              </a:ext>
            </a:extLst>
          </p:cNvPr>
          <p:cNvSpPr>
            <a:spLocks noGrp="1"/>
          </p:cNvSpPr>
          <p:nvPr>
            <p:ph idx="1"/>
          </p:nvPr>
        </p:nvSpPr>
        <p:spPr>
          <a:xfrm>
            <a:off x="5938684" y="1825624"/>
            <a:ext cx="6022944" cy="5032375"/>
          </a:xfrm>
        </p:spPr>
        <p:txBody>
          <a:bodyPr>
            <a:normAutofit/>
          </a:bodyPr>
          <a:lstStyle/>
          <a:p>
            <a:r>
              <a:rPr lang="pt-BR" b="0" i="0" dirty="0">
                <a:effectLst/>
              </a:rPr>
              <a:t>Isso </a:t>
            </a:r>
            <a:r>
              <a:rPr lang="pt-BR" b="1" i="1" dirty="0">
                <a:solidFill>
                  <a:srgbClr val="00B050"/>
                </a:solidFill>
                <a:effectLst/>
              </a:rPr>
              <a:t>economiza memória</a:t>
            </a:r>
            <a:r>
              <a:rPr lang="pt-BR" b="0" i="0" dirty="0">
                <a:effectLst/>
              </a:rPr>
              <a:t>, já que apenas </a:t>
            </a:r>
            <a:r>
              <a:rPr lang="pt-BR" b="1" i="1" dirty="0">
                <a:solidFill>
                  <a:srgbClr val="00B050"/>
                </a:solidFill>
                <a:effectLst/>
              </a:rPr>
              <a:t>um valor inteiro é necessário em vez de um vetor </a:t>
            </a:r>
            <a:r>
              <a:rPr lang="pt-BR" b="1" i="1" dirty="0" err="1">
                <a:solidFill>
                  <a:srgbClr val="00B050"/>
                </a:solidFill>
                <a:effectLst/>
              </a:rPr>
              <a:t>one</a:t>
            </a:r>
            <a:r>
              <a:rPr lang="pt-BR" b="1" i="1" dirty="0">
                <a:solidFill>
                  <a:srgbClr val="00B050"/>
                </a:solidFill>
                <a:effectLst/>
              </a:rPr>
              <a:t>-hot</a:t>
            </a:r>
            <a:r>
              <a:rPr lang="pt-BR" b="0" i="0" dirty="0">
                <a:effectLst/>
              </a:rPr>
              <a:t>.</a:t>
            </a:r>
          </a:p>
          <a:p>
            <a:r>
              <a:rPr lang="pt-BR" dirty="0"/>
              <a:t>Além disso, há uma </a:t>
            </a:r>
            <a:r>
              <a:rPr lang="pt-BR" b="1" i="1" dirty="0">
                <a:solidFill>
                  <a:srgbClr val="00B050"/>
                </a:solidFill>
              </a:rPr>
              <a:t>diminuição no tempo de cálculo</a:t>
            </a:r>
            <a:r>
              <a:rPr lang="pt-BR" dirty="0"/>
              <a:t>, já que podemos </a:t>
            </a:r>
            <a:r>
              <a:rPr lang="pt-BR" b="1" i="1" dirty="0">
                <a:solidFill>
                  <a:srgbClr val="0070C0"/>
                </a:solidFill>
              </a:rPr>
              <a:t>indexar diretamente a probabilidade de saída correta através do índice fornecido pelo rótulo</a:t>
            </a:r>
            <a:r>
              <a:rPr lang="pt-BR" dirty="0"/>
              <a:t>.</a:t>
            </a:r>
          </a:p>
          <a:p>
            <a:pPr lvl="1">
              <a:buFont typeface="Wingdings" panose="05000000000000000000" pitchFamily="2" charset="2"/>
              <a:buChar char="§"/>
            </a:pPr>
            <a:r>
              <a:rPr lang="pt-BR" dirty="0"/>
              <a:t>Com isso, evita-se vários cálculos de multiplicação, log e soma.</a:t>
            </a:r>
          </a:p>
        </p:txBody>
      </p:sp>
      <p:grpSp>
        <p:nvGrpSpPr>
          <p:cNvPr id="18" name="Agrupar 17">
            <a:extLst>
              <a:ext uri="{FF2B5EF4-FFF2-40B4-BE49-F238E27FC236}">
                <a16:creationId xmlns:a16="http://schemas.microsoft.com/office/drawing/2014/main" id="{1C75113D-F0D3-40F0-7EB7-3F38C71EEED3}"/>
              </a:ext>
            </a:extLst>
          </p:cNvPr>
          <p:cNvGrpSpPr/>
          <p:nvPr/>
        </p:nvGrpSpPr>
        <p:grpSpPr>
          <a:xfrm>
            <a:off x="272894" y="2711732"/>
            <a:ext cx="4335608" cy="2525685"/>
            <a:chOff x="-14185" y="2032324"/>
            <a:chExt cx="4335608" cy="2525685"/>
          </a:xfrm>
        </p:grpSpPr>
        <p:sp>
          <p:nvSpPr>
            <p:cNvPr id="6" name="Retângulo 5">
              <a:extLst>
                <a:ext uri="{FF2B5EF4-FFF2-40B4-BE49-F238E27FC236}">
                  <a16:creationId xmlns:a16="http://schemas.microsoft.com/office/drawing/2014/main" id="{A2511A0C-A351-8C36-97F4-842C0F8277A1}"/>
                </a:ext>
              </a:extLst>
            </p:cNvPr>
            <p:cNvSpPr/>
            <p:nvPr/>
          </p:nvSpPr>
          <p:spPr>
            <a:xfrm>
              <a:off x="1382233" y="2032324"/>
              <a:ext cx="720000" cy="720000"/>
            </a:xfrm>
            <a:prstGeom prst="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 name="Triângulo isósceles 6">
              <a:extLst>
                <a:ext uri="{FF2B5EF4-FFF2-40B4-BE49-F238E27FC236}">
                  <a16:creationId xmlns:a16="http://schemas.microsoft.com/office/drawing/2014/main" id="{DAA887C1-C5C8-24B2-392D-8533579DC702}"/>
                </a:ext>
              </a:extLst>
            </p:cNvPr>
            <p:cNvSpPr/>
            <p:nvPr/>
          </p:nvSpPr>
          <p:spPr>
            <a:xfrm>
              <a:off x="2477386" y="2032324"/>
              <a:ext cx="720000" cy="720000"/>
            </a:xfrm>
            <a:prstGeom prst="triangl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 name="Elipse 7">
              <a:extLst>
                <a:ext uri="{FF2B5EF4-FFF2-40B4-BE49-F238E27FC236}">
                  <a16:creationId xmlns:a16="http://schemas.microsoft.com/office/drawing/2014/main" id="{8A3CDA9F-67CF-C2B4-099A-C5BE81D643DC}"/>
                </a:ext>
              </a:extLst>
            </p:cNvPr>
            <p:cNvSpPr/>
            <p:nvPr/>
          </p:nvSpPr>
          <p:spPr>
            <a:xfrm>
              <a:off x="3572539" y="2032324"/>
              <a:ext cx="720000" cy="720000"/>
            </a:xfrm>
            <a:prstGeom prst="ellipse">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CaixaDeTexto 8">
              <a:extLst>
                <a:ext uri="{FF2B5EF4-FFF2-40B4-BE49-F238E27FC236}">
                  <a16:creationId xmlns:a16="http://schemas.microsoft.com/office/drawing/2014/main" id="{8199A5A8-0A24-4EC2-20A3-98F83377DBFD}"/>
                </a:ext>
              </a:extLst>
            </p:cNvPr>
            <p:cNvSpPr txBox="1"/>
            <p:nvPr/>
          </p:nvSpPr>
          <p:spPr>
            <a:xfrm>
              <a:off x="248087" y="2207658"/>
              <a:ext cx="925033" cy="369332"/>
            </a:xfrm>
            <a:prstGeom prst="rect">
              <a:avLst/>
            </a:prstGeom>
            <a:noFill/>
          </p:spPr>
          <p:txBody>
            <a:bodyPr wrap="square" rtlCol="0">
              <a:spAutoFit/>
            </a:bodyPr>
            <a:lstStyle/>
            <a:p>
              <a:r>
                <a:rPr lang="pt-BR" dirty="0"/>
                <a:t>Classe</a:t>
              </a:r>
            </a:p>
          </p:txBody>
        </p:sp>
        <p:sp>
          <p:nvSpPr>
            <p:cNvPr id="10" name="CaixaDeTexto 9">
              <a:extLst>
                <a:ext uri="{FF2B5EF4-FFF2-40B4-BE49-F238E27FC236}">
                  <a16:creationId xmlns:a16="http://schemas.microsoft.com/office/drawing/2014/main" id="{F55ABC8B-6228-1C4D-A9AB-E0B71E40180A}"/>
                </a:ext>
              </a:extLst>
            </p:cNvPr>
            <p:cNvSpPr txBox="1"/>
            <p:nvPr/>
          </p:nvSpPr>
          <p:spPr>
            <a:xfrm>
              <a:off x="248086" y="3244334"/>
              <a:ext cx="925033" cy="369332"/>
            </a:xfrm>
            <a:prstGeom prst="rect">
              <a:avLst/>
            </a:prstGeom>
            <a:noFill/>
          </p:spPr>
          <p:txBody>
            <a:bodyPr wrap="square" rtlCol="0">
              <a:spAutoFit/>
            </a:bodyPr>
            <a:lstStyle/>
            <a:p>
              <a:r>
                <a:rPr lang="pt-BR" dirty="0"/>
                <a:t>Rótulo</a:t>
              </a:r>
            </a:p>
          </p:txBody>
        </p:sp>
        <p:sp>
          <p:nvSpPr>
            <p:cNvPr id="11" name="CaixaDeTexto 10">
              <a:extLst>
                <a:ext uri="{FF2B5EF4-FFF2-40B4-BE49-F238E27FC236}">
                  <a16:creationId xmlns:a16="http://schemas.microsoft.com/office/drawing/2014/main" id="{11C67FAC-3435-3B5F-95EC-1347224EF4D7}"/>
                </a:ext>
              </a:extLst>
            </p:cNvPr>
            <p:cNvSpPr txBox="1"/>
            <p:nvPr/>
          </p:nvSpPr>
          <p:spPr>
            <a:xfrm>
              <a:off x="-14185" y="3911678"/>
              <a:ext cx="1268822" cy="646331"/>
            </a:xfrm>
            <a:prstGeom prst="rect">
              <a:avLst/>
            </a:prstGeom>
            <a:noFill/>
          </p:spPr>
          <p:txBody>
            <a:bodyPr wrap="square" rtlCol="0">
              <a:spAutoFit/>
            </a:bodyPr>
            <a:lstStyle/>
            <a:p>
              <a:pPr algn="ctr"/>
              <a:r>
                <a:rPr lang="pt-BR" dirty="0"/>
                <a:t>Codificação </a:t>
              </a:r>
              <a:r>
                <a:rPr lang="pt-BR" i="1" dirty="0" err="1"/>
                <a:t>one</a:t>
              </a:r>
              <a:r>
                <a:rPr lang="pt-BR" i="1" dirty="0"/>
                <a:t>-hot</a:t>
              </a:r>
            </a:p>
          </p:txBody>
        </p:sp>
        <p:sp>
          <p:nvSpPr>
            <p:cNvPr id="12" name="CaixaDeTexto 11">
              <a:extLst>
                <a:ext uri="{FF2B5EF4-FFF2-40B4-BE49-F238E27FC236}">
                  <a16:creationId xmlns:a16="http://schemas.microsoft.com/office/drawing/2014/main" id="{2BB958DE-B0F0-6123-72F8-7604263C45EE}"/>
                </a:ext>
              </a:extLst>
            </p:cNvPr>
            <p:cNvSpPr txBox="1"/>
            <p:nvPr/>
          </p:nvSpPr>
          <p:spPr>
            <a:xfrm>
              <a:off x="1382233" y="3244334"/>
              <a:ext cx="720000" cy="369332"/>
            </a:xfrm>
            <a:prstGeom prst="rect">
              <a:avLst/>
            </a:prstGeom>
            <a:noFill/>
          </p:spPr>
          <p:txBody>
            <a:bodyPr wrap="square" rtlCol="0">
              <a:spAutoFit/>
            </a:bodyPr>
            <a:lstStyle/>
            <a:p>
              <a:pPr algn="ctr"/>
              <a:r>
                <a:rPr lang="pt-BR" dirty="0"/>
                <a:t>0</a:t>
              </a:r>
            </a:p>
          </p:txBody>
        </p:sp>
        <p:sp>
          <p:nvSpPr>
            <p:cNvPr id="13" name="CaixaDeTexto 12">
              <a:extLst>
                <a:ext uri="{FF2B5EF4-FFF2-40B4-BE49-F238E27FC236}">
                  <a16:creationId xmlns:a16="http://schemas.microsoft.com/office/drawing/2014/main" id="{85E2DF27-6AAD-6444-FE8C-FA004DBB3D92}"/>
                </a:ext>
              </a:extLst>
            </p:cNvPr>
            <p:cNvSpPr txBox="1"/>
            <p:nvPr/>
          </p:nvSpPr>
          <p:spPr>
            <a:xfrm>
              <a:off x="2483943" y="3244334"/>
              <a:ext cx="720000" cy="369332"/>
            </a:xfrm>
            <a:prstGeom prst="rect">
              <a:avLst/>
            </a:prstGeom>
            <a:noFill/>
          </p:spPr>
          <p:txBody>
            <a:bodyPr wrap="square" rtlCol="0">
              <a:spAutoFit/>
            </a:bodyPr>
            <a:lstStyle/>
            <a:p>
              <a:pPr algn="ctr"/>
              <a:r>
                <a:rPr lang="pt-BR" dirty="0"/>
                <a:t>1</a:t>
              </a:r>
            </a:p>
          </p:txBody>
        </p:sp>
        <p:sp>
          <p:nvSpPr>
            <p:cNvPr id="14" name="CaixaDeTexto 13">
              <a:extLst>
                <a:ext uri="{FF2B5EF4-FFF2-40B4-BE49-F238E27FC236}">
                  <a16:creationId xmlns:a16="http://schemas.microsoft.com/office/drawing/2014/main" id="{A61C1416-031D-5CF6-5262-B4734B088127}"/>
                </a:ext>
              </a:extLst>
            </p:cNvPr>
            <p:cNvSpPr txBox="1"/>
            <p:nvPr/>
          </p:nvSpPr>
          <p:spPr>
            <a:xfrm>
              <a:off x="3601423" y="3244334"/>
              <a:ext cx="720000" cy="369332"/>
            </a:xfrm>
            <a:prstGeom prst="rect">
              <a:avLst/>
            </a:prstGeom>
            <a:noFill/>
          </p:spPr>
          <p:txBody>
            <a:bodyPr wrap="square" rtlCol="0">
              <a:spAutoFit/>
            </a:bodyPr>
            <a:lstStyle/>
            <a:p>
              <a:pPr algn="ctr"/>
              <a:r>
                <a:rPr lang="pt-BR" dirty="0"/>
                <a:t>2</a:t>
              </a:r>
            </a:p>
          </p:txBody>
        </p:sp>
        <mc:AlternateContent xmlns:mc="http://schemas.openxmlformats.org/markup-compatibility/2006" xmlns:a14="http://schemas.microsoft.com/office/drawing/2010/main">
          <mc:Choice Requires="a14">
            <p:sp>
              <p:nvSpPr>
                <p:cNvPr id="15" name="CaixaDeTexto 14">
                  <a:extLst>
                    <a:ext uri="{FF2B5EF4-FFF2-40B4-BE49-F238E27FC236}">
                      <a16:creationId xmlns:a16="http://schemas.microsoft.com/office/drawing/2014/main" id="{F9BF22EE-6C63-4594-6D5C-9762C67D7015}"/>
                    </a:ext>
                  </a:extLst>
                </p:cNvPr>
                <p:cNvSpPr txBox="1"/>
                <p:nvPr/>
              </p:nvSpPr>
              <p:spPr>
                <a:xfrm>
                  <a:off x="1382233" y="4050177"/>
                  <a:ext cx="720000" cy="36933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d>
                          <m:dPr>
                            <m:begChr m:val="["/>
                            <m:endChr m:val="]"/>
                            <m:ctrlPr>
                              <a:rPr lang="pt-BR" i="1" smtClean="0">
                                <a:latin typeface="Cambria Math" panose="02040503050406030204" pitchFamily="18" charset="0"/>
                              </a:rPr>
                            </m:ctrlPr>
                          </m:dPr>
                          <m:e>
                            <m:r>
                              <a:rPr lang="pt-BR" b="0" i="1" smtClean="0">
                                <a:latin typeface="Cambria Math" panose="02040503050406030204" pitchFamily="18" charset="0"/>
                              </a:rPr>
                              <m:t>1,0,0</m:t>
                            </m:r>
                          </m:e>
                        </m:d>
                      </m:oMath>
                    </m:oMathPara>
                  </a14:m>
                  <a:endParaRPr lang="pt-BR" dirty="0"/>
                </a:p>
              </p:txBody>
            </p:sp>
          </mc:Choice>
          <mc:Fallback xmlns="">
            <p:sp>
              <p:nvSpPr>
                <p:cNvPr id="15" name="CaixaDeTexto 14">
                  <a:extLst>
                    <a:ext uri="{FF2B5EF4-FFF2-40B4-BE49-F238E27FC236}">
                      <a16:creationId xmlns:a16="http://schemas.microsoft.com/office/drawing/2014/main" id="{F9BF22EE-6C63-4594-6D5C-9762C67D7015}"/>
                    </a:ext>
                  </a:extLst>
                </p:cNvPr>
                <p:cNvSpPr txBox="1">
                  <a:spLocks noRot="1" noChangeAspect="1" noMove="1" noResize="1" noEditPoints="1" noAdjustHandles="1" noChangeArrowheads="1" noChangeShapeType="1" noTextEdit="1"/>
                </p:cNvSpPr>
                <p:nvPr/>
              </p:nvSpPr>
              <p:spPr>
                <a:xfrm>
                  <a:off x="1382233" y="4050177"/>
                  <a:ext cx="720000" cy="369332"/>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6" name="CaixaDeTexto 15">
                  <a:extLst>
                    <a:ext uri="{FF2B5EF4-FFF2-40B4-BE49-F238E27FC236}">
                      <a16:creationId xmlns:a16="http://schemas.microsoft.com/office/drawing/2014/main" id="{89CD4DF6-4803-71CD-14A0-8362AF38ADA3}"/>
                    </a:ext>
                  </a:extLst>
                </p:cNvPr>
                <p:cNvSpPr txBox="1"/>
                <p:nvPr/>
              </p:nvSpPr>
              <p:spPr>
                <a:xfrm>
                  <a:off x="2483943" y="4050177"/>
                  <a:ext cx="720000" cy="36933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d>
                          <m:dPr>
                            <m:begChr m:val="["/>
                            <m:endChr m:val="]"/>
                            <m:ctrlPr>
                              <a:rPr lang="pt-BR" i="1" smtClean="0">
                                <a:latin typeface="Cambria Math" panose="02040503050406030204" pitchFamily="18" charset="0"/>
                              </a:rPr>
                            </m:ctrlPr>
                          </m:dPr>
                          <m:e>
                            <m:r>
                              <a:rPr lang="pt-BR" b="0" i="1" smtClean="0">
                                <a:latin typeface="Cambria Math" panose="02040503050406030204" pitchFamily="18" charset="0"/>
                              </a:rPr>
                              <m:t>0,1,0</m:t>
                            </m:r>
                          </m:e>
                        </m:d>
                      </m:oMath>
                    </m:oMathPara>
                  </a14:m>
                  <a:endParaRPr lang="pt-BR" dirty="0"/>
                </a:p>
              </p:txBody>
            </p:sp>
          </mc:Choice>
          <mc:Fallback xmlns="">
            <p:sp>
              <p:nvSpPr>
                <p:cNvPr id="16" name="CaixaDeTexto 15">
                  <a:extLst>
                    <a:ext uri="{FF2B5EF4-FFF2-40B4-BE49-F238E27FC236}">
                      <a16:creationId xmlns:a16="http://schemas.microsoft.com/office/drawing/2014/main" id="{89CD4DF6-4803-71CD-14A0-8362AF38ADA3}"/>
                    </a:ext>
                  </a:extLst>
                </p:cNvPr>
                <p:cNvSpPr txBox="1">
                  <a:spLocks noRot="1" noChangeAspect="1" noMove="1" noResize="1" noEditPoints="1" noAdjustHandles="1" noChangeArrowheads="1" noChangeShapeType="1" noTextEdit="1"/>
                </p:cNvSpPr>
                <p:nvPr/>
              </p:nvSpPr>
              <p:spPr>
                <a:xfrm>
                  <a:off x="2483943" y="4050177"/>
                  <a:ext cx="720000" cy="369332"/>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7" name="CaixaDeTexto 16">
                  <a:extLst>
                    <a:ext uri="{FF2B5EF4-FFF2-40B4-BE49-F238E27FC236}">
                      <a16:creationId xmlns:a16="http://schemas.microsoft.com/office/drawing/2014/main" id="{C58013ED-1F40-DF8D-6894-8059D9E60D75}"/>
                    </a:ext>
                  </a:extLst>
                </p:cNvPr>
                <p:cNvSpPr txBox="1"/>
                <p:nvPr/>
              </p:nvSpPr>
              <p:spPr>
                <a:xfrm>
                  <a:off x="3601423" y="4050177"/>
                  <a:ext cx="720000" cy="36933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d>
                          <m:dPr>
                            <m:begChr m:val="["/>
                            <m:endChr m:val="]"/>
                            <m:ctrlPr>
                              <a:rPr lang="pt-BR" i="1" smtClean="0">
                                <a:latin typeface="Cambria Math" panose="02040503050406030204" pitchFamily="18" charset="0"/>
                              </a:rPr>
                            </m:ctrlPr>
                          </m:dPr>
                          <m:e>
                            <m:r>
                              <a:rPr lang="pt-BR" b="0" i="1" smtClean="0">
                                <a:latin typeface="Cambria Math" panose="02040503050406030204" pitchFamily="18" charset="0"/>
                              </a:rPr>
                              <m:t>0,0,1</m:t>
                            </m:r>
                          </m:e>
                        </m:d>
                      </m:oMath>
                    </m:oMathPara>
                  </a14:m>
                  <a:endParaRPr lang="pt-BR" dirty="0"/>
                </a:p>
              </p:txBody>
            </p:sp>
          </mc:Choice>
          <mc:Fallback xmlns="">
            <p:sp>
              <p:nvSpPr>
                <p:cNvPr id="17" name="CaixaDeTexto 16">
                  <a:extLst>
                    <a:ext uri="{FF2B5EF4-FFF2-40B4-BE49-F238E27FC236}">
                      <a16:creationId xmlns:a16="http://schemas.microsoft.com/office/drawing/2014/main" id="{C58013ED-1F40-DF8D-6894-8059D9E60D75}"/>
                    </a:ext>
                  </a:extLst>
                </p:cNvPr>
                <p:cNvSpPr txBox="1">
                  <a:spLocks noRot="1" noChangeAspect="1" noMove="1" noResize="1" noEditPoints="1" noAdjustHandles="1" noChangeArrowheads="1" noChangeShapeType="1" noTextEdit="1"/>
                </p:cNvSpPr>
                <p:nvPr/>
              </p:nvSpPr>
              <p:spPr>
                <a:xfrm>
                  <a:off x="3601423" y="4050177"/>
                  <a:ext cx="720000" cy="369332"/>
                </a:xfrm>
                <a:prstGeom prst="rect">
                  <a:avLst/>
                </a:prstGeom>
                <a:blipFill>
                  <a:blip r:embed="rId5"/>
                  <a:stretch>
                    <a:fillRect/>
                  </a:stretch>
                </a:blipFill>
              </p:spPr>
              <p:txBody>
                <a:bodyPr/>
                <a:lstStyle/>
                <a:p>
                  <a:r>
                    <a:rPr lang="pt-BR">
                      <a:noFill/>
                    </a:rPr>
                    <a:t> </a:t>
                  </a:r>
                </a:p>
              </p:txBody>
            </p:sp>
          </mc:Fallback>
        </mc:AlternateContent>
      </p:grpSp>
    </p:spTree>
    <p:extLst>
      <p:ext uri="{BB962C8B-B14F-4D97-AF65-F5344CB8AC3E}">
        <p14:creationId xmlns:p14="http://schemas.microsoft.com/office/powerpoint/2010/main" val="40732024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0EC6F17-D937-6F98-FBB8-84DDFFC08586}"/>
              </a:ext>
            </a:extLst>
          </p:cNvPr>
          <p:cNvSpPr>
            <a:spLocks noGrp="1"/>
          </p:cNvSpPr>
          <p:nvPr>
            <p:ph type="title"/>
          </p:nvPr>
        </p:nvSpPr>
        <p:spPr/>
        <p:txBody>
          <a:bodyPr/>
          <a:lstStyle/>
          <a:p>
            <a:r>
              <a:rPr lang="pt-BR" dirty="0"/>
              <a:t>Classificação com neurônios</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32C94B73-6640-7D25-AC65-6440294A34E2}"/>
                  </a:ext>
                </a:extLst>
              </p:cNvPr>
              <p:cNvSpPr>
                <a:spLocks noGrp="1"/>
              </p:cNvSpPr>
              <p:nvPr>
                <p:ph idx="1"/>
              </p:nvPr>
            </p:nvSpPr>
            <p:spPr>
              <a:xfrm>
                <a:off x="5334001" y="1825624"/>
                <a:ext cx="6667499" cy="5032375"/>
              </a:xfrm>
            </p:spPr>
            <p:txBody>
              <a:bodyPr>
                <a:normAutofit/>
              </a:bodyPr>
              <a:lstStyle/>
              <a:p>
                <a:r>
                  <a:rPr lang="pt-BR" dirty="0"/>
                  <a:t>Até agora, usamos um neurônio (</a:t>
                </a:r>
                <a:r>
                  <a:rPr lang="pt-BR" b="1" i="1" dirty="0">
                    <a:solidFill>
                      <a:srgbClr val="00B050"/>
                    </a:solidFill>
                  </a:rPr>
                  <a:t>sem função de ativação</a:t>
                </a:r>
                <a:r>
                  <a:rPr lang="pt-BR" dirty="0"/>
                  <a:t>, </a:t>
                </a:r>
                <a14:m>
                  <m:oMath xmlns:m="http://schemas.openxmlformats.org/officeDocument/2006/math">
                    <m:r>
                      <a:rPr lang="pt-BR" b="0" i="1" smtClean="0">
                        <a:latin typeface="Cambria Math" panose="02040503050406030204" pitchFamily="18" charset="0"/>
                      </a:rPr>
                      <m:t>𝑓</m:t>
                    </m:r>
                    <m:r>
                      <a:rPr lang="pt-BR" b="0" i="1" smtClean="0">
                        <a:latin typeface="Cambria Math" panose="02040503050406030204" pitchFamily="18" charset="0"/>
                      </a:rPr>
                      <m:t>(.)</m:t>
                    </m:r>
                  </m:oMath>
                </a14:m>
                <a:r>
                  <a:rPr lang="pt-BR" dirty="0"/>
                  <a:t>) para mapear valores de </a:t>
                </a:r>
                <a14:m>
                  <m:oMath xmlns:m="http://schemas.openxmlformats.org/officeDocument/2006/math">
                    <m:r>
                      <a:rPr lang="pt-BR" b="1" i="1" smtClean="0">
                        <a:latin typeface="Cambria Math" panose="02040503050406030204" pitchFamily="18" charset="0"/>
                      </a:rPr>
                      <m:t>𝒙</m:t>
                    </m:r>
                  </m:oMath>
                </a14:m>
                <a:r>
                  <a:rPr lang="pt-BR" dirty="0"/>
                  <a:t> em </a:t>
                </a:r>
                <a14:m>
                  <m:oMath xmlns:m="http://schemas.openxmlformats.org/officeDocument/2006/math">
                    <m:r>
                      <a:rPr lang="pt-BR" b="0" i="1" smtClean="0">
                        <a:latin typeface="Cambria Math" panose="02040503050406030204" pitchFamily="18" charset="0"/>
                      </a:rPr>
                      <m:t>𝑦</m:t>
                    </m:r>
                  </m:oMath>
                </a14:m>
                <a:r>
                  <a:rPr lang="pt-BR" dirty="0"/>
                  <a:t>, ou seja, encontrar uma </a:t>
                </a:r>
                <a:r>
                  <a:rPr lang="pt-BR" b="1" i="1" dirty="0">
                    <a:solidFill>
                      <a:srgbClr val="00B050"/>
                    </a:solidFill>
                  </a:rPr>
                  <a:t>relação linear </a:t>
                </a:r>
                <a:r>
                  <a:rPr lang="pt-BR" dirty="0"/>
                  <a:t>entre eles.</a:t>
                </a:r>
              </a:p>
              <a:p>
                <a:pPr lvl="1">
                  <a:buFont typeface="Wingdings" panose="05000000000000000000" pitchFamily="2" charset="2"/>
                  <a:buChar char="§"/>
                </a:pPr>
                <a:r>
                  <a:rPr lang="pt-BR" dirty="0"/>
                  <a:t>Lembrando que, em geral, </a:t>
                </a:r>
                <a14:m>
                  <m:oMath xmlns:m="http://schemas.openxmlformats.org/officeDocument/2006/math">
                    <m:r>
                      <a:rPr lang="pt-BR" b="1" i="1" smtClean="0">
                        <a:latin typeface="Cambria Math" panose="02040503050406030204" pitchFamily="18" charset="0"/>
                      </a:rPr>
                      <m:t>𝒙</m:t>
                    </m:r>
                  </m:oMath>
                </a14:m>
                <a:r>
                  <a:rPr lang="pt-BR" dirty="0"/>
                  <a:t> é um vetor contendo vários atributos.</a:t>
                </a:r>
              </a:p>
              <a:p>
                <a:r>
                  <a:rPr lang="pt-BR" dirty="0"/>
                  <a:t>Entretanto, os neurônios podem ser usados para </a:t>
                </a:r>
                <a:r>
                  <a:rPr lang="pt-BR" b="1" i="1" dirty="0">
                    <a:solidFill>
                      <a:srgbClr val="00B050"/>
                    </a:solidFill>
                  </a:rPr>
                  <a:t>classificação binária</a:t>
                </a:r>
                <a:r>
                  <a:rPr lang="pt-BR" dirty="0"/>
                  <a:t> se usarmos uma função de ativação, </a:t>
                </a:r>
                <a14:m>
                  <m:oMath xmlns:m="http://schemas.openxmlformats.org/officeDocument/2006/math">
                    <m:r>
                      <a:rPr lang="pt-BR" b="0" i="1" smtClean="0">
                        <a:latin typeface="Cambria Math" panose="02040503050406030204" pitchFamily="18" charset="0"/>
                      </a:rPr>
                      <m:t>𝑓</m:t>
                    </m:r>
                    <m:r>
                      <a:rPr lang="pt-BR" b="0" i="1" smtClean="0">
                        <a:latin typeface="Cambria Math" panose="02040503050406030204" pitchFamily="18" charset="0"/>
                      </a:rPr>
                      <m:t>(.)</m:t>
                    </m:r>
                  </m:oMath>
                </a14:m>
                <a:r>
                  <a:rPr lang="pt-BR" dirty="0"/>
                  <a:t>, do tipo sigmoide (ou logística), por exemplo.</a:t>
                </a:r>
              </a:p>
            </p:txBody>
          </p:sp>
        </mc:Choice>
        <mc:Fallback xmlns="">
          <p:sp>
            <p:nvSpPr>
              <p:cNvPr id="3" name="Espaço Reservado para Conteúdo 2">
                <a:extLst>
                  <a:ext uri="{FF2B5EF4-FFF2-40B4-BE49-F238E27FC236}">
                    <a16:creationId xmlns:a16="http://schemas.microsoft.com/office/drawing/2014/main" id="{32C94B73-6640-7D25-AC65-6440294A34E2}"/>
                  </a:ext>
                </a:extLst>
              </p:cNvPr>
              <p:cNvSpPr>
                <a:spLocks noGrp="1" noRot="1" noChangeAspect="1" noMove="1" noResize="1" noEditPoints="1" noAdjustHandles="1" noChangeArrowheads="1" noChangeShapeType="1" noTextEdit="1"/>
              </p:cNvSpPr>
              <p:nvPr>
                <p:ph idx="1"/>
              </p:nvPr>
            </p:nvSpPr>
            <p:spPr>
              <a:xfrm>
                <a:off x="5334001" y="1825624"/>
                <a:ext cx="6667499" cy="5032375"/>
              </a:xfrm>
              <a:blipFill>
                <a:blip r:embed="rId3"/>
                <a:stretch>
                  <a:fillRect l="-1645" t="-1937" r="-640"/>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9" name="CaixaDeTexto 28">
                <a:extLst>
                  <a:ext uri="{FF2B5EF4-FFF2-40B4-BE49-F238E27FC236}">
                    <a16:creationId xmlns:a16="http://schemas.microsoft.com/office/drawing/2014/main" id="{03D770E7-80DC-0224-BFEE-C9BD3DF29324}"/>
                  </a:ext>
                </a:extLst>
              </p:cNvPr>
              <p:cNvSpPr txBox="1"/>
              <p:nvPr/>
            </p:nvSpPr>
            <p:spPr>
              <a:xfrm>
                <a:off x="380323" y="4121587"/>
                <a:ext cx="4933950" cy="128137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pt-BR" sz="2400" b="0" i="1" smtClean="0">
                              <a:latin typeface="Cambria Math" panose="02040503050406030204" pitchFamily="18" charset="0"/>
                            </a:rPr>
                          </m:ctrlPr>
                        </m:accPr>
                        <m:e>
                          <m:r>
                            <a:rPr lang="pt-BR" sz="2400" b="0" i="1" smtClean="0">
                              <a:latin typeface="Cambria Math" panose="02040503050406030204" pitchFamily="18" charset="0"/>
                            </a:rPr>
                            <m:t>𝑦</m:t>
                          </m:r>
                        </m:e>
                      </m:acc>
                      <m:r>
                        <a:rPr lang="pt-BR" sz="2400" b="0" i="1" smtClean="0">
                          <a:latin typeface="Cambria Math" panose="02040503050406030204" pitchFamily="18" charset="0"/>
                        </a:rPr>
                        <m:t>=</m:t>
                      </m:r>
                      <m:r>
                        <a:rPr lang="pt-BR" sz="2400" i="1">
                          <a:latin typeface="Cambria Math" panose="02040503050406030204" pitchFamily="18" charset="0"/>
                        </a:rPr>
                        <m:t>𝑔</m:t>
                      </m:r>
                      <m:d>
                        <m:dPr>
                          <m:ctrlPr>
                            <a:rPr lang="pt-BR" sz="2400" i="1">
                              <a:latin typeface="Cambria Math" panose="02040503050406030204" pitchFamily="18" charset="0"/>
                            </a:rPr>
                          </m:ctrlPr>
                        </m:dPr>
                        <m:e>
                          <m:r>
                            <a:rPr lang="pt-BR" sz="2400" b="1" i="1">
                              <a:latin typeface="Cambria Math" panose="02040503050406030204" pitchFamily="18" charset="0"/>
                            </a:rPr>
                            <m:t>𝒙</m:t>
                          </m:r>
                        </m:e>
                      </m:d>
                      <m:r>
                        <a:rPr lang="pt-BR" sz="2400" b="0" i="1" smtClean="0">
                          <a:latin typeface="Cambria Math" panose="02040503050406030204" pitchFamily="18" charset="0"/>
                        </a:rPr>
                        <m:t>=</m:t>
                      </m:r>
                      <m:d>
                        <m:dPr>
                          <m:ctrlPr>
                            <a:rPr lang="pt-BR" sz="2400" i="1">
                              <a:latin typeface="Cambria Math" panose="02040503050406030204" pitchFamily="18" charset="0"/>
                            </a:rPr>
                          </m:ctrlPr>
                        </m:dPr>
                        <m:e>
                          <m:nary>
                            <m:naryPr>
                              <m:chr m:val="∑"/>
                              <m:ctrlPr>
                                <a:rPr lang="pt-BR" sz="2400" i="1">
                                  <a:latin typeface="Cambria Math" panose="02040503050406030204" pitchFamily="18" charset="0"/>
                                </a:rPr>
                              </m:ctrlPr>
                            </m:naryPr>
                            <m:sub>
                              <m:r>
                                <m:rPr>
                                  <m:brk m:alnAt="23"/>
                                </m:rPr>
                                <a:rPr lang="pt-BR" sz="2400" i="1">
                                  <a:latin typeface="Cambria Math" panose="02040503050406030204" pitchFamily="18" charset="0"/>
                                </a:rPr>
                                <m:t>𝑘</m:t>
                              </m:r>
                              <m:r>
                                <a:rPr lang="pt-BR" sz="2400" i="1">
                                  <a:latin typeface="Cambria Math" panose="02040503050406030204" pitchFamily="18" charset="0"/>
                                </a:rPr>
                                <m:t>=1</m:t>
                              </m:r>
                            </m:sub>
                            <m:sup>
                              <m:r>
                                <a:rPr lang="pt-BR" sz="2400" i="1">
                                  <a:latin typeface="Cambria Math" panose="02040503050406030204" pitchFamily="18" charset="0"/>
                                </a:rPr>
                                <m:t>𝐾</m:t>
                              </m:r>
                            </m:sup>
                            <m:e>
                              <m:sSub>
                                <m:sSubPr>
                                  <m:ctrlPr>
                                    <a:rPr lang="pt-BR" sz="2400" i="1">
                                      <a:latin typeface="Cambria Math" panose="02040503050406030204" pitchFamily="18" charset="0"/>
                                    </a:rPr>
                                  </m:ctrlPr>
                                </m:sSubPr>
                                <m:e>
                                  <m:r>
                                    <a:rPr lang="pt-BR" sz="2400" i="1">
                                      <a:latin typeface="Cambria Math" panose="02040503050406030204" pitchFamily="18" charset="0"/>
                                    </a:rPr>
                                    <m:t>𝑤</m:t>
                                  </m:r>
                                </m:e>
                                <m:sub>
                                  <m:r>
                                    <a:rPr lang="pt-BR" sz="2400" i="1">
                                      <a:latin typeface="Cambria Math" panose="02040503050406030204" pitchFamily="18" charset="0"/>
                                    </a:rPr>
                                    <m:t>𝑘</m:t>
                                  </m:r>
                                </m:sub>
                              </m:sSub>
                              <m:sSub>
                                <m:sSubPr>
                                  <m:ctrlPr>
                                    <a:rPr lang="pt-BR" sz="2400" i="1">
                                      <a:latin typeface="Cambria Math" panose="02040503050406030204" pitchFamily="18" charset="0"/>
                                    </a:rPr>
                                  </m:ctrlPr>
                                </m:sSubPr>
                                <m:e>
                                  <m:r>
                                    <a:rPr lang="pt-BR" sz="2400" i="1">
                                      <a:latin typeface="Cambria Math" panose="02040503050406030204" pitchFamily="18" charset="0"/>
                                    </a:rPr>
                                    <m:t>𝑥</m:t>
                                  </m:r>
                                </m:e>
                                <m:sub>
                                  <m:r>
                                    <a:rPr lang="pt-BR" sz="2400" i="1">
                                      <a:latin typeface="Cambria Math" panose="02040503050406030204" pitchFamily="18" charset="0"/>
                                    </a:rPr>
                                    <m:t>𝑘</m:t>
                                  </m:r>
                                </m:sub>
                              </m:sSub>
                            </m:e>
                          </m:nary>
                        </m:e>
                      </m:d>
                      <m:r>
                        <a:rPr lang="pt-BR" sz="2400" i="1">
                          <a:latin typeface="Cambria Math" panose="02040503050406030204" pitchFamily="18" charset="0"/>
                        </a:rPr>
                        <m:t>+</m:t>
                      </m:r>
                      <m:r>
                        <a:rPr lang="pt-BR" sz="2400" i="1">
                          <a:latin typeface="Cambria Math" panose="02040503050406030204" pitchFamily="18" charset="0"/>
                        </a:rPr>
                        <m:t>𝑏</m:t>
                      </m:r>
                    </m:oMath>
                  </m:oMathPara>
                </a14:m>
                <a:endParaRPr lang="pt-BR" sz="2400" dirty="0"/>
              </a:p>
            </p:txBody>
          </p:sp>
        </mc:Choice>
        <mc:Fallback xmlns="">
          <p:sp>
            <p:nvSpPr>
              <p:cNvPr id="29" name="CaixaDeTexto 28">
                <a:extLst>
                  <a:ext uri="{FF2B5EF4-FFF2-40B4-BE49-F238E27FC236}">
                    <a16:creationId xmlns:a16="http://schemas.microsoft.com/office/drawing/2014/main" id="{03D770E7-80DC-0224-BFEE-C9BD3DF29324}"/>
                  </a:ext>
                </a:extLst>
              </p:cNvPr>
              <p:cNvSpPr txBox="1">
                <a:spLocks noRot="1" noChangeAspect="1" noMove="1" noResize="1" noEditPoints="1" noAdjustHandles="1" noChangeArrowheads="1" noChangeShapeType="1" noTextEdit="1"/>
              </p:cNvSpPr>
              <p:nvPr/>
            </p:nvSpPr>
            <p:spPr>
              <a:xfrm>
                <a:off x="380323" y="4121587"/>
                <a:ext cx="4933950" cy="1281376"/>
              </a:xfrm>
              <a:prstGeom prst="rect">
                <a:avLst/>
              </a:prstGeom>
              <a:blipFill>
                <a:blip r:embed="rId4"/>
                <a:stretch>
                  <a:fillRect/>
                </a:stretch>
              </a:blipFill>
            </p:spPr>
            <p:txBody>
              <a:bodyPr/>
              <a:lstStyle/>
              <a:p>
                <a:r>
                  <a:rPr lang="pt-BR">
                    <a:noFill/>
                  </a:rPr>
                  <a:t> </a:t>
                </a:r>
              </a:p>
            </p:txBody>
          </p:sp>
        </mc:Fallback>
      </mc:AlternateContent>
      <p:grpSp>
        <p:nvGrpSpPr>
          <p:cNvPr id="36" name="Agrupar 35">
            <a:extLst>
              <a:ext uri="{FF2B5EF4-FFF2-40B4-BE49-F238E27FC236}">
                <a16:creationId xmlns:a16="http://schemas.microsoft.com/office/drawing/2014/main" id="{DB9D5716-3F3D-8053-1E86-826E1E5D06C9}"/>
              </a:ext>
            </a:extLst>
          </p:cNvPr>
          <p:cNvGrpSpPr/>
          <p:nvPr/>
        </p:nvGrpSpPr>
        <p:grpSpPr>
          <a:xfrm>
            <a:off x="1641363" y="2736413"/>
            <a:ext cx="2181561" cy="1385174"/>
            <a:chOff x="966417" y="2820739"/>
            <a:chExt cx="2181561" cy="1385174"/>
          </a:xfrm>
        </p:grpSpPr>
        <p:sp>
          <p:nvSpPr>
            <p:cNvPr id="16" name="Elipse 15">
              <a:extLst>
                <a:ext uri="{FF2B5EF4-FFF2-40B4-BE49-F238E27FC236}">
                  <a16:creationId xmlns:a16="http://schemas.microsoft.com/office/drawing/2014/main" id="{4A4BFFEE-B40C-2746-4BF3-385E20CC8D5D}"/>
                </a:ext>
              </a:extLst>
            </p:cNvPr>
            <p:cNvSpPr/>
            <p:nvPr/>
          </p:nvSpPr>
          <p:spPr>
            <a:xfrm>
              <a:off x="1902749" y="3296750"/>
              <a:ext cx="566057" cy="566057"/>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cxnSp>
          <p:nvCxnSpPr>
            <p:cNvPr id="17" name="Conector de Seta Reta 16">
              <a:extLst>
                <a:ext uri="{FF2B5EF4-FFF2-40B4-BE49-F238E27FC236}">
                  <a16:creationId xmlns:a16="http://schemas.microsoft.com/office/drawing/2014/main" id="{F738A465-D7D7-1E83-0C87-E1809CA10CBF}"/>
                </a:ext>
              </a:extLst>
            </p:cNvPr>
            <p:cNvCxnSpPr>
              <a:cxnSpLocks/>
              <a:stCxn id="19" idx="3"/>
              <a:endCxn id="16" idx="2"/>
            </p:cNvCxnSpPr>
            <p:nvPr/>
          </p:nvCxnSpPr>
          <p:spPr>
            <a:xfrm>
              <a:off x="1484513" y="3083391"/>
              <a:ext cx="418236" cy="4963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CaixaDeTexto 18">
                  <a:extLst>
                    <a:ext uri="{FF2B5EF4-FFF2-40B4-BE49-F238E27FC236}">
                      <a16:creationId xmlns:a16="http://schemas.microsoft.com/office/drawing/2014/main" id="{9AE6211D-9F99-3084-2B82-A1F07692ABBD}"/>
                    </a:ext>
                  </a:extLst>
                </p:cNvPr>
                <p:cNvSpPr txBox="1"/>
                <p:nvPr/>
              </p:nvSpPr>
              <p:spPr>
                <a:xfrm>
                  <a:off x="1101974" y="2898725"/>
                  <a:ext cx="38253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oMath>
                    </m:oMathPara>
                  </a14:m>
                  <a:endParaRPr lang="pt-BR" dirty="0"/>
                </a:p>
              </p:txBody>
            </p:sp>
          </mc:Choice>
          <mc:Fallback xmlns="">
            <p:sp>
              <p:nvSpPr>
                <p:cNvPr id="19" name="CaixaDeTexto 18">
                  <a:extLst>
                    <a:ext uri="{FF2B5EF4-FFF2-40B4-BE49-F238E27FC236}">
                      <a16:creationId xmlns:a16="http://schemas.microsoft.com/office/drawing/2014/main" id="{9AE6211D-9F99-3084-2B82-A1F07692ABBD}"/>
                    </a:ext>
                  </a:extLst>
                </p:cNvPr>
                <p:cNvSpPr txBox="1">
                  <a:spLocks noRot="1" noChangeAspect="1" noMove="1" noResize="1" noEditPoints="1" noAdjustHandles="1" noChangeArrowheads="1" noChangeShapeType="1" noTextEdit="1"/>
                </p:cNvSpPr>
                <p:nvPr/>
              </p:nvSpPr>
              <p:spPr>
                <a:xfrm>
                  <a:off x="1101974" y="2898725"/>
                  <a:ext cx="382539" cy="369332"/>
                </a:xfrm>
                <a:prstGeom prst="rect">
                  <a:avLst/>
                </a:prstGeom>
                <a:blipFill>
                  <a:blip r:embed="rId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0" name="CaixaDeTexto 19">
                  <a:extLst>
                    <a:ext uri="{FF2B5EF4-FFF2-40B4-BE49-F238E27FC236}">
                      <a16:creationId xmlns:a16="http://schemas.microsoft.com/office/drawing/2014/main" id="{725ED022-9753-8A80-0CEA-6D59E56C0DB0}"/>
                    </a:ext>
                  </a:extLst>
                </p:cNvPr>
                <p:cNvSpPr txBox="1"/>
                <p:nvPr/>
              </p:nvSpPr>
              <p:spPr>
                <a:xfrm>
                  <a:off x="1102295" y="3311741"/>
                  <a:ext cx="37029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oMath>
                    </m:oMathPara>
                  </a14:m>
                  <a:endParaRPr lang="pt-BR" dirty="0"/>
                </a:p>
              </p:txBody>
            </p:sp>
          </mc:Choice>
          <mc:Fallback xmlns="">
            <p:sp>
              <p:nvSpPr>
                <p:cNvPr id="20" name="CaixaDeTexto 19">
                  <a:extLst>
                    <a:ext uri="{FF2B5EF4-FFF2-40B4-BE49-F238E27FC236}">
                      <a16:creationId xmlns:a16="http://schemas.microsoft.com/office/drawing/2014/main" id="{725ED022-9753-8A80-0CEA-6D59E56C0DB0}"/>
                    </a:ext>
                  </a:extLst>
                </p:cNvPr>
                <p:cNvSpPr txBox="1">
                  <a:spLocks noRot="1" noChangeAspect="1" noMove="1" noResize="1" noEditPoints="1" noAdjustHandles="1" noChangeArrowheads="1" noChangeShapeType="1" noTextEdit="1"/>
                </p:cNvSpPr>
                <p:nvPr/>
              </p:nvSpPr>
              <p:spPr>
                <a:xfrm>
                  <a:off x="1102295" y="3311741"/>
                  <a:ext cx="370290" cy="369332"/>
                </a:xfrm>
                <a:prstGeom prst="rect">
                  <a:avLst/>
                </a:prstGeom>
                <a:blipFill>
                  <a:blip r:embed="rId6"/>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1" name="CaixaDeTexto 20">
                  <a:extLst>
                    <a:ext uri="{FF2B5EF4-FFF2-40B4-BE49-F238E27FC236}">
                      <a16:creationId xmlns:a16="http://schemas.microsoft.com/office/drawing/2014/main" id="{8956C8FF-D0B6-8592-3B19-F6192282797D}"/>
                    </a:ext>
                  </a:extLst>
                </p:cNvPr>
                <p:cNvSpPr txBox="1"/>
                <p:nvPr/>
              </p:nvSpPr>
              <p:spPr>
                <a:xfrm>
                  <a:off x="1090045" y="3836581"/>
                  <a:ext cx="38254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𝐾</m:t>
                            </m:r>
                          </m:sub>
                        </m:sSub>
                      </m:oMath>
                    </m:oMathPara>
                  </a14:m>
                  <a:endParaRPr lang="pt-BR" dirty="0"/>
                </a:p>
              </p:txBody>
            </p:sp>
          </mc:Choice>
          <mc:Fallback xmlns="">
            <p:sp>
              <p:nvSpPr>
                <p:cNvPr id="21" name="CaixaDeTexto 20">
                  <a:extLst>
                    <a:ext uri="{FF2B5EF4-FFF2-40B4-BE49-F238E27FC236}">
                      <a16:creationId xmlns:a16="http://schemas.microsoft.com/office/drawing/2014/main" id="{8956C8FF-D0B6-8592-3B19-F6192282797D}"/>
                    </a:ext>
                  </a:extLst>
                </p:cNvPr>
                <p:cNvSpPr txBox="1">
                  <a:spLocks noRot="1" noChangeAspect="1" noMove="1" noResize="1" noEditPoints="1" noAdjustHandles="1" noChangeArrowheads="1" noChangeShapeType="1" noTextEdit="1"/>
                </p:cNvSpPr>
                <p:nvPr/>
              </p:nvSpPr>
              <p:spPr>
                <a:xfrm>
                  <a:off x="1090045" y="3836581"/>
                  <a:ext cx="382540" cy="369332"/>
                </a:xfrm>
                <a:prstGeom prst="rect">
                  <a:avLst/>
                </a:prstGeom>
                <a:blipFill>
                  <a:blip r:embed="rId7"/>
                  <a:stretch>
                    <a:fillRect r="-3226"/>
                  </a:stretch>
                </a:blipFill>
              </p:spPr>
              <p:txBody>
                <a:bodyPr/>
                <a:lstStyle/>
                <a:p>
                  <a:r>
                    <a:rPr lang="pt-BR">
                      <a:noFill/>
                    </a:rPr>
                    <a:t> </a:t>
                  </a:r>
                </a:p>
              </p:txBody>
            </p:sp>
          </mc:Fallback>
        </mc:AlternateContent>
        <p:cxnSp>
          <p:nvCxnSpPr>
            <p:cNvPr id="22" name="Conector de Seta Reta 21">
              <a:extLst>
                <a:ext uri="{FF2B5EF4-FFF2-40B4-BE49-F238E27FC236}">
                  <a16:creationId xmlns:a16="http://schemas.microsoft.com/office/drawing/2014/main" id="{AE6B8BFF-0298-5DDD-1C73-68F2742D0A09}"/>
                </a:ext>
              </a:extLst>
            </p:cNvPr>
            <p:cNvCxnSpPr>
              <a:cxnSpLocks/>
              <a:stCxn id="20" idx="3"/>
              <a:endCxn id="16" idx="2"/>
            </p:cNvCxnSpPr>
            <p:nvPr/>
          </p:nvCxnSpPr>
          <p:spPr>
            <a:xfrm>
              <a:off x="1472585" y="3496407"/>
              <a:ext cx="430164" cy="833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Conector de Seta Reta 22">
              <a:extLst>
                <a:ext uri="{FF2B5EF4-FFF2-40B4-BE49-F238E27FC236}">
                  <a16:creationId xmlns:a16="http://schemas.microsoft.com/office/drawing/2014/main" id="{DEEB8A44-0AFA-3D48-5B4F-F6968BF99442}"/>
                </a:ext>
              </a:extLst>
            </p:cNvPr>
            <p:cNvCxnSpPr>
              <a:cxnSpLocks/>
              <a:stCxn id="21" idx="3"/>
              <a:endCxn id="16" idx="2"/>
            </p:cNvCxnSpPr>
            <p:nvPr/>
          </p:nvCxnSpPr>
          <p:spPr>
            <a:xfrm flipV="1">
              <a:off x="1472585" y="3579779"/>
              <a:ext cx="430164" cy="4414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CaixaDeTexto 23">
                  <a:extLst>
                    <a:ext uri="{FF2B5EF4-FFF2-40B4-BE49-F238E27FC236}">
                      <a16:creationId xmlns:a16="http://schemas.microsoft.com/office/drawing/2014/main" id="{848FDBAE-E320-CF47-EE26-601D65968EE0}"/>
                    </a:ext>
                  </a:extLst>
                </p:cNvPr>
                <p:cNvSpPr txBox="1"/>
                <p:nvPr/>
              </p:nvSpPr>
              <p:spPr>
                <a:xfrm flipH="1">
                  <a:off x="966417" y="3685802"/>
                  <a:ext cx="65365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ea typeface="Cambria Math" panose="02040503050406030204" pitchFamily="18" charset="0"/>
                          </a:rPr>
                          <m:t>⋮</m:t>
                        </m:r>
                      </m:oMath>
                    </m:oMathPara>
                  </a14:m>
                  <a:endParaRPr lang="pt-BR" dirty="0"/>
                </a:p>
              </p:txBody>
            </p:sp>
          </mc:Choice>
          <mc:Fallback xmlns="">
            <p:sp>
              <p:nvSpPr>
                <p:cNvPr id="24" name="CaixaDeTexto 23">
                  <a:extLst>
                    <a:ext uri="{FF2B5EF4-FFF2-40B4-BE49-F238E27FC236}">
                      <a16:creationId xmlns:a16="http://schemas.microsoft.com/office/drawing/2014/main" id="{848FDBAE-E320-CF47-EE26-601D65968EE0}"/>
                    </a:ext>
                  </a:extLst>
                </p:cNvPr>
                <p:cNvSpPr txBox="1">
                  <a:spLocks noRot="1" noChangeAspect="1" noMove="1" noResize="1" noEditPoints="1" noAdjustHandles="1" noChangeArrowheads="1" noChangeShapeType="1" noTextEdit="1"/>
                </p:cNvSpPr>
                <p:nvPr/>
              </p:nvSpPr>
              <p:spPr>
                <a:xfrm flipH="1">
                  <a:off x="966417" y="3685802"/>
                  <a:ext cx="653654" cy="276999"/>
                </a:xfrm>
                <a:prstGeom prst="rect">
                  <a:avLst/>
                </a:prstGeom>
                <a:blipFill>
                  <a:blip r:embed="rId8"/>
                  <a:stretch>
                    <a:fillRect b="-6667"/>
                  </a:stretch>
                </a:blipFill>
              </p:spPr>
              <p:txBody>
                <a:bodyPr/>
                <a:lstStyle/>
                <a:p>
                  <a:r>
                    <a:rPr lang="pt-BR">
                      <a:noFill/>
                    </a:rPr>
                    <a:t> </a:t>
                  </a:r>
                </a:p>
              </p:txBody>
            </p:sp>
          </mc:Fallback>
        </mc:AlternateContent>
        <p:cxnSp>
          <p:nvCxnSpPr>
            <p:cNvPr id="25" name="Conector de Seta Reta 24">
              <a:extLst>
                <a:ext uri="{FF2B5EF4-FFF2-40B4-BE49-F238E27FC236}">
                  <a16:creationId xmlns:a16="http://schemas.microsoft.com/office/drawing/2014/main" id="{75A410CD-A71A-05F0-BC22-DAD01FC50E96}"/>
                </a:ext>
              </a:extLst>
            </p:cNvPr>
            <p:cNvCxnSpPr>
              <a:cxnSpLocks/>
            </p:cNvCxnSpPr>
            <p:nvPr/>
          </p:nvCxnSpPr>
          <p:spPr>
            <a:xfrm>
              <a:off x="2181876" y="3154306"/>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Conector de Seta Reta 25">
              <a:extLst>
                <a:ext uri="{FF2B5EF4-FFF2-40B4-BE49-F238E27FC236}">
                  <a16:creationId xmlns:a16="http://schemas.microsoft.com/office/drawing/2014/main" id="{99396011-90B0-85E9-C2D5-978ACB14913C}"/>
                </a:ext>
              </a:extLst>
            </p:cNvPr>
            <p:cNvCxnSpPr>
              <a:cxnSpLocks/>
            </p:cNvCxnSpPr>
            <p:nvPr/>
          </p:nvCxnSpPr>
          <p:spPr>
            <a:xfrm flipV="1">
              <a:off x="2468806" y="3578044"/>
              <a:ext cx="341405" cy="11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 name="CaixaDeTexto 26">
                  <a:extLst>
                    <a:ext uri="{FF2B5EF4-FFF2-40B4-BE49-F238E27FC236}">
                      <a16:creationId xmlns:a16="http://schemas.microsoft.com/office/drawing/2014/main" id="{D7E3DB53-8749-4831-544A-B6BEA001E78F}"/>
                    </a:ext>
                  </a:extLst>
                </p:cNvPr>
                <p:cNvSpPr txBox="1"/>
                <p:nvPr/>
              </p:nvSpPr>
              <p:spPr>
                <a:xfrm>
                  <a:off x="2732144" y="3364016"/>
                  <a:ext cx="41583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𝑦</m:t>
                            </m:r>
                          </m:e>
                        </m:acc>
                      </m:oMath>
                    </m:oMathPara>
                  </a14:m>
                  <a:endParaRPr lang="pt-BR" dirty="0"/>
                </a:p>
              </p:txBody>
            </p:sp>
          </mc:Choice>
          <mc:Fallback xmlns="">
            <p:sp>
              <p:nvSpPr>
                <p:cNvPr id="27" name="CaixaDeTexto 26">
                  <a:extLst>
                    <a:ext uri="{FF2B5EF4-FFF2-40B4-BE49-F238E27FC236}">
                      <a16:creationId xmlns:a16="http://schemas.microsoft.com/office/drawing/2014/main" id="{D7E3DB53-8749-4831-544A-B6BEA001E78F}"/>
                    </a:ext>
                  </a:extLst>
                </p:cNvPr>
                <p:cNvSpPr txBox="1">
                  <a:spLocks noRot="1" noChangeAspect="1" noMove="1" noResize="1" noEditPoints="1" noAdjustHandles="1" noChangeArrowheads="1" noChangeShapeType="1" noTextEdit="1"/>
                </p:cNvSpPr>
                <p:nvPr/>
              </p:nvSpPr>
              <p:spPr>
                <a:xfrm>
                  <a:off x="2732144" y="3364016"/>
                  <a:ext cx="415834" cy="369332"/>
                </a:xfrm>
                <a:prstGeom prst="rect">
                  <a:avLst/>
                </a:prstGeom>
                <a:blipFill>
                  <a:blip r:embed="rId9"/>
                  <a:stretch>
                    <a:fillRect t="-6557" r="-19118" b="-655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8" name="CaixaDeTexto 27">
                  <a:extLst>
                    <a:ext uri="{FF2B5EF4-FFF2-40B4-BE49-F238E27FC236}">
                      <a16:creationId xmlns:a16="http://schemas.microsoft.com/office/drawing/2014/main" id="{F80C414E-7382-E2DD-94E5-309CBEF77F45}"/>
                    </a:ext>
                  </a:extLst>
                </p:cNvPr>
                <p:cNvSpPr txBox="1"/>
                <p:nvPr/>
              </p:nvSpPr>
              <p:spPr>
                <a:xfrm>
                  <a:off x="1994508" y="2820739"/>
                  <a:ext cx="38253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𝑏</m:t>
                        </m:r>
                      </m:oMath>
                    </m:oMathPara>
                  </a14:m>
                  <a:endParaRPr lang="pt-BR" dirty="0"/>
                </a:p>
              </p:txBody>
            </p:sp>
          </mc:Choice>
          <mc:Fallback xmlns="">
            <p:sp>
              <p:nvSpPr>
                <p:cNvPr id="28" name="CaixaDeTexto 27">
                  <a:extLst>
                    <a:ext uri="{FF2B5EF4-FFF2-40B4-BE49-F238E27FC236}">
                      <a16:creationId xmlns:a16="http://schemas.microsoft.com/office/drawing/2014/main" id="{F80C414E-7382-E2DD-94E5-309CBEF77F45}"/>
                    </a:ext>
                  </a:extLst>
                </p:cNvPr>
                <p:cNvSpPr txBox="1">
                  <a:spLocks noRot="1" noChangeAspect="1" noMove="1" noResize="1" noEditPoints="1" noAdjustHandles="1" noChangeArrowheads="1" noChangeShapeType="1" noTextEdit="1"/>
                </p:cNvSpPr>
                <p:nvPr/>
              </p:nvSpPr>
              <p:spPr>
                <a:xfrm>
                  <a:off x="1994508" y="2820739"/>
                  <a:ext cx="382539" cy="369332"/>
                </a:xfrm>
                <a:prstGeom prst="rect">
                  <a:avLst/>
                </a:prstGeom>
                <a:blipFill>
                  <a:blip r:embed="rId10"/>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1" name="CaixaDeTexto 30">
                  <a:extLst>
                    <a:ext uri="{FF2B5EF4-FFF2-40B4-BE49-F238E27FC236}">
                      <a16:creationId xmlns:a16="http://schemas.microsoft.com/office/drawing/2014/main" id="{311E7D45-421F-FD9B-5244-68871A7971DA}"/>
                    </a:ext>
                  </a:extLst>
                </p:cNvPr>
                <p:cNvSpPr txBox="1"/>
                <p:nvPr/>
              </p:nvSpPr>
              <p:spPr>
                <a:xfrm>
                  <a:off x="2461004" y="3294443"/>
                  <a:ext cx="382539" cy="276999"/>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pt-BR" sz="1200" b="0" i="1" smtClean="0">
                            <a:latin typeface="Cambria Math" panose="02040503050406030204" pitchFamily="18" charset="0"/>
                          </a:rPr>
                          <m:t>𝑔</m:t>
                        </m:r>
                        <m:r>
                          <a:rPr lang="pt-BR" sz="1200" b="0" i="1" smtClean="0">
                            <a:latin typeface="Cambria Math" panose="02040503050406030204" pitchFamily="18" charset="0"/>
                          </a:rPr>
                          <m:t>(</m:t>
                        </m:r>
                        <m:r>
                          <a:rPr lang="pt-BR" sz="1200" b="1" i="1" smtClean="0">
                            <a:latin typeface="Cambria Math" panose="02040503050406030204" pitchFamily="18" charset="0"/>
                          </a:rPr>
                          <m:t>𝒙</m:t>
                        </m:r>
                        <m:r>
                          <a:rPr lang="pt-BR" sz="1200" b="0" i="1" smtClean="0">
                            <a:latin typeface="Cambria Math" panose="02040503050406030204" pitchFamily="18" charset="0"/>
                          </a:rPr>
                          <m:t>)</m:t>
                        </m:r>
                      </m:oMath>
                    </m:oMathPara>
                  </a14:m>
                  <a:endParaRPr lang="pt-BR" sz="1200" dirty="0"/>
                </a:p>
              </p:txBody>
            </p:sp>
          </mc:Choice>
          <mc:Fallback xmlns="">
            <p:sp>
              <p:nvSpPr>
                <p:cNvPr id="31" name="CaixaDeTexto 30">
                  <a:extLst>
                    <a:ext uri="{FF2B5EF4-FFF2-40B4-BE49-F238E27FC236}">
                      <a16:creationId xmlns:a16="http://schemas.microsoft.com/office/drawing/2014/main" id="{311E7D45-421F-FD9B-5244-68871A7971DA}"/>
                    </a:ext>
                  </a:extLst>
                </p:cNvPr>
                <p:cNvSpPr txBox="1">
                  <a:spLocks noRot="1" noChangeAspect="1" noMove="1" noResize="1" noEditPoints="1" noAdjustHandles="1" noChangeArrowheads="1" noChangeShapeType="1" noTextEdit="1"/>
                </p:cNvSpPr>
                <p:nvPr/>
              </p:nvSpPr>
              <p:spPr>
                <a:xfrm>
                  <a:off x="2461004" y="3294443"/>
                  <a:ext cx="382539" cy="276999"/>
                </a:xfrm>
                <a:prstGeom prst="rect">
                  <a:avLst/>
                </a:prstGeom>
                <a:blipFill>
                  <a:blip r:embed="rId11"/>
                  <a:stretch>
                    <a:fillRect l="-9524" r="-6349" b="-8889"/>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3" name="CaixaDeTexto 32">
                  <a:extLst>
                    <a:ext uri="{FF2B5EF4-FFF2-40B4-BE49-F238E27FC236}">
                      <a16:creationId xmlns:a16="http://schemas.microsoft.com/office/drawing/2014/main" id="{8B2E4764-75A0-3331-2493-0C3DC067F3A3}"/>
                    </a:ext>
                  </a:extLst>
                </p:cNvPr>
                <p:cNvSpPr txBox="1"/>
                <p:nvPr/>
              </p:nvSpPr>
              <p:spPr>
                <a:xfrm>
                  <a:off x="1530393" y="2998399"/>
                  <a:ext cx="418236"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sz="1400" i="1" smtClean="0">
                                <a:latin typeface="Cambria Math" panose="02040503050406030204" pitchFamily="18" charset="0"/>
                              </a:rPr>
                            </m:ctrlPr>
                          </m:sSubPr>
                          <m:e>
                            <m:r>
                              <a:rPr lang="pt-BR" sz="1400" i="1">
                                <a:latin typeface="Cambria Math" panose="02040503050406030204" pitchFamily="18" charset="0"/>
                              </a:rPr>
                              <m:t>𝑤</m:t>
                            </m:r>
                          </m:e>
                          <m:sub>
                            <m:r>
                              <a:rPr lang="pt-BR" sz="1400" b="0" i="1" smtClean="0">
                                <a:latin typeface="Cambria Math" panose="02040503050406030204" pitchFamily="18" charset="0"/>
                              </a:rPr>
                              <m:t>1</m:t>
                            </m:r>
                          </m:sub>
                        </m:sSub>
                      </m:oMath>
                    </m:oMathPara>
                  </a14:m>
                  <a:endParaRPr lang="pt-BR" sz="1400" dirty="0"/>
                </a:p>
              </p:txBody>
            </p:sp>
          </mc:Choice>
          <mc:Fallback xmlns="">
            <p:sp>
              <p:nvSpPr>
                <p:cNvPr id="33" name="CaixaDeTexto 32">
                  <a:extLst>
                    <a:ext uri="{FF2B5EF4-FFF2-40B4-BE49-F238E27FC236}">
                      <a16:creationId xmlns:a16="http://schemas.microsoft.com/office/drawing/2014/main" id="{8B2E4764-75A0-3331-2493-0C3DC067F3A3}"/>
                    </a:ext>
                  </a:extLst>
                </p:cNvPr>
                <p:cNvSpPr txBox="1">
                  <a:spLocks noRot="1" noChangeAspect="1" noMove="1" noResize="1" noEditPoints="1" noAdjustHandles="1" noChangeArrowheads="1" noChangeShapeType="1" noTextEdit="1"/>
                </p:cNvSpPr>
                <p:nvPr/>
              </p:nvSpPr>
              <p:spPr>
                <a:xfrm>
                  <a:off x="1530393" y="2998399"/>
                  <a:ext cx="418236" cy="307777"/>
                </a:xfrm>
                <a:prstGeom prst="rect">
                  <a:avLst/>
                </a:prstGeom>
                <a:blipFill>
                  <a:blip r:embed="rId1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4" name="CaixaDeTexto 33">
                  <a:extLst>
                    <a:ext uri="{FF2B5EF4-FFF2-40B4-BE49-F238E27FC236}">
                      <a16:creationId xmlns:a16="http://schemas.microsoft.com/office/drawing/2014/main" id="{F1A75FF8-6A92-B614-F362-7D955F8D847D}"/>
                    </a:ext>
                  </a:extLst>
                </p:cNvPr>
                <p:cNvSpPr txBox="1"/>
                <p:nvPr/>
              </p:nvSpPr>
              <p:spPr>
                <a:xfrm>
                  <a:off x="1414959" y="3264947"/>
                  <a:ext cx="418236"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sz="1400" i="1" smtClean="0">
                                <a:latin typeface="Cambria Math" panose="02040503050406030204" pitchFamily="18" charset="0"/>
                              </a:rPr>
                            </m:ctrlPr>
                          </m:sSubPr>
                          <m:e>
                            <m:r>
                              <a:rPr lang="pt-BR" sz="1400" i="1">
                                <a:latin typeface="Cambria Math" panose="02040503050406030204" pitchFamily="18" charset="0"/>
                              </a:rPr>
                              <m:t>𝑤</m:t>
                            </m:r>
                          </m:e>
                          <m:sub>
                            <m:r>
                              <a:rPr lang="pt-BR" sz="1400" b="0" i="1" smtClean="0">
                                <a:latin typeface="Cambria Math" panose="02040503050406030204" pitchFamily="18" charset="0"/>
                              </a:rPr>
                              <m:t>2</m:t>
                            </m:r>
                          </m:sub>
                        </m:sSub>
                      </m:oMath>
                    </m:oMathPara>
                  </a14:m>
                  <a:endParaRPr lang="pt-BR" sz="1400" dirty="0"/>
                </a:p>
              </p:txBody>
            </p:sp>
          </mc:Choice>
          <mc:Fallback xmlns="">
            <p:sp>
              <p:nvSpPr>
                <p:cNvPr id="34" name="CaixaDeTexto 33">
                  <a:extLst>
                    <a:ext uri="{FF2B5EF4-FFF2-40B4-BE49-F238E27FC236}">
                      <a16:creationId xmlns:a16="http://schemas.microsoft.com/office/drawing/2014/main" id="{F1A75FF8-6A92-B614-F362-7D955F8D847D}"/>
                    </a:ext>
                  </a:extLst>
                </p:cNvPr>
                <p:cNvSpPr txBox="1">
                  <a:spLocks noRot="1" noChangeAspect="1" noMove="1" noResize="1" noEditPoints="1" noAdjustHandles="1" noChangeArrowheads="1" noChangeShapeType="1" noTextEdit="1"/>
                </p:cNvSpPr>
                <p:nvPr/>
              </p:nvSpPr>
              <p:spPr>
                <a:xfrm>
                  <a:off x="1414959" y="3264947"/>
                  <a:ext cx="418236" cy="307777"/>
                </a:xfrm>
                <a:prstGeom prst="rect">
                  <a:avLst/>
                </a:prstGeom>
                <a:blipFill>
                  <a:blip r:embed="rId1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5" name="CaixaDeTexto 34">
                  <a:extLst>
                    <a:ext uri="{FF2B5EF4-FFF2-40B4-BE49-F238E27FC236}">
                      <a16:creationId xmlns:a16="http://schemas.microsoft.com/office/drawing/2014/main" id="{55C91486-744C-E659-E4C0-4A50A45CAC63}"/>
                    </a:ext>
                  </a:extLst>
                </p:cNvPr>
                <p:cNvSpPr txBox="1"/>
                <p:nvPr/>
              </p:nvSpPr>
              <p:spPr>
                <a:xfrm>
                  <a:off x="1542139" y="3749340"/>
                  <a:ext cx="418236"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sz="1400" i="1" smtClean="0">
                                <a:latin typeface="Cambria Math" panose="02040503050406030204" pitchFamily="18" charset="0"/>
                              </a:rPr>
                            </m:ctrlPr>
                          </m:sSubPr>
                          <m:e>
                            <m:r>
                              <a:rPr lang="pt-BR" sz="1400" i="1">
                                <a:latin typeface="Cambria Math" panose="02040503050406030204" pitchFamily="18" charset="0"/>
                              </a:rPr>
                              <m:t>𝑤</m:t>
                            </m:r>
                          </m:e>
                          <m:sub>
                            <m:r>
                              <a:rPr lang="pt-BR" sz="1400" b="0" i="1" smtClean="0">
                                <a:latin typeface="Cambria Math" panose="02040503050406030204" pitchFamily="18" charset="0"/>
                              </a:rPr>
                              <m:t>𝐾</m:t>
                            </m:r>
                          </m:sub>
                        </m:sSub>
                      </m:oMath>
                    </m:oMathPara>
                  </a14:m>
                  <a:endParaRPr lang="pt-BR" sz="1400" dirty="0"/>
                </a:p>
              </p:txBody>
            </p:sp>
          </mc:Choice>
          <mc:Fallback xmlns="">
            <p:sp>
              <p:nvSpPr>
                <p:cNvPr id="35" name="CaixaDeTexto 34">
                  <a:extLst>
                    <a:ext uri="{FF2B5EF4-FFF2-40B4-BE49-F238E27FC236}">
                      <a16:creationId xmlns:a16="http://schemas.microsoft.com/office/drawing/2014/main" id="{55C91486-744C-E659-E4C0-4A50A45CAC63}"/>
                    </a:ext>
                  </a:extLst>
                </p:cNvPr>
                <p:cNvSpPr txBox="1">
                  <a:spLocks noRot="1" noChangeAspect="1" noMove="1" noResize="1" noEditPoints="1" noAdjustHandles="1" noChangeArrowheads="1" noChangeShapeType="1" noTextEdit="1"/>
                </p:cNvSpPr>
                <p:nvPr/>
              </p:nvSpPr>
              <p:spPr>
                <a:xfrm>
                  <a:off x="1542139" y="3749340"/>
                  <a:ext cx="418236" cy="307777"/>
                </a:xfrm>
                <a:prstGeom prst="rect">
                  <a:avLst/>
                </a:prstGeom>
                <a:blipFill>
                  <a:blip r:embed="rId14"/>
                  <a:stretch>
                    <a:fillRect/>
                  </a:stretch>
                </a:blipFill>
              </p:spPr>
              <p:txBody>
                <a:bodyPr/>
                <a:lstStyle/>
                <a:p>
                  <a:r>
                    <a:rPr lang="pt-BR">
                      <a:noFill/>
                    </a:rPr>
                    <a:t> </a:t>
                  </a:r>
                </a:p>
              </p:txBody>
            </p:sp>
          </mc:Fallback>
        </mc:AlternateContent>
      </p:grpSp>
    </p:spTree>
    <p:extLst>
      <p:ext uri="{BB962C8B-B14F-4D97-AF65-F5344CB8AC3E}">
        <p14:creationId xmlns:p14="http://schemas.microsoft.com/office/powerpoint/2010/main" val="323162033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CB037F3-790D-C3A7-A7B8-E0644D4BFF21}"/>
              </a:ext>
            </a:extLst>
          </p:cNvPr>
          <p:cNvSpPr>
            <a:spLocks noGrp="1"/>
          </p:cNvSpPr>
          <p:nvPr>
            <p:ph type="title"/>
          </p:nvPr>
        </p:nvSpPr>
        <p:spPr/>
        <p:txBody>
          <a:bodyPr/>
          <a:lstStyle/>
          <a:p>
            <a:r>
              <a:rPr lang="pt-BR" dirty="0"/>
              <a:t>Compilando o modelo</a:t>
            </a:r>
          </a:p>
        </p:txBody>
      </p:sp>
      <p:sp>
        <p:nvSpPr>
          <p:cNvPr id="3" name="Espaço Reservado para Conteúdo 2">
            <a:extLst>
              <a:ext uri="{FF2B5EF4-FFF2-40B4-BE49-F238E27FC236}">
                <a16:creationId xmlns:a16="http://schemas.microsoft.com/office/drawing/2014/main" id="{35B56B1A-2C36-A06D-67F4-9E7E8DF07EE9}"/>
              </a:ext>
            </a:extLst>
          </p:cNvPr>
          <p:cNvSpPr>
            <a:spLocks noGrp="1"/>
          </p:cNvSpPr>
          <p:nvPr>
            <p:ph idx="1"/>
          </p:nvPr>
        </p:nvSpPr>
        <p:spPr>
          <a:xfrm>
            <a:off x="838199" y="4752753"/>
            <a:ext cx="11245645" cy="2105246"/>
          </a:xfrm>
        </p:spPr>
        <p:txBody>
          <a:bodyPr>
            <a:normAutofit/>
          </a:bodyPr>
          <a:lstStyle/>
          <a:p>
            <a:r>
              <a:rPr lang="pt-BR" dirty="0"/>
              <a:t>Se os rótulos são valores </a:t>
            </a:r>
            <a:r>
              <a:rPr lang="pt-BR" b="1" i="1" dirty="0">
                <a:solidFill>
                  <a:srgbClr val="7030A0"/>
                </a:solidFill>
              </a:rPr>
              <a:t>inteiros</a:t>
            </a:r>
            <a:r>
              <a:rPr lang="pt-BR" dirty="0"/>
              <a:t>, usamos a função de perda </a:t>
            </a:r>
            <a:r>
              <a:rPr lang="pt-BR" sz="2800" b="1" i="1" dirty="0" err="1">
                <a:solidFill>
                  <a:srgbClr val="00B050"/>
                </a:solidFill>
                <a:highlight>
                  <a:srgbClr val="FFFFFF"/>
                </a:highlight>
              </a:rPr>
              <a:t>sparse_categorical_crossentropy</a:t>
            </a:r>
            <a:r>
              <a:rPr lang="pt-BR" sz="2800" b="0" dirty="0">
                <a:highlight>
                  <a:srgbClr val="FFFFFF"/>
                </a:highlight>
              </a:rPr>
              <a:t>.</a:t>
            </a:r>
          </a:p>
          <a:p>
            <a:r>
              <a:rPr lang="pt-BR" dirty="0">
                <a:highlight>
                  <a:srgbClr val="FFFFFF"/>
                </a:highlight>
              </a:rPr>
              <a:t>Caso contrário, se os rótulos estiverem no formato </a:t>
            </a:r>
            <a:r>
              <a:rPr lang="pt-BR" b="1" i="1" dirty="0" err="1">
                <a:solidFill>
                  <a:srgbClr val="7030A0"/>
                </a:solidFill>
                <a:highlight>
                  <a:srgbClr val="FFFFFF"/>
                </a:highlight>
              </a:rPr>
              <a:t>one</a:t>
            </a:r>
            <a:r>
              <a:rPr lang="pt-BR" b="1" i="1" dirty="0">
                <a:solidFill>
                  <a:srgbClr val="7030A0"/>
                </a:solidFill>
                <a:highlight>
                  <a:srgbClr val="FFFFFF"/>
                </a:highlight>
              </a:rPr>
              <a:t>-hot</a:t>
            </a:r>
            <a:r>
              <a:rPr lang="pt-BR" dirty="0">
                <a:highlight>
                  <a:srgbClr val="FFFFFF"/>
                </a:highlight>
              </a:rPr>
              <a:t>, deve-se usar a função de perda </a:t>
            </a:r>
            <a:r>
              <a:rPr lang="pt-BR" sz="2800" b="1" i="1" dirty="0" err="1">
                <a:solidFill>
                  <a:srgbClr val="00B050"/>
                </a:solidFill>
                <a:highlight>
                  <a:srgbClr val="FFFFFF"/>
                </a:highlight>
              </a:rPr>
              <a:t>categorical_crossentropy</a:t>
            </a:r>
            <a:r>
              <a:rPr lang="pt-BR" sz="2800" b="0" dirty="0">
                <a:highlight>
                  <a:srgbClr val="FFFFFF"/>
                </a:highlight>
              </a:rPr>
              <a:t>.</a:t>
            </a:r>
            <a:endParaRPr lang="pt-BR" dirty="0"/>
          </a:p>
        </p:txBody>
      </p:sp>
      <p:sp>
        <p:nvSpPr>
          <p:cNvPr id="5" name="CaixaDeTexto 4">
            <a:extLst>
              <a:ext uri="{FF2B5EF4-FFF2-40B4-BE49-F238E27FC236}">
                <a16:creationId xmlns:a16="http://schemas.microsoft.com/office/drawing/2014/main" id="{0B67D1D9-09EE-51C2-A747-086268ECB3B9}"/>
              </a:ext>
            </a:extLst>
          </p:cNvPr>
          <p:cNvSpPr txBox="1"/>
          <p:nvPr/>
        </p:nvSpPr>
        <p:spPr>
          <a:xfrm>
            <a:off x="3048000" y="1868130"/>
            <a:ext cx="6096000" cy="1754326"/>
          </a:xfrm>
          <a:prstGeom prst="rect">
            <a:avLst/>
          </a:prstGeom>
          <a:noFill/>
        </p:spPr>
        <p:txBody>
          <a:bodyPr wrap="square">
            <a:spAutoFit/>
          </a:bodyPr>
          <a:lstStyle/>
          <a:p>
            <a:r>
              <a:rPr lang="pt-BR" sz="1800" dirty="0" err="1">
                <a:solidFill>
                  <a:srgbClr val="000000"/>
                </a:solidFill>
                <a:highlight>
                  <a:srgbClr val="FFFFFF"/>
                </a:highlight>
              </a:rPr>
              <a:t>model</a:t>
            </a:r>
            <a:r>
              <a:rPr lang="pt-BR" sz="1800" b="1" dirty="0" err="1">
                <a:solidFill>
                  <a:srgbClr val="000080"/>
                </a:solidFill>
                <a:highlight>
                  <a:srgbClr val="FFFFFF"/>
                </a:highlight>
              </a:rPr>
              <a:t>.</a:t>
            </a:r>
            <a:r>
              <a:rPr lang="pt-BR" sz="1800" b="1" dirty="0" err="1">
                <a:solidFill>
                  <a:srgbClr val="880088"/>
                </a:solidFill>
                <a:highlight>
                  <a:srgbClr val="FFFFFF"/>
                </a:highlight>
              </a:rPr>
              <a:t>compile</a:t>
            </a:r>
            <a:r>
              <a:rPr lang="pt-BR" sz="1800" b="1" dirty="0">
                <a:solidFill>
                  <a:srgbClr val="000080"/>
                </a:solidFill>
                <a:highlight>
                  <a:srgbClr val="FFFFFF"/>
                </a:highlight>
              </a:rPr>
              <a:t>(</a:t>
            </a:r>
            <a:r>
              <a:rPr lang="pt-BR" sz="1800" b="0" dirty="0" err="1">
                <a:solidFill>
                  <a:srgbClr val="000000"/>
                </a:solidFill>
                <a:highlight>
                  <a:srgbClr val="FFFFFF"/>
                </a:highlight>
              </a:rPr>
              <a:t>optimizer</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a:solidFill>
                  <a:srgbClr val="808080"/>
                </a:solidFill>
                <a:highlight>
                  <a:srgbClr val="FFFFFF"/>
                </a:highlight>
              </a:rPr>
              <a:t>'adam'</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0" dirty="0" err="1">
                <a:solidFill>
                  <a:srgbClr val="000000"/>
                </a:solidFill>
                <a:highlight>
                  <a:srgbClr val="FFFFFF"/>
                </a:highlight>
              </a:rPr>
              <a:t>loss</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a:solidFill>
                  <a:srgbClr val="808080"/>
                </a:solidFill>
                <a:highlight>
                  <a:srgbClr val="FFFFFF"/>
                </a:highlight>
              </a:rPr>
              <a:t>'</a:t>
            </a:r>
            <a:r>
              <a:rPr lang="pt-BR" sz="1800" b="0" dirty="0" err="1">
                <a:solidFill>
                  <a:srgbClr val="808080"/>
                </a:solidFill>
                <a:highlight>
                  <a:srgbClr val="FFFFFF"/>
                </a:highlight>
              </a:rPr>
              <a:t>sparse_categorical_crossentropy</a:t>
            </a:r>
            <a:r>
              <a:rPr lang="pt-BR" sz="1800" b="0" dirty="0">
                <a:solidFill>
                  <a:srgbClr val="808080"/>
                </a:solidFill>
                <a:highlight>
                  <a:srgbClr val="FFFFFF"/>
                </a:highlight>
              </a:rPr>
              <a:t>'</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0" dirty="0" err="1">
                <a:solidFill>
                  <a:srgbClr val="000000"/>
                </a:solidFill>
                <a:highlight>
                  <a:srgbClr val="FFFFFF"/>
                </a:highlight>
              </a:rPr>
              <a:t>metrics</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808080"/>
                </a:solidFill>
                <a:highlight>
                  <a:srgbClr val="FFFFFF"/>
                </a:highlight>
              </a:rPr>
              <a:t>'</a:t>
            </a:r>
            <a:r>
              <a:rPr lang="pt-BR" sz="1800" b="0" dirty="0" err="1">
                <a:solidFill>
                  <a:srgbClr val="808080"/>
                </a:solidFill>
                <a:highlight>
                  <a:srgbClr val="FFFFFF"/>
                </a:highlight>
              </a:rPr>
              <a:t>accuracy</a:t>
            </a:r>
            <a:r>
              <a:rPr lang="pt-BR" sz="1800" b="0" dirty="0">
                <a:solidFill>
                  <a:srgbClr val="808080"/>
                </a:solidFill>
                <a:highlight>
                  <a:srgbClr val="FFFFFF"/>
                </a:highlight>
              </a:rPr>
              <a:t>'</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1" dirty="0">
                <a:solidFill>
                  <a:srgbClr val="000080"/>
                </a:solidFill>
                <a:highlight>
                  <a:srgbClr val="FFFFFF"/>
                </a:highlight>
              </a:rPr>
              <a:t>)</a:t>
            </a:r>
            <a:endParaRPr lang="pt-BR" sz="1800" b="0" dirty="0">
              <a:solidFill>
                <a:srgbClr val="000000"/>
              </a:solidFill>
              <a:highlight>
                <a:srgbClr val="FFFFFF"/>
              </a:highlight>
            </a:endParaRPr>
          </a:p>
          <a:p>
            <a:endParaRPr lang="pt-BR" sz="1800" b="0" dirty="0">
              <a:solidFill>
                <a:srgbClr val="000000"/>
              </a:solidFill>
              <a:highlight>
                <a:srgbClr val="FFFFFF"/>
              </a:highlight>
            </a:endParaRPr>
          </a:p>
          <a:p>
            <a:r>
              <a:rPr lang="fr-FR" sz="1800" b="0" dirty="0" err="1">
                <a:solidFill>
                  <a:srgbClr val="000000"/>
                </a:solidFill>
                <a:highlight>
                  <a:srgbClr val="FFFFFF"/>
                </a:highlight>
              </a:rPr>
              <a:t>history</a:t>
            </a:r>
            <a:r>
              <a:rPr lang="fr-FR" sz="1800" b="0" dirty="0">
                <a:solidFill>
                  <a:srgbClr val="000000"/>
                </a:solidFill>
                <a:highlight>
                  <a:srgbClr val="FFFFFF"/>
                </a:highlight>
              </a:rPr>
              <a:t> </a:t>
            </a:r>
            <a:r>
              <a:rPr lang="fr-FR" sz="1800" b="1" dirty="0">
                <a:solidFill>
                  <a:srgbClr val="000080"/>
                </a:solidFill>
                <a:highlight>
                  <a:srgbClr val="FFFFFF"/>
                </a:highlight>
              </a:rPr>
              <a:t>=</a:t>
            </a:r>
            <a:r>
              <a:rPr lang="fr-FR" sz="1800" b="0" dirty="0">
                <a:solidFill>
                  <a:srgbClr val="000000"/>
                </a:solidFill>
                <a:highlight>
                  <a:srgbClr val="FFFFFF"/>
                </a:highlight>
              </a:rPr>
              <a:t> </a:t>
            </a:r>
            <a:r>
              <a:rPr lang="fr-FR" sz="1800" b="0" dirty="0" err="1">
                <a:solidFill>
                  <a:srgbClr val="000000"/>
                </a:solidFill>
                <a:highlight>
                  <a:srgbClr val="FFFFFF"/>
                </a:highlight>
              </a:rPr>
              <a:t>model</a:t>
            </a:r>
            <a:r>
              <a:rPr lang="fr-FR" sz="1800" b="1" dirty="0" err="1">
                <a:solidFill>
                  <a:srgbClr val="000080"/>
                </a:solidFill>
                <a:highlight>
                  <a:srgbClr val="FFFFFF"/>
                </a:highlight>
              </a:rPr>
              <a:t>.</a:t>
            </a:r>
            <a:r>
              <a:rPr lang="fr-FR" sz="1800" b="0" dirty="0" err="1">
                <a:solidFill>
                  <a:srgbClr val="000000"/>
                </a:solidFill>
                <a:highlight>
                  <a:srgbClr val="FFFFFF"/>
                </a:highlight>
              </a:rPr>
              <a:t>fit</a:t>
            </a:r>
            <a:r>
              <a:rPr lang="fr-FR" sz="1800" b="1" dirty="0">
                <a:solidFill>
                  <a:srgbClr val="000080"/>
                </a:solidFill>
                <a:highlight>
                  <a:srgbClr val="FFFFFF"/>
                </a:highlight>
              </a:rPr>
              <a:t>(</a:t>
            </a:r>
            <a:r>
              <a:rPr lang="fr-FR" sz="1800" b="0" dirty="0" err="1">
                <a:solidFill>
                  <a:srgbClr val="000000"/>
                </a:solidFill>
                <a:highlight>
                  <a:srgbClr val="FFFFFF"/>
                </a:highlight>
              </a:rPr>
              <a:t>X_train</a:t>
            </a:r>
            <a:r>
              <a:rPr lang="fr-FR" sz="1800" b="1" dirty="0">
                <a:solidFill>
                  <a:srgbClr val="000080"/>
                </a:solidFill>
                <a:highlight>
                  <a:srgbClr val="FFFFFF"/>
                </a:highlight>
              </a:rPr>
              <a:t>,</a:t>
            </a:r>
            <a:r>
              <a:rPr lang="fr-FR" sz="1800" b="0" dirty="0">
                <a:solidFill>
                  <a:srgbClr val="000000"/>
                </a:solidFill>
                <a:highlight>
                  <a:srgbClr val="FFFFFF"/>
                </a:highlight>
              </a:rPr>
              <a:t> </a:t>
            </a:r>
            <a:r>
              <a:rPr lang="fr-FR" sz="1800" b="0" dirty="0" err="1">
                <a:solidFill>
                  <a:srgbClr val="000000"/>
                </a:solidFill>
                <a:highlight>
                  <a:srgbClr val="FFFFFF"/>
                </a:highlight>
              </a:rPr>
              <a:t>y_train</a:t>
            </a:r>
            <a:r>
              <a:rPr lang="fr-FR" sz="1800" b="1" dirty="0">
                <a:solidFill>
                  <a:srgbClr val="000080"/>
                </a:solidFill>
                <a:highlight>
                  <a:srgbClr val="FFFFFF"/>
                </a:highlight>
              </a:rPr>
              <a:t>,</a:t>
            </a:r>
            <a:r>
              <a:rPr lang="fr-FR" sz="1800" b="0" dirty="0">
                <a:solidFill>
                  <a:srgbClr val="000000"/>
                </a:solidFill>
                <a:highlight>
                  <a:srgbClr val="FFFFFF"/>
                </a:highlight>
              </a:rPr>
              <a:t> </a:t>
            </a:r>
            <a:r>
              <a:rPr lang="fr-FR" sz="1800" b="0" dirty="0" err="1">
                <a:solidFill>
                  <a:srgbClr val="000000"/>
                </a:solidFill>
                <a:highlight>
                  <a:srgbClr val="FFFFFF"/>
                </a:highlight>
              </a:rPr>
              <a:t>epochs</a:t>
            </a:r>
            <a:r>
              <a:rPr lang="fr-FR" sz="1800" b="1" dirty="0">
                <a:solidFill>
                  <a:srgbClr val="000080"/>
                </a:solidFill>
                <a:highlight>
                  <a:srgbClr val="FFFFFF"/>
                </a:highlight>
              </a:rPr>
              <a:t>=</a:t>
            </a:r>
            <a:r>
              <a:rPr lang="fr-FR" sz="1800" b="0" dirty="0">
                <a:solidFill>
                  <a:srgbClr val="FF0000"/>
                </a:solidFill>
                <a:highlight>
                  <a:srgbClr val="FFFFFF"/>
                </a:highlight>
              </a:rPr>
              <a:t>20</a:t>
            </a:r>
            <a:r>
              <a:rPr lang="fr-FR" sz="1800" b="1" dirty="0">
                <a:solidFill>
                  <a:srgbClr val="000080"/>
                </a:solidFill>
                <a:highlight>
                  <a:srgbClr val="FFFFFF"/>
                </a:highlight>
              </a:rPr>
              <a:t>)</a:t>
            </a:r>
            <a:endParaRPr lang="pt-BR" dirty="0"/>
          </a:p>
        </p:txBody>
      </p:sp>
      <p:sp>
        <p:nvSpPr>
          <p:cNvPr id="4" name="Retângulo 3">
            <a:extLst>
              <a:ext uri="{FF2B5EF4-FFF2-40B4-BE49-F238E27FC236}">
                <a16:creationId xmlns:a16="http://schemas.microsoft.com/office/drawing/2014/main" id="{05061043-7EFC-E058-35A8-0B8DED94F36D}"/>
              </a:ext>
            </a:extLst>
          </p:cNvPr>
          <p:cNvSpPr/>
          <p:nvPr/>
        </p:nvSpPr>
        <p:spPr>
          <a:xfrm>
            <a:off x="3785191" y="2151134"/>
            <a:ext cx="3955311" cy="354075"/>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285385635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CB037F3-790D-C3A7-A7B8-E0644D4BFF21}"/>
              </a:ext>
            </a:extLst>
          </p:cNvPr>
          <p:cNvSpPr>
            <a:spLocks noGrp="1"/>
          </p:cNvSpPr>
          <p:nvPr>
            <p:ph type="title"/>
          </p:nvPr>
        </p:nvSpPr>
        <p:spPr/>
        <p:txBody>
          <a:bodyPr/>
          <a:lstStyle/>
          <a:p>
            <a:r>
              <a:rPr lang="pt-BR" dirty="0"/>
              <a:t>Treinando o modelo</a:t>
            </a:r>
          </a:p>
        </p:txBody>
      </p:sp>
      <p:sp>
        <p:nvSpPr>
          <p:cNvPr id="3" name="Espaço Reservado para Conteúdo 2">
            <a:extLst>
              <a:ext uri="{FF2B5EF4-FFF2-40B4-BE49-F238E27FC236}">
                <a16:creationId xmlns:a16="http://schemas.microsoft.com/office/drawing/2014/main" id="{35B56B1A-2C36-A06D-67F4-9E7E8DF07EE9}"/>
              </a:ext>
            </a:extLst>
          </p:cNvPr>
          <p:cNvSpPr>
            <a:spLocks noGrp="1"/>
          </p:cNvSpPr>
          <p:nvPr>
            <p:ph idx="1"/>
          </p:nvPr>
        </p:nvSpPr>
        <p:spPr>
          <a:xfrm>
            <a:off x="6469626" y="1690688"/>
            <a:ext cx="5604387" cy="5167311"/>
          </a:xfrm>
        </p:spPr>
        <p:txBody>
          <a:bodyPr>
            <a:normAutofit/>
          </a:bodyPr>
          <a:lstStyle/>
          <a:p>
            <a:r>
              <a:rPr lang="pt-BR" dirty="0"/>
              <a:t>Treinamos o modelo por apenas 20 épocas.</a:t>
            </a:r>
          </a:p>
          <a:p>
            <a:pPr lvl="1">
              <a:buFont typeface="Wingdings" panose="05000000000000000000" pitchFamily="2" charset="2"/>
              <a:buChar char="§"/>
            </a:pPr>
            <a:r>
              <a:rPr lang="pt-BR" dirty="0"/>
              <a:t>Veremos no exemplo que com essa quantidade de épocas já teremos bons resultados.</a:t>
            </a:r>
          </a:p>
        </p:txBody>
      </p:sp>
      <p:sp>
        <p:nvSpPr>
          <p:cNvPr id="5" name="CaixaDeTexto 4">
            <a:extLst>
              <a:ext uri="{FF2B5EF4-FFF2-40B4-BE49-F238E27FC236}">
                <a16:creationId xmlns:a16="http://schemas.microsoft.com/office/drawing/2014/main" id="{0B67D1D9-09EE-51C2-A747-086268ECB3B9}"/>
              </a:ext>
            </a:extLst>
          </p:cNvPr>
          <p:cNvSpPr txBox="1"/>
          <p:nvPr/>
        </p:nvSpPr>
        <p:spPr>
          <a:xfrm>
            <a:off x="648929" y="2795919"/>
            <a:ext cx="6096000" cy="1754326"/>
          </a:xfrm>
          <a:prstGeom prst="rect">
            <a:avLst/>
          </a:prstGeom>
          <a:noFill/>
        </p:spPr>
        <p:txBody>
          <a:bodyPr wrap="square">
            <a:spAutoFit/>
          </a:bodyPr>
          <a:lstStyle/>
          <a:p>
            <a:r>
              <a:rPr lang="pt-BR" sz="1800" dirty="0" err="1">
                <a:solidFill>
                  <a:srgbClr val="000000"/>
                </a:solidFill>
                <a:highlight>
                  <a:srgbClr val="FFFFFF"/>
                </a:highlight>
              </a:rPr>
              <a:t>model</a:t>
            </a:r>
            <a:r>
              <a:rPr lang="pt-BR" sz="1800" b="1" dirty="0" err="1">
                <a:solidFill>
                  <a:srgbClr val="000080"/>
                </a:solidFill>
                <a:highlight>
                  <a:srgbClr val="FFFFFF"/>
                </a:highlight>
              </a:rPr>
              <a:t>.</a:t>
            </a:r>
            <a:r>
              <a:rPr lang="pt-BR" sz="1800" b="1" dirty="0" err="1">
                <a:solidFill>
                  <a:srgbClr val="880088"/>
                </a:solidFill>
                <a:highlight>
                  <a:srgbClr val="FFFFFF"/>
                </a:highlight>
              </a:rPr>
              <a:t>compile</a:t>
            </a:r>
            <a:r>
              <a:rPr lang="pt-BR" sz="1800" b="1" dirty="0">
                <a:solidFill>
                  <a:srgbClr val="000080"/>
                </a:solidFill>
                <a:highlight>
                  <a:srgbClr val="FFFFFF"/>
                </a:highlight>
              </a:rPr>
              <a:t>(</a:t>
            </a:r>
            <a:r>
              <a:rPr lang="pt-BR" sz="1800" b="0" dirty="0" err="1">
                <a:solidFill>
                  <a:srgbClr val="000000"/>
                </a:solidFill>
                <a:highlight>
                  <a:srgbClr val="FFFFFF"/>
                </a:highlight>
              </a:rPr>
              <a:t>optimizer</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a:solidFill>
                  <a:srgbClr val="808080"/>
                </a:solidFill>
                <a:highlight>
                  <a:srgbClr val="FFFFFF"/>
                </a:highlight>
              </a:rPr>
              <a:t>'adam'</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0" dirty="0" err="1">
                <a:solidFill>
                  <a:srgbClr val="000000"/>
                </a:solidFill>
                <a:highlight>
                  <a:srgbClr val="FFFFFF"/>
                </a:highlight>
              </a:rPr>
              <a:t>loss</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a:solidFill>
                  <a:srgbClr val="808080"/>
                </a:solidFill>
                <a:highlight>
                  <a:srgbClr val="FFFFFF"/>
                </a:highlight>
              </a:rPr>
              <a:t>'</a:t>
            </a:r>
            <a:r>
              <a:rPr lang="pt-BR" sz="1800" b="0" dirty="0" err="1">
                <a:solidFill>
                  <a:srgbClr val="808080"/>
                </a:solidFill>
                <a:highlight>
                  <a:srgbClr val="FFFFFF"/>
                </a:highlight>
              </a:rPr>
              <a:t>sparse_categorical_crossentropy</a:t>
            </a:r>
            <a:r>
              <a:rPr lang="pt-BR" sz="1800" b="0" dirty="0">
                <a:solidFill>
                  <a:srgbClr val="808080"/>
                </a:solidFill>
                <a:highlight>
                  <a:srgbClr val="FFFFFF"/>
                </a:highlight>
              </a:rPr>
              <a:t>'</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0" dirty="0" err="1">
                <a:solidFill>
                  <a:srgbClr val="000000"/>
                </a:solidFill>
                <a:highlight>
                  <a:srgbClr val="FFFFFF"/>
                </a:highlight>
              </a:rPr>
              <a:t>metrics</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808080"/>
                </a:solidFill>
                <a:highlight>
                  <a:srgbClr val="FFFFFF"/>
                </a:highlight>
              </a:rPr>
              <a:t>'</a:t>
            </a:r>
            <a:r>
              <a:rPr lang="pt-BR" sz="1800" b="0" dirty="0" err="1">
                <a:solidFill>
                  <a:srgbClr val="808080"/>
                </a:solidFill>
                <a:highlight>
                  <a:srgbClr val="FFFFFF"/>
                </a:highlight>
              </a:rPr>
              <a:t>accuracy</a:t>
            </a:r>
            <a:r>
              <a:rPr lang="pt-BR" sz="1800" b="0" dirty="0">
                <a:solidFill>
                  <a:srgbClr val="808080"/>
                </a:solidFill>
                <a:highlight>
                  <a:srgbClr val="FFFFFF"/>
                </a:highlight>
              </a:rPr>
              <a:t>'</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1" dirty="0">
                <a:solidFill>
                  <a:srgbClr val="000080"/>
                </a:solidFill>
                <a:highlight>
                  <a:srgbClr val="FFFFFF"/>
                </a:highlight>
              </a:rPr>
              <a:t>)</a:t>
            </a:r>
            <a:endParaRPr lang="pt-BR" sz="1800" b="0" dirty="0">
              <a:solidFill>
                <a:srgbClr val="000000"/>
              </a:solidFill>
              <a:highlight>
                <a:srgbClr val="FFFFFF"/>
              </a:highlight>
            </a:endParaRPr>
          </a:p>
          <a:p>
            <a:endParaRPr lang="pt-BR" sz="1800" b="0" dirty="0">
              <a:solidFill>
                <a:srgbClr val="000000"/>
              </a:solidFill>
              <a:highlight>
                <a:srgbClr val="FFFFFF"/>
              </a:highlight>
            </a:endParaRPr>
          </a:p>
          <a:p>
            <a:r>
              <a:rPr lang="fr-FR" sz="1800" b="0" dirty="0" err="1">
                <a:solidFill>
                  <a:srgbClr val="000000"/>
                </a:solidFill>
                <a:highlight>
                  <a:srgbClr val="FFFFFF"/>
                </a:highlight>
              </a:rPr>
              <a:t>history</a:t>
            </a:r>
            <a:r>
              <a:rPr lang="fr-FR" sz="1800" b="0" dirty="0">
                <a:solidFill>
                  <a:srgbClr val="000000"/>
                </a:solidFill>
                <a:highlight>
                  <a:srgbClr val="FFFFFF"/>
                </a:highlight>
              </a:rPr>
              <a:t> </a:t>
            </a:r>
            <a:r>
              <a:rPr lang="fr-FR" sz="1800" b="1" dirty="0">
                <a:solidFill>
                  <a:srgbClr val="000080"/>
                </a:solidFill>
                <a:highlight>
                  <a:srgbClr val="FFFFFF"/>
                </a:highlight>
              </a:rPr>
              <a:t>=</a:t>
            </a:r>
            <a:r>
              <a:rPr lang="fr-FR" sz="1800" b="0" dirty="0">
                <a:solidFill>
                  <a:srgbClr val="000000"/>
                </a:solidFill>
                <a:highlight>
                  <a:srgbClr val="FFFFFF"/>
                </a:highlight>
              </a:rPr>
              <a:t> </a:t>
            </a:r>
            <a:r>
              <a:rPr lang="fr-FR" sz="1800" b="0" dirty="0" err="1">
                <a:solidFill>
                  <a:srgbClr val="000000"/>
                </a:solidFill>
                <a:highlight>
                  <a:srgbClr val="FFFFFF"/>
                </a:highlight>
              </a:rPr>
              <a:t>model</a:t>
            </a:r>
            <a:r>
              <a:rPr lang="fr-FR" sz="1800" b="1" dirty="0" err="1">
                <a:solidFill>
                  <a:srgbClr val="000080"/>
                </a:solidFill>
                <a:highlight>
                  <a:srgbClr val="FFFFFF"/>
                </a:highlight>
              </a:rPr>
              <a:t>.</a:t>
            </a:r>
            <a:r>
              <a:rPr lang="fr-FR" sz="1800" b="0" dirty="0" err="1">
                <a:solidFill>
                  <a:srgbClr val="000000"/>
                </a:solidFill>
                <a:highlight>
                  <a:srgbClr val="FFFFFF"/>
                </a:highlight>
              </a:rPr>
              <a:t>fit</a:t>
            </a:r>
            <a:r>
              <a:rPr lang="fr-FR" sz="1800" b="1" dirty="0">
                <a:solidFill>
                  <a:srgbClr val="000080"/>
                </a:solidFill>
                <a:highlight>
                  <a:srgbClr val="FFFFFF"/>
                </a:highlight>
              </a:rPr>
              <a:t>(</a:t>
            </a:r>
            <a:r>
              <a:rPr lang="fr-FR" sz="1800" b="0" dirty="0" err="1">
                <a:solidFill>
                  <a:srgbClr val="000000"/>
                </a:solidFill>
                <a:highlight>
                  <a:srgbClr val="FFFFFF"/>
                </a:highlight>
              </a:rPr>
              <a:t>X_train</a:t>
            </a:r>
            <a:r>
              <a:rPr lang="fr-FR" sz="1800" b="1" dirty="0">
                <a:solidFill>
                  <a:srgbClr val="000080"/>
                </a:solidFill>
                <a:highlight>
                  <a:srgbClr val="FFFFFF"/>
                </a:highlight>
              </a:rPr>
              <a:t>,</a:t>
            </a:r>
            <a:r>
              <a:rPr lang="fr-FR" sz="1800" b="0" dirty="0">
                <a:solidFill>
                  <a:srgbClr val="000000"/>
                </a:solidFill>
                <a:highlight>
                  <a:srgbClr val="FFFFFF"/>
                </a:highlight>
              </a:rPr>
              <a:t> </a:t>
            </a:r>
            <a:r>
              <a:rPr lang="fr-FR" sz="1800" b="0" dirty="0" err="1">
                <a:solidFill>
                  <a:srgbClr val="000000"/>
                </a:solidFill>
                <a:highlight>
                  <a:srgbClr val="FFFFFF"/>
                </a:highlight>
              </a:rPr>
              <a:t>y_train</a:t>
            </a:r>
            <a:r>
              <a:rPr lang="fr-FR" sz="1800" b="1" dirty="0">
                <a:solidFill>
                  <a:srgbClr val="000080"/>
                </a:solidFill>
                <a:highlight>
                  <a:srgbClr val="FFFFFF"/>
                </a:highlight>
              </a:rPr>
              <a:t>,</a:t>
            </a:r>
            <a:r>
              <a:rPr lang="fr-FR" sz="1800" b="0" dirty="0">
                <a:solidFill>
                  <a:srgbClr val="000000"/>
                </a:solidFill>
                <a:highlight>
                  <a:srgbClr val="FFFFFF"/>
                </a:highlight>
              </a:rPr>
              <a:t> </a:t>
            </a:r>
            <a:r>
              <a:rPr lang="fr-FR" sz="1800" b="0" dirty="0" err="1">
                <a:solidFill>
                  <a:srgbClr val="000000"/>
                </a:solidFill>
                <a:highlight>
                  <a:srgbClr val="FFFFFF"/>
                </a:highlight>
              </a:rPr>
              <a:t>epochs</a:t>
            </a:r>
            <a:r>
              <a:rPr lang="fr-FR" sz="1800" b="1" dirty="0">
                <a:solidFill>
                  <a:srgbClr val="000080"/>
                </a:solidFill>
                <a:highlight>
                  <a:srgbClr val="FFFFFF"/>
                </a:highlight>
              </a:rPr>
              <a:t>=</a:t>
            </a:r>
            <a:r>
              <a:rPr lang="fr-FR" sz="1800" b="0" dirty="0">
                <a:solidFill>
                  <a:srgbClr val="FF0000"/>
                </a:solidFill>
                <a:highlight>
                  <a:srgbClr val="FFFFFF"/>
                </a:highlight>
              </a:rPr>
              <a:t>20</a:t>
            </a:r>
            <a:r>
              <a:rPr lang="fr-FR" sz="1800" b="1" dirty="0">
                <a:solidFill>
                  <a:srgbClr val="000080"/>
                </a:solidFill>
                <a:highlight>
                  <a:srgbClr val="FFFFFF"/>
                </a:highlight>
              </a:rPr>
              <a:t>)</a:t>
            </a:r>
            <a:endParaRPr lang="pt-BR" dirty="0"/>
          </a:p>
        </p:txBody>
      </p:sp>
      <p:sp>
        <p:nvSpPr>
          <p:cNvPr id="4" name="Retângulo 3">
            <a:extLst>
              <a:ext uri="{FF2B5EF4-FFF2-40B4-BE49-F238E27FC236}">
                <a16:creationId xmlns:a16="http://schemas.microsoft.com/office/drawing/2014/main" id="{05061043-7EFC-E058-35A8-0B8DED94F36D}"/>
              </a:ext>
            </a:extLst>
          </p:cNvPr>
          <p:cNvSpPr/>
          <p:nvPr/>
        </p:nvSpPr>
        <p:spPr>
          <a:xfrm>
            <a:off x="648929" y="4196170"/>
            <a:ext cx="4542503" cy="354075"/>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Seta: Divisa 5">
            <a:extLst>
              <a:ext uri="{FF2B5EF4-FFF2-40B4-BE49-F238E27FC236}">
                <a16:creationId xmlns:a16="http://schemas.microsoft.com/office/drawing/2014/main" id="{D1F6E259-C8E9-6879-FE76-E5668A110B89}"/>
              </a:ext>
            </a:extLst>
          </p:cNvPr>
          <p:cNvSpPr/>
          <p:nvPr/>
        </p:nvSpPr>
        <p:spPr>
          <a:xfrm>
            <a:off x="383458" y="5655477"/>
            <a:ext cx="1769654" cy="837398"/>
          </a:xfrm>
          <a:prstGeom prst="chevron">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Treinar  modelo</a:t>
            </a:r>
          </a:p>
        </p:txBody>
      </p:sp>
    </p:spTree>
    <p:extLst>
      <p:ext uri="{BB962C8B-B14F-4D97-AF65-F5344CB8AC3E}">
        <p14:creationId xmlns:p14="http://schemas.microsoft.com/office/powerpoint/2010/main" val="400328135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CB037F3-790D-C3A7-A7B8-E0644D4BFF21}"/>
              </a:ext>
            </a:extLst>
          </p:cNvPr>
          <p:cNvSpPr>
            <a:spLocks noGrp="1"/>
          </p:cNvSpPr>
          <p:nvPr>
            <p:ph type="title"/>
          </p:nvPr>
        </p:nvSpPr>
        <p:spPr/>
        <p:txBody>
          <a:bodyPr/>
          <a:lstStyle/>
          <a:p>
            <a:r>
              <a:rPr lang="pt-BR" dirty="0"/>
              <a:t>Avaliando o modelo</a:t>
            </a:r>
          </a:p>
        </p:txBody>
      </p:sp>
      <p:sp>
        <p:nvSpPr>
          <p:cNvPr id="3" name="Espaço Reservado para Conteúdo 2">
            <a:extLst>
              <a:ext uri="{FF2B5EF4-FFF2-40B4-BE49-F238E27FC236}">
                <a16:creationId xmlns:a16="http://schemas.microsoft.com/office/drawing/2014/main" id="{35B56B1A-2C36-A06D-67F4-9E7E8DF07EE9}"/>
              </a:ext>
            </a:extLst>
          </p:cNvPr>
          <p:cNvSpPr>
            <a:spLocks noGrp="1"/>
          </p:cNvSpPr>
          <p:nvPr>
            <p:ph idx="1"/>
          </p:nvPr>
        </p:nvSpPr>
        <p:spPr>
          <a:xfrm>
            <a:off x="6096000" y="1690688"/>
            <a:ext cx="5978013" cy="5167311"/>
          </a:xfrm>
        </p:spPr>
        <p:txBody>
          <a:bodyPr>
            <a:normAutofit/>
          </a:bodyPr>
          <a:lstStyle/>
          <a:p>
            <a:r>
              <a:rPr lang="pt-BR" dirty="0"/>
              <a:t>Na sequência, avaliamos o desempenho do modelo durante o treinamento.</a:t>
            </a:r>
          </a:p>
          <a:p>
            <a:r>
              <a:rPr lang="pt-BR" dirty="0"/>
              <a:t>Além da entropia cruzada, vejam que usamos a </a:t>
            </a:r>
            <a:r>
              <a:rPr lang="pt-BR" b="1" i="1" dirty="0"/>
              <a:t>acurácia</a:t>
            </a:r>
            <a:r>
              <a:rPr lang="pt-BR" dirty="0"/>
              <a:t> como métrica.</a:t>
            </a:r>
          </a:p>
          <a:p>
            <a:pPr lvl="1">
              <a:buFont typeface="Wingdings" panose="05000000000000000000" pitchFamily="2" charset="2"/>
              <a:buChar char="§"/>
            </a:pPr>
            <a:r>
              <a:rPr lang="pt-BR" dirty="0"/>
              <a:t>Acurácia m</a:t>
            </a:r>
            <a:r>
              <a:rPr lang="pt-BR" b="0" i="0" dirty="0">
                <a:effectLst/>
              </a:rPr>
              <a:t>ede a proporção de exemplos classificados corretamente em relação ao número total de exemplos.</a:t>
            </a:r>
          </a:p>
          <a:p>
            <a:r>
              <a:rPr lang="pt-BR" b="1" dirty="0"/>
              <a:t>OBS</a:t>
            </a:r>
            <a:r>
              <a:rPr lang="pt-BR" dirty="0"/>
              <a:t>.: A </a:t>
            </a:r>
            <a:r>
              <a:rPr lang="pt-BR" b="1" i="1" dirty="0">
                <a:solidFill>
                  <a:srgbClr val="00B050"/>
                </a:solidFill>
              </a:rPr>
              <a:t>função minimizada é a da entropia cruzada</a:t>
            </a:r>
            <a:r>
              <a:rPr lang="pt-BR" dirty="0"/>
              <a:t>. A acurácia é apenas calculada após cada época e </a:t>
            </a:r>
            <a:r>
              <a:rPr lang="pt-BR" b="1" i="1" dirty="0">
                <a:solidFill>
                  <a:srgbClr val="00B050"/>
                </a:solidFill>
              </a:rPr>
              <a:t>não influencia no treinamento</a:t>
            </a:r>
            <a:r>
              <a:rPr lang="pt-BR" dirty="0"/>
              <a:t>.</a:t>
            </a:r>
            <a:endParaRPr lang="pt-BR" b="0" i="0" dirty="0">
              <a:effectLst/>
            </a:endParaRPr>
          </a:p>
        </p:txBody>
      </p:sp>
      <p:sp>
        <p:nvSpPr>
          <p:cNvPr id="7" name="Seta: Divisa 6">
            <a:extLst>
              <a:ext uri="{FF2B5EF4-FFF2-40B4-BE49-F238E27FC236}">
                <a16:creationId xmlns:a16="http://schemas.microsoft.com/office/drawing/2014/main" id="{828C9270-183F-5159-B388-4FCCC1BCA1B2}"/>
              </a:ext>
            </a:extLst>
          </p:cNvPr>
          <p:cNvSpPr/>
          <p:nvPr/>
        </p:nvSpPr>
        <p:spPr>
          <a:xfrm>
            <a:off x="192293" y="5926505"/>
            <a:ext cx="1835915" cy="837398"/>
          </a:xfrm>
          <a:prstGeom prst="chevron">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Avaliar e otimizar</a:t>
            </a:r>
          </a:p>
        </p:txBody>
      </p:sp>
      <p:grpSp>
        <p:nvGrpSpPr>
          <p:cNvPr id="10" name="Agrupar 9">
            <a:extLst>
              <a:ext uri="{FF2B5EF4-FFF2-40B4-BE49-F238E27FC236}">
                <a16:creationId xmlns:a16="http://schemas.microsoft.com/office/drawing/2014/main" id="{41589CFB-7373-81AA-A118-384F4CBFF2FD}"/>
              </a:ext>
            </a:extLst>
          </p:cNvPr>
          <p:cNvGrpSpPr/>
          <p:nvPr/>
        </p:nvGrpSpPr>
        <p:grpSpPr>
          <a:xfrm>
            <a:off x="475533" y="1690688"/>
            <a:ext cx="6096000" cy="1754326"/>
            <a:chOff x="801329" y="2948319"/>
            <a:chExt cx="6096000" cy="1754326"/>
          </a:xfrm>
        </p:grpSpPr>
        <p:sp>
          <p:nvSpPr>
            <p:cNvPr id="8" name="CaixaDeTexto 7">
              <a:extLst>
                <a:ext uri="{FF2B5EF4-FFF2-40B4-BE49-F238E27FC236}">
                  <a16:creationId xmlns:a16="http://schemas.microsoft.com/office/drawing/2014/main" id="{56B5A9D3-6BA0-1B4D-686E-27068F215D1E}"/>
                </a:ext>
              </a:extLst>
            </p:cNvPr>
            <p:cNvSpPr txBox="1"/>
            <p:nvPr/>
          </p:nvSpPr>
          <p:spPr>
            <a:xfrm>
              <a:off x="801329" y="2948319"/>
              <a:ext cx="6096000" cy="1754326"/>
            </a:xfrm>
            <a:prstGeom prst="rect">
              <a:avLst/>
            </a:prstGeom>
            <a:noFill/>
          </p:spPr>
          <p:txBody>
            <a:bodyPr wrap="square">
              <a:spAutoFit/>
            </a:bodyPr>
            <a:lstStyle/>
            <a:p>
              <a:r>
                <a:rPr lang="pt-BR" sz="1800" dirty="0" err="1">
                  <a:solidFill>
                    <a:srgbClr val="000000"/>
                  </a:solidFill>
                  <a:highlight>
                    <a:srgbClr val="FFFFFF"/>
                  </a:highlight>
                </a:rPr>
                <a:t>model</a:t>
              </a:r>
              <a:r>
                <a:rPr lang="pt-BR" sz="1800" b="1" dirty="0" err="1">
                  <a:solidFill>
                    <a:srgbClr val="000080"/>
                  </a:solidFill>
                  <a:highlight>
                    <a:srgbClr val="FFFFFF"/>
                  </a:highlight>
                </a:rPr>
                <a:t>.</a:t>
              </a:r>
              <a:r>
                <a:rPr lang="pt-BR" sz="1800" b="1" dirty="0" err="1">
                  <a:solidFill>
                    <a:srgbClr val="880088"/>
                  </a:solidFill>
                  <a:highlight>
                    <a:srgbClr val="FFFFFF"/>
                  </a:highlight>
                </a:rPr>
                <a:t>compile</a:t>
              </a:r>
              <a:r>
                <a:rPr lang="pt-BR" sz="1800" b="1" dirty="0">
                  <a:solidFill>
                    <a:srgbClr val="000080"/>
                  </a:solidFill>
                  <a:highlight>
                    <a:srgbClr val="FFFFFF"/>
                  </a:highlight>
                </a:rPr>
                <a:t>(</a:t>
              </a:r>
              <a:r>
                <a:rPr lang="pt-BR" sz="1800" b="0" dirty="0" err="1">
                  <a:solidFill>
                    <a:srgbClr val="000000"/>
                  </a:solidFill>
                  <a:highlight>
                    <a:srgbClr val="FFFFFF"/>
                  </a:highlight>
                </a:rPr>
                <a:t>optimizer</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a:solidFill>
                    <a:srgbClr val="808080"/>
                  </a:solidFill>
                  <a:highlight>
                    <a:srgbClr val="FFFFFF"/>
                  </a:highlight>
                </a:rPr>
                <a:t>'adam'</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0" dirty="0" err="1">
                  <a:solidFill>
                    <a:srgbClr val="000000"/>
                  </a:solidFill>
                  <a:highlight>
                    <a:srgbClr val="FFFFFF"/>
                  </a:highlight>
                </a:rPr>
                <a:t>loss</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0" dirty="0">
                  <a:solidFill>
                    <a:srgbClr val="808080"/>
                  </a:solidFill>
                  <a:highlight>
                    <a:srgbClr val="FFFFFF"/>
                  </a:highlight>
                </a:rPr>
                <a:t>'</a:t>
              </a:r>
              <a:r>
                <a:rPr lang="pt-BR" sz="1800" b="0" dirty="0" err="1">
                  <a:solidFill>
                    <a:srgbClr val="808080"/>
                  </a:solidFill>
                  <a:highlight>
                    <a:srgbClr val="FFFFFF"/>
                  </a:highlight>
                </a:rPr>
                <a:t>sparse_categorical_crossentropy</a:t>
              </a:r>
              <a:r>
                <a:rPr lang="pt-BR" sz="1800" b="0" dirty="0">
                  <a:solidFill>
                    <a:srgbClr val="808080"/>
                  </a:solidFill>
                  <a:highlight>
                    <a:srgbClr val="FFFFFF"/>
                  </a:highlight>
                </a:rPr>
                <a:t>'</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0000"/>
                  </a:solidFill>
                  <a:highlight>
                    <a:srgbClr val="FFFFFF"/>
                  </a:highlight>
                </a:rPr>
                <a:t>              </a:t>
              </a:r>
              <a:r>
                <a:rPr lang="pt-BR" sz="1800" b="0" dirty="0" err="1">
                  <a:solidFill>
                    <a:srgbClr val="000000"/>
                  </a:solidFill>
                  <a:highlight>
                    <a:srgbClr val="FFFFFF"/>
                  </a:highlight>
                </a:rPr>
                <a:t>metrics</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000000"/>
                  </a:solidFill>
                  <a:highlight>
                    <a:srgbClr val="FFFFFF"/>
                  </a:highlight>
                </a:rPr>
                <a:t> </a:t>
              </a:r>
              <a:r>
                <a:rPr lang="pt-BR" sz="1800" b="1" dirty="0">
                  <a:solidFill>
                    <a:srgbClr val="000080"/>
                  </a:solidFill>
                  <a:highlight>
                    <a:srgbClr val="FFFFFF"/>
                  </a:highlight>
                </a:rPr>
                <a:t>[</a:t>
              </a:r>
              <a:r>
                <a:rPr lang="pt-BR" sz="1800" b="0" dirty="0">
                  <a:solidFill>
                    <a:srgbClr val="808080"/>
                  </a:solidFill>
                  <a:highlight>
                    <a:srgbClr val="FFFFFF"/>
                  </a:highlight>
                </a:rPr>
                <a:t>'</a:t>
              </a:r>
              <a:r>
                <a:rPr lang="pt-BR" sz="1800" b="0" dirty="0" err="1">
                  <a:solidFill>
                    <a:srgbClr val="808080"/>
                  </a:solidFill>
                  <a:highlight>
                    <a:srgbClr val="FFFFFF"/>
                  </a:highlight>
                </a:rPr>
                <a:t>accuracy</a:t>
              </a:r>
              <a:r>
                <a:rPr lang="pt-BR" sz="1800" b="0" dirty="0">
                  <a:solidFill>
                    <a:srgbClr val="808080"/>
                  </a:solidFill>
                  <a:highlight>
                    <a:srgbClr val="FFFFFF"/>
                  </a:highlight>
                </a:rPr>
                <a:t>'</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1" dirty="0">
                  <a:solidFill>
                    <a:srgbClr val="000080"/>
                  </a:solidFill>
                  <a:highlight>
                    <a:srgbClr val="FFFFFF"/>
                  </a:highlight>
                </a:rPr>
                <a:t>)</a:t>
              </a:r>
              <a:endParaRPr lang="pt-BR" sz="1800" b="0" dirty="0">
                <a:solidFill>
                  <a:srgbClr val="000000"/>
                </a:solidFill>
                <a:highlight>
                  <a:srgbClr val="FFFFFF"/>
                </a:highlight>
              </a:endParaRPr>
            </a:p>
            <a:p>
              <a:endParaRPr lang="pt-BR" sz="1800" b="0" dirty="0">
                <a:solidFill>
                  <a:srgbClr val="000000"/>
                </a:solidFill>
                <a:highlight>
                  <a:srgbClr val="FFFFFF"/>
                </a:highlight>
              </a:endParaRPr>
            </a:p>
            <a:p>
              <a:r>
                <a:rPr lang="fr-FR" sz="1800" b="0" dirty="0" err="1">
                  <a:solidFill>
                    <a:srgbClr val="000000"/>
                  </a:solidFill>
                  <a:highlight>
                    <a:srgbClr val="FFFFFF"/>
                  </a:highlight>
                </a:rPr>
                <a:t>history</a:t>
              </a:r>
              <a:r>
                <a:rPr lang="fr-FR" sz="1800" b="0" dirty="0">
                  <a:solidFill>
                    <a:srgbClr val="000000"/>
                  </a:solidFill>
                  <a:highlight>
                    <a:srgbClr val="FFFFFF"/>
                  </a:highlight>
                </a:rPr>
                <a:t> </a:t>
              </a:r>
              <a:r>
                <a:rPr lang="fr-FR" sz="1800" b="1" dirty="0">
                  <a:solidFill>
                    <a:srgbClr val="000080"/>
                  </a:solidFill>
                  <a:highlight>
                    <a:srgbClr val="FFFFFF"/>
                  </a:highlight>
                </a:rPr>
                <a:t>=</a:t>
              </a:r>
              <a:r>
                <a:rPr lang="fr-FR" sz="1800" b="0" dirty="0">
                  <a:solidFill>
                    <a:srgbClr val="000000"/>
                  </a:solidFill>
                  <a:highlight>
                    <a:srgbClr val="FFFFFF"/>
                  </a:highlight>
                </a:rPr>
                <a:t> </a:t>
              </a:r>
              <a:r>
                <a:rPr lang="fr-FR" sz="1800" b="0" dirty="0" err="1">
                  <a:solidFill>
                    <a:srgbClr val="000000"/>
                  </a:solidFill>
                  <a:highlight>
                    <a:srgbClr val="FFFFFF"/>
                  </a:highlight>
                </a:rPr>
                <a:t>model</a:t>
              </a:r>
              <a:r>
                <a:rPr lang="fr-FR" sz="1800" b="1" dirty="0" err="1">
                  <a:solidFill>
                    <a:srgbClr val="000080"/>
                  </a:solidFill>
                  <a:highlight>
                    <a:srgbClr val="FFFFFF"/>
                  </a:highlight>
                </a:rPr>
                <a:t>.</a:t>
              </a:r>
              <a:r>
                <a:rPr lang="fr-FR" sz="1800" b="0" dirty="0" err="1">
                  <a:solidFill>
                    <a:srgbClr val="000000"/>
                  </a:solidFill>
                  <a:highlight>
                    <a:srgbClr val="FFFFFF"/>
                  </a:highlight>
                </a:rPr>
                <a:t>fit</a:t>
              </a:r>
              <a:r>
                <a:rPr lang="fr-FR" sz="1800" b="1" dirty="0">
                  <a:solidFill>
                    <a:srgbClr val="000080"/>
                  </a:solidFill>
                  <a:highlight>
                    <a:srgbClr val="FFFFFF"/>
                  </a:highlight>
                </a:rPr>
                <a:t>(</a:t>
              </a:r>
              <a:r>
                <a:rPr lang="fr-FR" sz="1800" b="0" dirty="0" err="1">
                  <a:solidFill>
                    <a:srgbClr val="000000"/>
                  </a:solidFill>
                  <a:highlight>
                    <a:srgbClr val="FFFFFF"/>
                  </a:highlight>
                </a:rPr>
                <a:t>X_train</a:t>
              </a:r>
              <a:r>
                <a:rPr lang="fr-FR" sz="1800" b="1" dirty="0">
                  <a:solidFill>
                    <a:srgbClr val="000080"/>
                  </a:solidFill>
                  <a:highlight>
                    <a:srgbClr val="FFFFFF"/>
                  </a:highlight>
                </a:rPr>
                <a:t>,</a:t>
              </a:r>
              <a:r>
                <a:rPr lang="fr-FR" sz="1800" b="0" dirty="0">
                  <a:solidFill>
                    <a:srgbClr val="000000"/>
                  </a:solidFill>
                  <a:highlight>
                    <a:srgbClr val="FFFFFF"/>
                  </a:highlight>
                </a:rPr>
                <a:t> </a:t>
              </a:r>
              <a:r>
                <a:rPr lang="fr-FR" sz="1800" b="0" dirty="0" err="1">
                  <a:solidFill>
                    <a:srgbClr val="000000"/>
                  </a:solidFill>
                  <a:highlight>
                    <a:srgbClr val="FFFFFF"/>
                  </a:highlight>
                </a:rPr>
                <a:t>y_train</a:t>
              </a:r>
              <a:r>
                <a:rPr lang="fr-FR" sz="1800" b="1" dirty="0">
                  <a:solidFill>
                    <a:srgbClr val="000080"/>
                  </a:solidFill>
                  <a:highlight>
                    <a:srgbClr val="FFFFFF"/>
                  </a:highlight>
                </a:rPr>
                <a:t>,</a:t>
              </a:r>
              <a:r>
                <a:rPr lang="fr-FR" sz="1800" b="0" dirty="0">
                  <a:solidFill>
                    <a:srgbClr val="000000"/>
                  </a:solidFill>
                  <a:highlight>
                    <a:srgbClr val="FFFFFF"/>
                  </a:highlight>
                </a:rPr>
                <a:t> </a:t>
              </a:r>
              <a:r>
                <a:rPr lang="fr-FR" sz="1800" b="0" dirty="0" err="1">
                  <a:solidFill>
                    <a:srgbClr val="000000"/>
                  </a:solidFill>
                  <a:highlight>
                    <a:srgbClr val="FFFFFF"/>
                  </a:highlight>
                </a:rPr>
                <a:t>epochs</a:t>
              </a:r>
              <a:r>
                <a:rPr lang="fr-FR" sz="1800" b="1" dirty="0">
                  <a:solidFill>
                    <a:srgbClr val="000080"/>
                  </a:solidFill>
                  <a:highlight>
                    <a:srgbClr val="FFFFFF"/>
                  </a:highlight>
                </a:rPr>
                <a:t>=</a:t>
              </a:r>
              <a:r>
                <a:rPr lang="fr-FR" sz="1800" b="0" dirty="0">
                  <a:solidFill>
                    <a:srgbClr val="FF0000"/>
                  </a:solidFill>
                  <a:highlight>
                    <a:srgbClr val="FFFFFF"/>
                  </a:highlight>
                </a:rPr>
                <a:t>20</a:t>
              </a:r>
              <a:r>
                <a:rPr lang="fr-FR" sz="1800" b="1" dirty="0">
                  <a:solidFill>
                    <a:srgbClr val="000080"/>
                  </a:solidFill>
                  <a:highlight>
                    <a:srgbClr val="FFFFFF"/>
                  </a:highlight>
                </a:rPr>
                <a:t>)</a:t>
              </a:r>
              <a:endParaRPr lang="pt-BR" dirty="0"/>
            </a:p>
          </p:txBody>
        </p:sp>
        <p:sp>
          <p:nvSpPr>
            <p:cNvPr id="9" name="Retângulo 8">
              <a:extLst>
                <a:ext uri="{FF2B5EF4-FFF2-40B4-BE49-F238E27FC236}">
                  <a16:creationId xmlns:a16="http://schemas.microsoft.com/office/drawing/2014/main" id="{6C9CA011-6827-72A9-7D9E-1955FE3F4F7A}"/>
                </a:ext>
              </a:extLst>
            </p:cNvPr>
            <p:cNvSpPr/>
            <p:nvPr/>
          </p:nvSpPr>
          <p:spPr>
            <a:xfrm>
              <a:off x="801330" y="4348570"/>
              <a:ext cx="763332" cy="354075"/>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grpSp>
      <p:pic>
        <p:nvPicPr>
          <p:cNvPr id="1026" name="Picture 2">
            <a:extLst>
              <a:ext uri="{FF2B5EF4-FFF2-40B4-BE49-F238E27FC236}">
                <a16:creationId xmlns:a16="http://schemas.microsoft.com/office/drawing/2014/main" id="{2B9E047C-AB8D-4DCF-80A8-BD50FE1A34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2293" y="3817193"/>
            <a:ext cx="2688679" cy="190676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5B5758EF-DBA2-DBB4-D936-B350A973093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33696" y="3817193"/>
            <a:ext cx="2688679" cy="1906767"/>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Conector de Seta Reta 11">
            <a:extLst>
              <a:ext uri="{FF2B5EF4-FFF2-40B4-BE49-F238E27FC236}">
                <a16:creationId xmlns:a16="http://schemas.microsoft.com/office/drawing/2014/main" id="{6136C6A2-7AFD-9CDF-4590-FAC5D482BEA5}"/>
              </a:ext>
            </a:extLst>
          </p:cNvPr>
          <p:cNvCxnSpPr/>
          <p:nvPr/>
        </p:nvCxnSpPr>
        <p:spPr>
          <a:xfrm flipH="1">
            <a:off x="838200" y="3429000"/>
            <a:ext cx="135194" cy="46457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Conector de Seta Reta 13">
            <a:extLst>
              <a:ext uri="{FF2B5EF4-FFF2-40B4-BE49-F238E27FC236}">
                <a16:creationId xmlns:a16="http://schemas.microsoft.com/office/drawing/2014/main" id="{73634C2D-C315-2E8C-D1F9-BB8D28FE2221}"/>
              </a:ext>
            </a:extLst>
          </p:cNvPr>
          <p:cNvCxnSpPr/>
          <p:nvPr/>
        </p:nvCxnSpPr>
        <p:spPr>
          <a:xfrm>
            <a:off x="973394" y="3429000"/>
            <a:ext cx="2733367" cy="46457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5656975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BCFCFB2-87F0-B037-C85C-4AADDE1249C2}"/>
              </a:ext>
            </a:extLst>
          </p:cNvPr>
          <p:cNvSpPr>
            <a:spLocks noGrp="1"/>
          </p:cNvSpPr>
          <p:nvPr>
            <p:ph type="title"/>
          </p:nvPr>
        </p:nvSpPr>
        <p:spPr/>
        <p:txBody>
          <a:bodyPr/>
          <a:lstStyle/>
          <a:p>
            <a:r>
              <a:rPr lang="pt-BR" dirty="0"/>
              <a:t>Realizando inferências</a:t>
            </a:r>
          </a:p>
        </p:txBody>
      </p:sp>
      <p:sp>
        <p:nvSpPr>
          <p:cNvPr id="3" name="Espaço Reservado para Conteúdo 2">
            <a:extLst>
              <a:ext uri="{FF2B5EF4-FFF2-40B4-BE49-F238E27FC236}">
                <a16:creationId xmlns:a16="http://schemas.microsoft.com/office/drawing/2014/main" id="{6444565C-82C7-6295-D81C-C93F1C68CBE6}"/>
              </a:ext>
            </a:extLst>
          </p:cNvPr>
          <p:cNvSpPr>
            <a:spLocks noGrp="1"/>
          </p:cNvSpPr>
          <p:nvPr>
            <p:ph idx="1"/>
          </p:nvPr>
        </p:nvSpPr>
        <p:spPr>
          <a:xfrm>
            <a:off x="6440129" y="1825624"/>
            <a:ext cx="5515897" cy="5032375"/>
          </a:xfrm>
        </p:spPr>
        <p:txBody>
          <a:bodyPr/>
          <a:lstStyle/>
          <a:p>
            <a:r>
              <a:rPr lang="pt-BR" dirty="0"/>
              <a:t>Por fim, fazemos </a:t>
            </a:r>
            <a:r>
              <a:rPr lang="pt-BR" b="1" i="1" dirty="0">
                <a:solidFill>
                  <a:srgbClr val="00B050"/>
                </a:solidFill>
              </a:rPr>
              <a:t>inferências</a:t>
            </a:r>
            <a:r>
              <a:rPr lang="pt-BR" dirty="0"/>
              <a:t> com o modelo treinado usando com </a:t>
            </a:r>
            <a:r>
              <a:rPr lang="pt-BR" b="1" i="1" dirty="0">
                <a:solidFill>
                  <a:srgbClr val="00B050"/>
                </a:solidFill>
              </a:rPr>
              <a:t>amostras inéditas </a:t>
            </a:r>
            <a:r>
              <a:rPr lang="pt-BR" dirty="0"/>
              <a:t>para avaliar sua </a:t>
            </a:r>
            <a:r>
              <a:rPr lang="pt-BR" b="1" i="1" dirty="0">
                <a:solidFill>
                  <a:srgbClr val="00B050"/>
                </a:solidFill>
              </a:rPr>
              <a:t>capacidade de generalização</a:t>
            </a:r>
            <a:r>
              <a:rPr lang="pt-BR" dirty="0"/>
              <a:t>.</a:t>
            </a:r>
          </a:p>
        </p:txBody>
      </p:sp>
      <p:sp>
        <p:nvSpPr>
          <p:cNvPr id="4" name="Seta: Divisa 3">
            <a:extLst>
              <a:ext uri="{FF2B5EF4-FFF2-40B4-BE49-F238E27FC236}">
                <a16:creationId xmlns:a16="http://schemas.microsoft.com/office/drawing/2014/main" id="{3545E0B9-88B5-77CE-428D-E85D738EA837}"/>
              </a:ext>
            </a:extLst>
          </p:cNvPr>
          <p:cNvSpPr/>
          <p:nvPr/>
        </p:nvSpPr>
        <p:spPr>
          <a:xfrm>
            <a:off x="383911" y="5893201"/>
            <a:ext cx="2014837" cy="837398"/>
          </a:xfrm>
          <a:prstGeom prst="chevron">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Inferência</a:t>
            </a:r>
          </a:p>
        </p:txBody>
      </p:sp>
      <p:sp>
        <p:nvSpPr>
          <p:cNvPr id="6" name="CaixaDeTexto 5">
            <a:extLst>
              <a:ext uri="{FF2B5EF4-FFF2-40B4-BE49-F238E27FC236}">
                <a16:creationId xmlns:a16="http://schemas.microsoft.com/office/drawing/2014/main" id="{4E86274A-9288-478B-A252-220F688B6F9D}"/>
              </a:ext>
            </a:extLst>
          </p:cNvPr>
          <p:cNvSpPr txBox="1"/>
          <p:nvPr/>
        </p:nvSpPr>
        <p:spPr>
          <a:xfrm>
            <a:off x="612058" y="2037618"/>
            <a:ext cx="6096000" cy="1754326"/>
          </a:xfrm>
          <a:prstGeom prst="rect">
            <a:avLst/>
          </a:prstGeom>
          <a:noFill/>
        </p:spPr>
        <p:txBody>
          <a:bodyPr wrap="square">
            <a:spAutoFit/>
          </a:bodyPr>
          <a:lstStyle/>
          <a:p>
            <a:r>
              <a:rPr lang="en-US" sz="1800" dirty="0">
                <a:solidFill>
                  <a:srgbClr val="000000"/>
                </a:solidFill>
                <a:highlight>
                  <a:srgbClr val="FFFFFF"/>
                </a:highlight>
              </a:rPr>
              <a:t>classifications </a:t>
            </a:r>
            <a:r>
              <a:rPr lang="en-US" sz="1800" b="1" dirty="0">
                <a:solidFill>
                  <a:srgbClr val="000080"/>
                </a:solidFill>
                <a:highlight>
                  <a:srgbClr val="FFFFFF"/>
                </a:highlight>
              </a:rPr>
              <a:t>=</a:t>
            </a:r>
            <a:r>
              <a:rPr lang="en-US" sz="1800" b="0" dirty="0">
                <a:solidFill>
                  <a:srgbClr val="000000"/>
                </a:solidFill>
                <a:highlight>
                  <a:srgbClr val="FFFFFF"/>
                </a:highlight>
              </a:rPr>
              <a:t> </a:t>
            </a:r>
            <a:r>
              <a:rPr lang="en-US" sz="1800" b="0" dirty="0" err="1">
                <a:solidFill>
                  <a:srgbClr val="000000"/>
                </a:solidFill>
                <a:highlight>
                  <a:srgbClr val="FFFFFF"/>
                </a:highlight>
              </a:rPr>
              <a:t>model</a:t>
            </a:r>
            <a:r>
              <a:rPr lang="en-US" sz="1800" b="1" dirty="0" err="1">
                <a:solidFill>
                  <a:srgbClr val="000080"/>
                </a:solidFill>
                <a:highlight>
                  <a:srgbClr val="FFFFFF"/>
                </a:highlight>
              </a:rPr>
              <a:t>.</a:t>
            </a:r>
            <a:r>
              <a:rPr lang="en-US" sz="1800" b="0" dirty="0" err="1">
                <a:solidFill>
                  <a:srgbClr val="000000"/>
                </a:solidFill>
                <a:highlight>
                  <a:srgbClr val="FFFFFF"/>
                </a:highlight>
              </a:rPr>
              <a:t>predict</a:t>
            </a:r>
            <a:r>
              <a:rPr lang="en-US" sz="1800" b="1" dirty="0">
                <a:solidFill>
                  <a:srgbClr val="000080"/>
                </a:solidFill>
                <a:highlight>
                  <a:srgbClr val="FFFFFF"/>
                </a:highlight>
              </a:rPr>
              <a:t>(</a:t>
            </a:r>
            <a:r>
              <a:rPr lang="en-US" sz="1800" b="0" dirty="0" err="1">
                <a:solidFill>
                  <a:srgbClr val="000000"/>
                </a:solidFill>
                <a:highlight>
                  <a:srgbClr val="FFFFFF"/>
                </a:highlight>
              </a:rPr>
              <a:t>X_test</a:t>
            </a:r>
            <a:r>
              <a:rPr lang="en-US" sz="1800" b="1" dirty="0">
                <a:solidFill>
                  <a:srgbClr val="000080"/>
                </a:solidFill>
                <a:highlight>
                  <a:srgbClr val="FFFFFF"/>
                </a:highlight>
              </a:rPr>
              <a:t>)</a:t>
            </a:r>
          </a:p>
          <a:p>
            <a:endParaRPr lang="en-US" sz="1800" b="0" dirty="0">
              <a:solidFill>
                <a:srgbClr val="000000"/>
              </a:solidFill>
              <a:highlight>
                <a:srgbClr val="FFFFFF"/>
              </a:highlight>
            </a:endParaRPr>
          </a:p>
          <a:p>
            <a:r>
              <a:rPr lang="pt-BR" sz="1800" b="1" dirty="0">
                <a:solidFill>
                  <a:srgbClr val="880088"/>
                </a:solidFill>
                <a:highlight>
                  <a:srgbClr val="FFFFFF"/>
                </a:highlight>
              </a:rPr>
              <a:t>print</a:t>
            </a:r>
            <a:r>
              <a:rPr lang="pt-BR" sz="1800" b="1" dirty="0">
                <a:solidFill>
                  <a:srgbClr val="000080"/>
                </a:solidFill>
                <a:highlight>
                  <a:srgbClr val="FFFFFF"/>
                </a:highlight>
              </a:rPr>
              <a:t>(</a:t>
            </a:r>
            <a:r>
              <a:rPr lang="pt-BR" sz="1800" b="0" dirty="0" err="1">
                <a:solidFill>
                  <a:srgbClr val="000000"/>
                </a:solidFill>
                <a:highlight>
                  <a:srgbClr val="FFFFFF"/>
                </a:highlight>
              </a:rPr>
              <a:t>classifications</a:t>
            </a:r>
            <a:r>
              <a:rPr lang="pt-BR" sz="1800" b="1" dirty="0">
                <a:solidFill>
                  <a:srgbClr val="000080"/>
                </a:solidFill>
                <a:highlight>
                  <a:srgbClr val="FFFFFF"/>
                </a:highlight>
              </a:rPr>
              <a:t>[</a:t>
            </a:r>
            <a:r>
              <a:rPr lang="pt-BR" sz="1800" b="0" dirty="0">
                <a:solidFill>
                  <a:srgbClr val="FF0000"/>
                </a:solidFill>
                <a:highlight>
                  <a:srgbClr val="FFFFFF"/>
                </a:highlight>
              </a:rPr>
              <a:t>0</a:t>
            </a:r>
            <a:r>
              <a:rPr lang="pt-BR" sz="1800" b="1" dirty="0">
                <a:solidFill>
                  <a:srgbClr val="000080"/>
                </a:solidFill>
                <a:highlight>
                  <a:srgbClr val="FFFFFF"/>
                </a:highlight>
              </a:rPr>
              <a:t>])</a:t>
            </a:r>
            <a:endParaRPr lang="pt-BR" sz="1800" b="0" dirty="0">
              <a:solidFill>
                <a:srgbClr val="000000"/>
              </a:solidFill>
              <a:highlight>
                <a:srgbClr val="FFFFFF"/>
              </a:highlight>
            </a:endParaRPr>
          </a:p>
          <a:p>
            <a:r>
              <a:rPr lang="pt-BR" sz="1800" b="0" dirty="0">
                <a:solidFill>
                  <a:srgbClr val="008000"/>
                </a:solidFill>
                <a:highlight>
                  <a:srgbClr val="FFFFFF"/>
                </a:highlight>
              </a:rPr>
              <a:t># retorna o índice da maior probabilidade.</a:t>
            </a:r>
            <a:endParaRPr lang="pt-BR" sz="1800" b="0" dirty="0">
              <a:solidFill>
                <a:srgbClr val="000000"/>
              </a:solidFill>
              <a:highlight>
                <a:srgbClr val="FFFFFF"/>
              </a:highlight>
            </a:endParaRPr>
          </a:p>
          <a:p>
            <a:r>
              <a:rPr lang="en-US" sz="1800" b="1" dirty="0">
                <a:solidFill>
                  <a:srgbClr val="880088"/>
                </a:solidFill>
                <a:highlight>
                  <a:srgbClr val="FFFFFF"/>
                </a:highlight>
              </a:rPr>
              <a:t>print</a:t>
            </a:r>
            <a:r>
              <a:rPr lang="en-US" sz="1800" b="1" dirty="0">
                <a:solidFill>
                  <a:srgbClr val="000080"/>
                </a:solidFill>
                <a:highlight>
                  <a:srgbClr val="FFFFFF"/>
                </a:highlight>
              </a:rPr>
              <a:t>(</a:t>
            </a:r>
            <a:r>
              <a:rPr lang="en-US" sz="1800" b="0" dirty="0">
                <a:solidFill>
                  <a:srgbClr val="808080"/>
                </a:solidFill>
                <a:highlight>
                  <a:srgbClr val="FFFFFF"/>
                </a:highlight>
              </a:rPr>
              <a:t>"Predicted class: "</a:t>
            </a:r>
            <a:r>
              <a:rPr lang="en-US" sz="1800" b="1" dirty="0">
                <a:solidFill>
                  <a:srgbClr val="000080"/>
                </a:solidFill>
                <a:highlight>
                  <a:srgbClr val="FFFFFF"/>
                </a:highlight>
              </a:rPr>
              <a:t>,</a:t>
            </a:r>
            <a:r>
              <a:rPr lang="en-US" sz="1800" b="0" dirty="0">
                <a:solidFill>
                  <a:srgbClr val="000000"/>
                </a:solidFill>
                <a:highlight>
                  <a:srgbClr val="FFFFFF"/>
                </a:highlight>
              </a:rPr>
              <a:t> </a:t>
            </a:r>
            <a:r>
              <a:rPr lang="en-US" sz="1800" b="0" dirty="0" err="1">
                <a:solidFill>
                  <a:srgbClr val="000000"/>
                </a:solidFill>
                <a:highlight>
                  <a:srgbClr val="FFFFFF"/>
                </a:highlight>
              </a:rPr>
              <a:t>np</a:t>
            </a:r>
            <a:r>
              <a:rPr lang="en-US" sz="1800" b="1" dirty="0" err="1">
                <a:solidFill>
                  <a:srgbClr val="000080"/>
                </a:solidFill>
                <a:highlight>
                  <a:srgbClr val="FFFFFF"/>
                </a:highlight>
              </a:rPr>
              <a:t>.</a:t>
            </a:r>
            <a:r>
              <a:rPr lang="en-US" sz="1800" b="0" dirty="0" err="1">
                <a:solidFill>
                  <a:srgbClr val="000000"/>
                </a:solidFill>
                <a:highlight>
                  <a:srgbClr val="FFFFFF"/>
                </a:highlight>
              </a:rPr>
              <a:t>argmax</a:t>
            </a:r>
            <a:r>
              <a:rPr lang="en-US" sz="1800" b="1" dirty="0">
                <a:solidFill>
                  <a:srgbClr val="000080"/>
                </a:solidFill>
                <a:highlight>
                  <a:srgbClr val="FFFFFF"/>
                </a:highlight>
              </a:rPr>
              <a:t>(</a:t>
            </a:r>
            <a:r>
              <a:rPr lang="en-US" sz="1800" b="0" dirty="0">
                <a:solidFill>
                  <a:srgbClr val="000000"/>
                </a:solidFill>
                <a:highlight>
                  <a:srgbClr val="FFFFFF"/>
                </a:highlight>
              </a:rPr>
              <a:t>classifications</a:t>
            </a:r>
            <a:r>
              <a:rPr lang="en-US" sz="1800" b="1" dirty="0">
                <a:solidFill>
                  <a:srgbClr val="000080"/>
                </a:solidFill>
                <a:highlight>
                  <a:srgbClr val="FFFFFF"/>
                </a:highlight>
              </a:rPr>
              <a:t>[</a:t>
            </a:r>
            <a:r>
              <a:rPr lang="en-US" sz="1800" b="0" dirty="0">
                <a:solidFill>
                  <a:srgbClr val="FF0000"/>
                </a:solidFill>
                <a:highlight>
                  <a:srgbClr val="FFFFFF"/>
                </a:highlight>
              </a:rPr>
              <a:t>0</a:t>
            </a:r>
            <a:r>
              <a:rPr lang="en-US" sz="1800" b="1" dirty="0">
                <a:solidFill>
                  <a:srgbClr val="000080"/>
                </a:solidFill>
                <a:highlight>
                  <a:srgbClr val="FFFFFF"/>
                </a:highlight>
              </a:rPr>
              <a:t>]))</a:t>
            </a:r>
            <a:endParaRPr lang="en-US" sz="1800" b="0" dirty="0">
              <a:solidFill>
                <a:srgbClr val="000000"/>
              </a:solidFill>
              <a:highlight>
                <a:srgbClr val="FFFFFF"/>
              </a:highlight>
            </a:endParaRPr>
          </a:p>
          <a:p>
            <a:r>
              <a:rPr lang="en-US" sz="1800" b="1" dirty="0">
                <a:solidFill>
                  <a:srgbClr val="880088"/>
                </a:solidFill>
                <a:highlight>
                  <a:srgbClr val="FFFFFF"/>
                </a:highlight>
              </a:rPr>
              <a:t>print</a:t>
            </a:r>
            <a:r>
              <a:rPr lang="en-US" sz="1800" b="1" dirty="0">
                <a:solidFill>
                  <a:srgbClr val="000080"/>
                </a:solidFill>
                <a:highlight>
                  <a:srgbClr val="FFFFFF"/>
                </a:highlight>
              </a:rPr>
              <a:t>(</a:t>
            </a:r>
            <a:r>
              <a:rPr lang="en-US" sz="1800" b="0" dirty="0">
                <a:solidFill>
                  <a:srgbClr val="808080"/>
                </a:solidFill>
                <a:highlight>
                  <a:srgbClr val="FFFFFF"/>
                </a:highlight>
              </a:rPr>
              <a:t>"The actual class: "</a:t>
            </a:r>
            <a:r>
              <a:rPr lang="en-US" sz="1800" b="1" dirty="0">
                <a:solidFill>
                  <a:srgbClr val="000080"/>
                </a:solidFill>
                <a:highlight>
                  <a:srgbClr val="FFFFFF"/>
                </a:highlight>
              </a:rPr>
              <a:t>,</a:t>
            </a:r>
            <a:r>
              <a:rPr lang="en-US" sz="1800" b="0" dirty="0">
                <a:solidFill>
                  <a:srgbClr val="000000"/>
                </a:solidFill>
                <a:highlight>
                  <a:srgbClr val="FFFFFF"/>
                </a:highlight>
              </a:rPr>
              <a:t> </a:t>
            </a:r>
            <a:r>
              <a:rPr lang="en-US" sz="1800" b="0" dirty="0" err="1">
                <a:solidFill>
                  <a:srgbClr val="000000"/>
                </a:solidFill>
                <a:highlight>
                  <a:srgbClr val="FFFFFF"/>
                </a:highlight>
              </a:rPr>
              <a:t>y_test</a:t>
            </a:r>
            <a:r>
              <a:rPr lang="en-US" sz="1800" b="1" dirty="0">
                <a:solidFill>
                  <a:srgbClr val="000080"/>
                </a:solidFill>
                <a:highlight>
                  <a:srgbClr val="FFFFFF"/>
                </a:highlight>
              </a:rPr>
              <a:t>[</a:t>
            </a:r>
            <a:r>
              <a:rPr lang="en-US" sz="1800" b="0" dirty="0">
                <a:solidFill>
                  <a:srgbClr val="FF0000"/>
                </a:solidFill>
                <a:highlight>
                  <a:srgbClr val="FFFFFF"/>
                </a:highlight>
              </a:rPr>
              <a:t>0</a:t>
            </a:r>
            <a:r>
              <a:rPr lang="en-US" sz="1800" b="1" dirty="0">
                <a:solidFill>
                  <a:srgbClr val="000080"/>
                </a:solidFill>
                <a:highlight>
                  <a:srgbClr val="FFFFFF"/>
                </a:highlight>
              </a:rPr>
              <a:t>])</a:t>
            </a:r>
            <a:endParaRPr lang="pt-BR" dirty="0"/>
          </a:p>
        </p:txBody>
      </p:sp>
    </p:spTree>
    <p:extLst>
      <p:ext uri="{BB962C8B-B14F-4D97-AF65-F5344CB8AC3E}">
        <p14:creationId xmlns:p14="http://schemas.microsoft.com/office/powerpoint/2010/main" val="288088039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7D72A55-79FE-A82D-FD11-ED747C289275}"/>
              </a:ext>
            </a:extLst>
          </p:cNvPr>
          <p:cNvSpPr>
            <a:spLocks noGrp="1"/>
          </p:cNvSpPr>
          <p:nvPr>
            <p:ph type="title"/>
          </p:nvPr>
        </p:nvSpPr>
        <p:spPr/>
        <p:txBody>
          <a:bodyPr/>
          <a:lstStyle/>
          <a:p>
            <a:r>
              <a:rPr lang="pt-BR" dirty="0"/>
              <a:t>Classificação binária</a:t>
            </a:r>
          </a:p>
        </p:txBody>
      </p:sp>
      <p:sp>
        <p:nvSpPr>
          <p:cNvPr id="3" name="Espaço Reservado para Conteúdo 2">
            <a:extLst>
              <a:ext uri="{FF2B5EF4-FFF2-40B4-BE49-F238E27FC236}">
                <a16:creationId xmlns:a16="http://schemas.microsoft.com/office/drawing/2014/main" id="{2902A3E5-E064-1069-F7C8-9168CDE5DB35}"/>
              </a:ext>
            </a:extLst>
          </p:cNvPr>
          <p:cNvSpPr>
            <a:spLocks noGrp="1"/>
          </p:cNvSpPr>
          <p:nvPr>
            <p:ph idx="1"/>
          </p:nvPr>
        </p:nvSpPr>
        <p:spPr>
          <a:xfrm>
            <a:off x="6204155" y="1825624"/>
            <a:ext cx="5852863" cy="5032375"/>
          </a:xfrm>
        </p:spPr>
        <p:txBody>
          <a:bodyPr>
            <a:normAutofit/>
          </a:bodyPr>
          <a:lstStyle/>
          <a:p>
            <a:r>
              <a:rPr lang="pt-BR" dirty="0"/>
              <a:t>No caso da </a:t>
            </a:r>
            <a:r>
              <a:rPr lang="pt-BR" b="1" i="1" dirty="0">
                <a:solidFill>
                  <a:srgbClr val="00B050"/>
                </a:solidFill>
              </a:rPr>
              <a:t>classificação binária</a:t>
            </a:r>
            <a:r>
              <a:rPr lang="pt-BR" dirty="0"/>
              <a:t>, se os rótulos forem valores inteiros, 0 ou 1, podemos criar um </a:t>
            </a:r>
            <a:r>
              <a:rPr lang="pt-BR" b="1" i="1" dirty="0">
                <a:solidFill>
                  <a:srgbClr val="00B050"/>
                </a:solidFill>
              </a:rPr>
              <a:t>classificador binário</a:t>
            </a:r>
            <a:r>
              <a:rPr lang="pt-BR" dirty="0"/>
              <a:t> com </a:t>
            </a:r>
            <a:r>
              <a:rPr lang="pt-BR" b="1" i="1" dirty="0">
                <a:solidFill>
                  <a:srgbClr val="7030A0"/>
                </a:solidFill>
              </a:rPr>
              <a:t>apenas uma saída</a:t>
            </a:r>
            <a:r>
              <a:rPr lang="pt-BR" dirty="0"/>
              <a:t>.</a:t>
            </a:r>
          </a:p>
          <a:p>
            <a:r>
              <a:rPr lang="pt-BR" dirty="0"/>
              <a:t>Ou seja, com apenas </a:t>
            </a:r>
            <a:r>
              <a:rPr lang="pt-BR" b="1" i="1" dirty="0">
                <a:solidFill>
                  <a:srgbClr val="7030A0"/>
                </a:solidFill>
              </a:rPr>
              <a:t>um neurônio na camada de saída</a:t>
            </a:r>
            <a:r>
              <a:rPr lang="pt-BR" dirty="0"/>
              <a:t>.</a:t>
            </a:r>
          </a:p>
          <a:p>
            <a:r>
              <a:rPr lang="pt-BR" dirty="0"/>
              <a:t>Nesse caso, normalmente, também usamos funções </a:t>
            </a:r>
            <a:r>
              <a:rPr lang="pt-BR" dirty="0" err="1"/>
              <a:t>ReLU</a:t>
            </a:r>
            <a:r>
              <a:rPr lang="pt-BR" dirty="0"/>
              <a:t> como ativação das camadas ocultas.</a:t>
            </a:r>
          </a:p>
          <a:p>
            <a:r>
              <a:rPr lang="pt-BR" dirty="0"/>
              <a:t>A </a:t>
            </a:r>
            <a:r>
              <a:rPr lang="pt-BR" b="1" i="1" dirty="0">
                <a:solidFill>
                  <a:srgbClr val="0070C0"/>
                </a:solidFill>
              </a:rPr>
              <a:t>função sigmoide é usada como ativação da camada de saída</a:t>
            </a:r>
            <a:r>
              <a:rPr lang="pt-BR" dirty="0"/>
              <a:t>.</a:t>
            </a:r>
          </a:p>
          <a:p>
            <a:endParaRPr lang="pt-BR" dirty="0"/>
          </a:p>
        </p:txBody>
      </p:sp>
      <p:grpSp>
        <p:nvGrpSpPr>
          <p:cNvPr id="9" name="Agrupar 8">
            <a:extLst>
              <a:ext uri="{FF2B5EF4-FFF2-40B4-BE49-F238E27FC236}">
                <a16:creationId xmlns:a16="http://schemas.microsoft.com/office/drawing/2014/main" id="{CF285876-0A56-3864-1718-CFDD528A5661}"/>
              </a:ext>
            </a:extLst>
          </p:cNvPr>
          <p:cNvGrpSpPr/>
          <p:nvPr/>
        </p:nvGrpSpPr>
        <p:grpSpPr>
          <a:xfrm>
            <a:off x="134982" y="2193633"/>
            <a:ext cx="5202034" cy="3136012"/>
            <a:chOff x="134982" y="2193633"/>
            <a:chExt cx="5202034" cy="3136012"/>
          </a:xfrm>
        </p:grpSpPr>
        <p:pic>
          <p:nvPicPr>
            <p:cNvPr id="5" name="Imagem 4">
              <a:extLst>
                <a:ext uri="{FF2B5EF4-FFF2-40B4-BE49-F238E27FC236}">
                  <a16:creationId xmlns:a16="http://schemas.microsoft.com/office/drawing/2014/main" id="{865D3097-9381-F02A-A269-FB35017223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4982" y="2193633"/>
              <a:ext cx="4812550" cy="3136012"/>
            </a:xfrm>
            <a:prstGeom prst="rect">
              <a:avLst/>
            </a:prstGeom>
          </p:spPr>
        </p:pic>
        <p:grpSp>
          <p:nvGrpSpPr>
            <p:cNvPr id="8" name="Agrupar 7">
              <a:extLst>
                <a:ext uri="{FF2B5EF4-FFF2-40B4-BE49-F238E27FC236}">
                  <a16:creationId xmlns:a16="http://schemas.microsoft.com/office/drawing/2014/main" id="{0E295A7D-CCE0-55A2-F707-3F6019EDDCD3}"/>
                </a:ext>
              </a:extLst>
            </p:cNvPr>
            <p:cNvGrpSpPr/>
            <p:nvPr/>
          </p:nvGrpSpPr>
          <p:grpSpPr>
            <a:xfrm>
              <a:off x="4886347" y="3324033"/>
              <a:ext cx="450669" cy="875212"/>
              <a:chOff x="4916605" y="3344091"/>
              <a:chExt cx="450669" cy="875212"/>
            </a:xfrm>
          </p:grpSpPr>
          <p:sp>
            <p:nvSpPr>
              <p:cNvPr id="6" name="Chave Esquerda 5">
                <a:extLst>
                  <a:ext uri="{FF2B5EF4-FFF2-40B4-BE49-F238E27FC236}">
                    <a16:creationId xmlns:a16="http://schemas.microsoft.com/office/drawing/2014/main" id="{F11E673A-E921-26A8-9AC4-02A28B2F66AD}"/>
                  </a:ext>
                </a:extLst>
              </p:cNvPr>
              <p:cNvSpPr/>
              <p:nvPr/>
            </p:nvSpPr>
            <p:spPr>
              <a:xfrm>
                <a:off x="4916605" y="3344091"/>
                <a:ext cx="256287" cy="875212"/>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7" name="CaixaDeTexto 6">
                <a:extLst>
                  <a:ext uri="{FF2B5EF4-FFF2-40B4-BE49-F238E27FC236}">
                    <a16:creationId xmlns:a16="http://schemas.microsoft.com/office/drawing/2014/main" id="{8C727ECC-AAFD-BD0D-89C6-7E3FEA3AA30E}"/>
                  </a:ext>
                </a:extLst>
              </p:cNvPr>
              <p:cNvSpPr txBox="1"/>
              <p:nvPr/>
            </p:nvSpPr>
            <p:spPr>
              <a:xfrm>
                <a:off x="5110987" y="3366198"/>
                <a:ext cx="256287" cy="830997"/>
              </a:xfrm>
              <a:prstGeom prst="rect">
                <a:avLst/>
              </a:prstGeom>
              <a:noFill/>
            </p:spPr>
            <p:txBody>
              <a:bodyPr wrap="square" rtlCol="0">
                <a:spAutoFit/>
              </a:bodyPr>
              <a:lstStyle/>
              <a:p>
                <a:r>
                  <a:rPr lang="pt-BR" sz="2400" b="1" dirty="0"/>
                  <a:t>0</a:t>
                </a:r>
              </a:p>
              <a:p>
                <a:r>
                  <a:rPr lang="pt-BR" sz="2400" b="1" dirty="0"/>
                  <a:t>1</a:t>
                </a:r>
              </a:p>
            </p:txBody>
          </p:sp>
        </p:grpSp>
      </p:grpSp>
    </p:spTree>
    <p:extLst>
      <p:ext uri="{BB962C8B-B14F-4D97-AF65-F5344CB8AC3E}">
        <p14:creationId xmlns:p14="http://schemas.microsoft.com/office/powerpoint/2010/main" val="299138123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7D72A55-79FE-A82D-FD11-ED747C289275}"/>
              </a:ext>
            </a:extLst>
          </p:cNvPr>
          <p:cNvSpPr>
            <a:spLocks noGrp="1"/>
          </p:cNvSpPr>
          <p:nvPr>
            <p:ph type="title"/>
          </p:nvPr>
        </p:nvSpPr>
        <p:spPr/>
        <p:txBody>
          <a:bodyPr/>
          <a:lstStyle/>
          <a:p>
            <a:r>
              <a:rPr lang="pt-BR" dirty="0"/>
              <a:t>Classificação binária</a:t>
            </a:r>
          </a:p>
        </p:txBody>
      </p:sp>
      <p:sp>
        <p:nvSpPr>
          <p:cNvPr id="3" name="Espaço Reservado para Conteúdo 2">
            <a:extLst>
              <a:ext uri="{FF2B5EF4-FFF2-40B4-BE49-F238E27FC236}">
                <a16:creationId xmlns:a16="http://schemas.microsoft.com/office/drawing/2014/main" id="{2902A3E5-E064-1069-F7C8-9168CDE5DB35}"/>
              </a:ext>
            </a:extLst>
          </p:cNvPr>
          <p:cNvSpPr>
            <a:spLocks noGrp="1"/>
          </p:cNvSpPr>
          <p:nvPr>
            <p:ph idx="1"/>
          </p:nvPr>
        </p:nvSpPr>
        <p:spPr>
          <a:xfrm>
            <a:off x="6312310" y="1825624"/>
            <a:ext cx="5744708" cy="5032375"/>
          </a:xfrm>
        </p:spPr>
        <p:txBody>
          <a:bodyPr>
            <a:normAutofit/>
          </a:bodyPr>
          <a:lstStyle/>
          <a:p>
            <a:r>
              <a:rPr lang="pt-BR" dirty="0"/>
              <a:t>O otimizador é em geral escolhido entre Adam ou SGD, mas existem outros que podem ser testados: </a:t>
            </a:r>
            <a:r>
              <a:rPr lang="pt-BR" dirty="0">
                <a:hlinkClick r:id="rId2"/>
              </a:rPr>
              <a:t>Nadam, </a:t>
            </a:r>
            <a:r>
              <a:rPr lang="pt-BR" dirty="0" err="1">
                <a:hlinkClick r:id="rId2"/>
              </a:rPr>
              <a:t>RMSProp</a:t>
            </a:r>
            <a:r>
              <a:rPr lang="pt-BR" dirty="0">
                <a:hlinkClick r:id="rId2"/>
              </a:rPr>
              <a:t>, etc</a:t>
            </a:r>
            <a:r>
              <a:rPr lang="pt-BR" dirty="0"/>
              <a:t>.</a:t>
            </a:r>
          </a:p>
          <a:p>
            <a:r>
              <a:rPr lang="pt-BR" dirty="0"/>
              <a:t>A função de perda deve ser a da </a:t>
            </a:r>
            <a:r>
              <a:rPr lang="pt-BR" b="1" i="1" dirty="0">
                <a:solidFill>
                  <a:srgbClr val="00B050"/>
                </a:solidFill>
              </a:rPr>
              <a:t>entropia cruzada binária</a:t>
            </a:r>
            <a:r>
              <a:rPr lang="pt-BR" dirty="0"/>
              <a:t>.</a:t>
            </a:r>
          </a:p>
          <a:p>
            <a:pPr lvl="1">
              <a:buFont typeface="Wingdings" panose="05000000000000000000" pitchFamily="2" charset="2"/>
              <a:buChar char="§"/>
            </a:pPr>
            <a:r>
              <a:rPr lang="pt-BR" dirty="0"/>
              <a:t>No TensorFlow é implementada pela classe </a:t>
            </a:r>
            <a:r>
              <a:rPr lang="pt-BR" b="1" i="1" dirty="0" err="1">
                <a:solidFill>
                  <a:srgbClr val="0070C0"/>
                </a:solidFill>
                <a:hlinkClick r:id="rId3"/>
              </a:rPr>
              <a:t>BinaryCrossentropy</a:t>
            </a:r>
            <a:r>
              <a:rPr lang="pt-BR" dirty="0"/>
              <a:t>.</a:t>
            </a:r>
          </a:p>
          <a:p>
            <a:r>
              <a:rPr lang="pt-BR" dirty="0"/>
              <a:t>Se estivermos lidando com imagens e a rede for do tipo </a:t>
            </a:r>
            <a:r>
              <a:rPr lang="pt-BR" b="1" i="1" dirty="0" err="1"/>
              <a:t>dense</a:t>
            </a:r>
            <a:r>
              <a:rPr lang="pt-BR" b="1" i="1" dirty="0"/>
              <a:t> feed </a:t>
            </a:r>
            <a:r>
              <a:rPr lang="pt-BR" b="1" i="1" dirty="0" err="1"/>
              <a:t>forward</a:t>
            </a:r>
            <a:r>
              <a:rPr lang="pt-BR" dirty="0"/>
              <a:t>, devemos usar uma camada </a:t>
            </a:r>
            <a:r>
              <a:rPr lang="pt-BR" b="1" i="1" dirty="0" err="1"/>
              <a:t>Flatten</a:t>
            </a:r>
            <a:r>
              <a:rPr lang="pt-BR" dirty="0"/>
              <a:t> na entrada.</a:t>
            </a:r>
          </a:p>
          <a:p>
            <a:endParaRPr lang="pt-BR" dirty="0"/>
          </a:p>
        </p:txBody>
      </p:sp>
      <p:grpSp>
        <p:nvGrpSpPr>
          <p:cNvPr id="9" name="Agrupar 8">
            <a:extLst>
              <a:ext uri="{FF2B5EF4-FFF2-40B4-BE49-F238E27FC236}">
                <a16:creationId xmlns:a16="http://schemas.microsoft.com/office/drawing/2014/main" id="{CF285876-0A56-3864-1718-CFDD528A5661}"/>
              </a:ext>
            </a:extLst>
          </p:cNvPr>
          <p:cNvGrpSpPr/>
          <p:nvPr/>
        </p:nvGrpSpPr>
        <p:grpSpPr>
          <a:xfrm>
            <a:off x="134982" y="2193633"/>
            <a:ext cx="5202034" cy="3136012"/>
            <a:chOff x="134982" y="2193633"/>
            <a:chExt cx="5202034" cy="3136012"/>
          </a:xfrm>
        </p:grpSpPr>
        <p:pic>
          <p:nvPicPr>
            <p:cNvPr id="5" name="Imagem 4">
              <a:extLst>
                <a:ext uri="{FF2B5EF4-FFF2-40B4-BE49-F238E27FC236}">
                  <a16:creationId xmlns:a16="http://schemas.microsoft.com/office/drawing/2014/main" id="{865D3097-9381-F02A-A269-FB350172237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4982" y="2193633"/>
              <a:ext cx="4812550" cy="3136012"/>
            </a:xfrm>
            <a:prstGeom prst="rect">
              <a:avLst/>
            </a:prstGeom>
          </p:spPr>
        </p:pic>
        <p:grpSp>
          <p:nvGrpSpPr>
            <p:cNvPr id="8" name="Agrupar 7">
              <a:extLst>
                <a:ext uri="{FF2B5EF4-FFF2-40B4-BE49-F238E27FC236}">
                  <a16:creationId xmlns:a16="http://schemas.microsoft.com/office/drawing/2014/main" id="{0E295A7D-CCE0-55A2-F707-3F6019EDDCD3}"/>
                </a:ext>
              </a:extLst>
            </p:cNvPr>
            <p:cNvGrpSpPr/>
            <p:nvPr/>
          </p:nvGrpSpPr>
          <p:grpSpPr>
            <a:xfrm>
              <a:off x="4886347" y="3324033"/>
              <a:ext cx="450669" cy="875212"/>
              <a:chOff x="4916605" y="3344091"/>
              <a:chExt cx="450669" cy="875212"/>
            </a:xfrm>
          </p:grpSpPr>
          <p:sp>
            <p:nvSpPr>
              <p:cNvPr id="6" name="Chave Esquerda 5">
                <a:extLst>
                  <a:ext uri="{FF2B5EF4-FFF2-40B4-BE49-F238E27FC236}">
                    <a16:creationId xmlns:a16="http://schemas.microsoft.com/office/drawing/2014/main" id="{F11E673A-E921-26A8-9AC4-02A28B2F66AD}"/>
                  </a:ext>
                </a:extLst>
              </p:cNvPr>
              <p:cNvSpPr/>
              <p:nvPr/>
            </p:nvSpPr>
            <p:spPr>
              <a:xfrm>
                <a:off x="4916605" y="3344091"/>
                <a:ext cx="256287" cy="875212"/>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7" name="CaixaDeTexto 6">
                <a:extLst>
                  <a:ext uri="{FF2B5EF4-FFF2-40B4-BE49-F238E27FC236}">
                    <a16:creationId xmlns:a16="http://schemas.microsoft.com/office/drawing/2014/main" id="{8C727ECC-AAFD-BD0D-89C6-7E3FEA3AA30E}"/>
                  </a:ext>
                </a:extLst>
              </p:cNvPr>
              <p:cNvSpPr txBox="1"/>
              <p:nvPr/>
            </p:nvSpPr>
            <p:spPr>
              <a:xfrm>
                <a:off x="5110987" y="3366198"/>
                <a:ext cx="256287" cy="830997"/>
              </a:xfrm>
              <a:prstGeom prst="rect">
                <a:avLst/>
              </a:prstGeom>
              <a:noFill/>
            </p:spPr>
            <p:txBody>
              <a:bodyPr wrap="square" rtlCol="0">
                <a:spAutoFit/>
              </a:bodyPr>
              <a:lstStyle/>
              <a:p>
                <a:r>
                  <a:rPr lang="pt-BR" sz="2400" b="1" dirty="0"/>
                  <a:t>0</a:t>
                </a:r>
              </a:p>
              <a:p>
                <a:r>
                  <a:rPr lang="pt-BR" sz="2400" b="1" dirty="0"/>
                  <a:t>1</a:t>
                </a:r>
              </a:p>
            </p:txBody>
          </p:sp>
        </p:grpSp>
      </p:grpSp>
    </p:spTree>
    <p:extLst>
      <p:ext uri="{BB962C8B-B14F-4D97-AF65-F5344CB8AC3E}">
        <p14:creationId xmlns:p14="http://schemas.microsoft.com/office/powerpoint/2010/main" val="392037699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CD00B3E-85D7-8B25-6629-4A85FF36133A}"/>
              </a:ext>
            </a:extLst>
          </p:cNvPr>
          <p:cNvSpPr>
            <a:spLocks noGrp="1"/>
          </p:cNvSpPr>
          <p:nvPr>
            <p:ph type="title"/>
          </p:nvPr>
        </p:nvSpPr>
        <p:spPr/>
        <p:txBody>
          <a:bodyPr/>
          <a:lstStyle/>
          <a:p>
            <a:r>
              <a:rPr lang="pt-BR" dirty="0"/>
              <a:t>Exemplo</a:t>
            </a:r>
          </a:p>
        </p:txBody>
      </p:sp>
      <p:sp>
        <p:nvSpPr>
          <p:cNvPr id="3" name="Espaço Reservado para Conteúdo 2">
            <a:extLst>
              <a:ext uri="{FF2B5EF4-FFF2-40B4-BE49-F238E27FC236}">
                <a16:creationId xmlns:a16="http://schemas.microsoft.com/office/drawing/2014/main" id="{9730104F-E6BA-B308-644A-11A7E4939EBD}"/>
              </a:ext>
            </a:extLst>
          </p:cNvPr>
          <p:cNvSpPr>
            <a:spLocks noGrp="1"/>
          </p:cNvSpPr>
          <p:nvPr>
            <p:ph idx="1"/>
          </p:nvPr>
        </p:nvSpPr>
        <p:spPr>
          <a:xfrm>
            <a:off x="838200" y="1825625"/>
            <a:ext cx="11049000" cy="4351338"/>
          </a:xfrm>
        </p:spPr>
        <p:txBody>
          <a:bodyPr/>
          <a:lstStyle/>
          <a:p>
            <a:r>
              <a:rPr lang="pt-BR" dirty="0">
                <a:hlinkClick r:id="rId3"/>
              </a:rPr>
              <a:t>Exemplo: Classificação de imagens com dígitos escritos à mão.</a:t>
            </a:r>
            <a:endParaRPr lang="pt-BR" dirty="0"/>
          </a:p>
        </p:txBody>
      </p:sp>
      <p:pic>
        <p:nvPicPr>
          <p:cNvPr id="2050" name="Picture 2" descr="TensorFlow">
            <a:extLst>
              <a:ext uri="{FF2B5EF4-FFF2-40B4-BE49-F238E27FC236}">
                <a16:creationId xmlns:a16="http://schemas.microsoft.com/office/drawing/2014/main" id="{87B75C17-2A48-E33A-B66B-927CA792D83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39875" y="2923470"/>
            <a:ext cx="4099479" cy="230595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Project Jupyter | Try Jupyter">
            <a:extLst>
              <a:ext uri="{FF2B5EF4-FFF2-40B4-BE49-F238E27FC236}">
                <a16:creationId xmlns:a16="http://schemas.microsoft.com/office/drawing/2014/main" id="{FC70A9A5-A2C7-C005-C6C5-A9FF775654D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03370" y="3167764"/>
            <a:ext cx="3461657" cy="181737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Google Colaboratory Colab - Guía Completa Español - Marketing Branding">
            <a:extLst>
              <a:ext uri="{FF2B5EF4-FFF2-40B4-BE49-F238E27FC236}">
                <a16:creationId xmlns:a16="http://schemas.microsoft.com/office/drawing/2014/main" id="{8A007768-2032-FE11-22C9-9394A0EF02EF}"/>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5865" r="10641"/>
          <a:stretch/>
        </p:blipFill>
        <p:spPr bwMode="auto">
          <a:xfrm>
            <a:off x="8665027" y="2746576"/>
            <a:ext cx="3331071" cy="2659743"/>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T12A01: FUNDAMENTALS OF PYTHON PROGRAMMING (SF) (SYNCHRONOUS E-LEARNING) -  NTUC LearningHub">
            <a:extLst>
              <a:ext uri="{FF2B5EF4-FFF2-40B4-BE49-F238E27FC236}">
                <a16:creationId xmlns:a16="http://schemas.microsoft.com/office/drawing/2014/main" id="{80EDF8DB-E749-8471-3ACA-2FFE3006FC46}"/>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23319" r="20198"/>
          <a:stretch/>
        </p:blipFill>
        <p:spPr bwMode="auto">
          <a:xfrm>
            <a:off x="304800" y="3167764"/>
            <a:ext cx="1894114" cy="1877924"/>
          </a:xfrm>
          <a:prstGeom prst="rect">
            <a:avLst/>
          </a:prstGeom>
          <a:noFill/>
          <a:extLst>
            <a:ext uri="{909E8E84-426E-40DD-AFC4-6F175D3DCCD1}">
              <a14:hiddenFill xmlns:a14="http://schemas.microsoft.com/office/drawing/2010/main">
                <a:solidFill>
                  <a:srgbClr val="FFFFFF"/>
                </a:solidFill>
              </a14:hiddenFill>
            </a:ext>
          </a:extLst>
        </p:spPr>
      </p:pic>
      <p:sp>
        <p:nvSpPr>
          <p:cNvPr id="8" name="Sinal de Adição 7">
            <a:extLst>
              <a:ext uri="{FF2B5EF4-FFF2-40B4-BE49-F238E27FC236}">
                <a16:creationId xmlns:a16="http://schemas.microsoft.com/office/drawing/2014/main" id="{89317CF7-D83C-5980-45A9-863C64A2BE61}"/>
              </a:ext>
            </a:extLst>
          </p:cNvPr>
          <p:cNvSpPr>
            <a:spLocks noChangeAspect="1"/>
          </p:cNvSpPr>
          <p:nvPr/>
        </p:nvSpPr>
        <p:spPr>
          <a:xfrm>
            <a:off x="2198914" y="3535968"/>
            <a:ext cx="468000" cy="468000"/>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Sinal de Adição 9">
            <a:extLst>
              <a:ext uri="{FF2B5EF4-FFF2-40B4-BE49-F238E27FC236}">
                <a16:creationId xmlns:a16="http://schemas.microsoft.com/office/drawing/2014/main" id="{C6DC4B29-EABA-20F7-BB46-C33BEC93E2DD}"/>
              </a:ext>
            </a:extLst>
          </p:cNvPr>
          <p:cNvSpPr>
            <a:spLocks noChangeAspect="1"/>
          </p:cNvSpPr>
          <p:nvPr/>
        </p:nvSpPr>
        <p:spPr>
          <a:xfrm>
            <a:off x="5279613" y="3535968"/>
            <a:ext cx="468000" cy="468000"/>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Sinal de Adição 10">
            <a:extLst>
              <a:ext uri="{FF2B5EF4-FFF2-40B4-BE49-F238E27FC236}">
                <a16:creationId xmlns:a16="http://schemas.microsoft.com/office/drawing/2014/main" id="{FF65B64B-136B-DCC4-8A01-509D3D5CD19F}"/>
              </a:ext>
            </a:extLst>
          </p:cNvPr>
          <p:cNvSpPr>
            <a:spLocks noChangeAspect="1"/>
          </p:cNvSpPr>
          <p:nvPr/>
        </p:nvSpPr>
        <p:spPr>
          <a:xfrm>
            <a:off x="7968386" y="3533294"/>
            <a:ext cx="468000" cy="468000"/>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9496193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755BD9F-A5F9-C006-2D60-3988AFB742AA}"/>
              </a:ext>
            </a:extLst>
          </p:cNvPr>
          <p:cNvSpPr>
            <a:spLocks noGrp="1"/>
          </p:cNvSpPr>
          <p:nvPr>
            <p:ph type="title"/>
          </p:nvPr>
        </p:nvSpPr>
        <p:spPr/>
        <p:txBody>
          <a:bodyPr/>
          <a:lstStyle/>
          <a:p>
            <a:r>
              <a:rPr lang="pt-BR" dirty="0"/>
              <a:t>Atividades</a:t>
            </a:r>
          </a:p>
        </p:txBody>
      </p:sp>
      <p:sp>
        <p:nvSpPr>
          <p:cNvPr id="3" name="Espaço Reservado para Conteúdo 2">
            <a:extLst>
              <a:ext uri="{FF2B5EF4-FFF2-40B4-BE49-F238E27FC236}">
                <a16:creationId xmlns:a16="http://schemas.microsoft.com/office/drawing/2014/main" id="{DE398648-3AD3-9986-3010-6210876DC9B1}"/>
              </a:ext>
            </a:extLst>
          </p:cNvPr>
          <p:cNvSpPr>
            <a:spLocks noGrp="1"/>
          </p:cNvSpPr>
          <p:nvPr>
            <p:ph idx="1"/>
          </p:nvPr>
        </p:nvSpPr>
        <p:spPr/>
        <p:txBody>
          <a:bodyPr/>
          <a:lstStyle/>
          <a:p>
            <a:r>
              <a:rPr lang="pt-BR" dirty="0"/>
              <a:t>Quiz: “</a:t>
            </a:r>
            <a:r>
              <a:rPr lang="pt-BR" b="1" i="1" dirty="0"/>
              <a:t>TP557 – Classificação com </a:t>
            </a:r>
            <a:r>
              <a:rPr lang="pt-BR" b="1" i="1" dirty="0" err="1"/>
              <a:t>DNNs</a:t>
            </a:r>
            <a:r>
              <a:rPr lang="pt-BR" dirty="0"/>
              <a:t>”.</a:t>
            </a:r>
          </a:p>
          <a:p>
            <a:r>
              <a:rPr lang="pt-BR" dirty="0"/>
              <a:t>Exercício: </a:t>
            </a:r>
            <a:r>
              <a:rPr lang="pt-BR" dirty="0">
                <a:hlinkClick r:id="rId3"/>
              </a:rPr>
              <a:t>Detecção de peças de roupa</a:t>
            </a:r>
            <a:endParaRPr lang="pt-BR" dirty="0"/>
          </a:p>
        </p:txBody>
      </p:sp>
    </p:spTree>
    <p:extLst>
      <p:ext uri="{BB962C8B-B14F-4D97-AF65-F5344CB8AC3E}">
        <p14:creationId xmlns:p14="http://schemas.microsoft.com/office/powerpoint/2010/main" val="291852029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32666AC8-2E17-4DB4-B0F5-60C640CCFD2E}"/>
              </a:ext>
            </a:extLst>
          </p:cNvPr>
          <p:cNvSpPr txBox="1">
            <a:spLocks/>
          </p:cNvSpPr>
          <p:nvPr/>
        </p:nvSpPr>
        <p:spPr>
          <a:xfrm>
            <a:off x="1431533" y="2720526"/>
            <a:ext cx="9144000" cy="10295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6600" dirty="0"/>
              <a:t>Perguntas?</a:t>
            </a:r>
            <a:endParaRPr lang="pt-BR" sz="6600" b="1" i="1" dirty="0"/>
          </a:p>
        </p:txBody>
      </p:sp>
    </p:spTree>
    <p:extLst>
      <p:ext uri="{BB962C8B-B14F-4D97-AF65-F5344CB8AC3E}">
        <p14:creationId xmlns:p14="http://schemas.microsoft.com/office/powerpoint/2010/main" val="197598151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32666AC8-2E17-4DB4-B0F5-60C640CCFD2E}"/>
              </a:ext>
            </a:extLst>
          </p:cNvPr>
          <p:cNvSpPr txBox="1">
            <a:spLocks/>
          </p:cNvSpPr>
          <p:nvPr/>
        </p:nvSpPr>
        <p:spPr>
          <a:xfrm>
            <a:off x="1431533" y="2720526"/>
            <a:ext cx="9144000" cy="10295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6600" dirty="0"/>
              <a:t>Obrigado!</a:t>
            </a:r>
            <a:endParaRPr lang="pt-BR" sz="6600" b="1" i="1" dirty="0"/>
          </a:p>
        </p:txBody>
      </p:sp>
    </p:spTree>
    <p:extLst>
      <p:ext uri="{BB962C8B-B14F-4D97-AF65-F5344CB8AC3E}">
        <p14:creationId xmlns:p14="http://schemas.microsoft.com/office/powerpoint/2010/main" val="5991458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0EC6F17-D937-6F98-FBB8-84DDFFC08586}"/>
              </a:ext>
            </a:extLst>
          </p:cNvPr>
          <p:cNvSpPr>
            <a:spLocks noGrp="1"/>
          </p:cNvSpPr>
          <p:nvPr>
            <p:ph type="title"/>
          </p:nvPr>
        </p:nvSpPr>
        <p:spPr/>
        <p:txBody>
          <a:bodyPr/>
          <a:lstStyle/>
          <a:p>
            <a:r>
              <a:rPr lang="pt-BR" dirty="0"/>
              <a:t>Classificação com neurônios</a:t>
            </a:r>
          </a:p>
        </p:txBody>
      </p:sp>
      <p:grpSp>
        <p:nvGrpSpPr>
          <p:cNvPr id="34" name="Agrupar 33">
            <a:extLst>
              <a:ext uri="{FF2B5EF4-FFF2-40B4-BE49-F238E27FC236}">
                <a16:creationId xmlns:a16="http://schemas.microsoft.com/office/drawing/2014/main" id="{90CA9C25-39E9-E152-F8A6-81422FC932CD}"/>
              </a:ext>
            </a:extLst>
          </p:cNvPr>
          <p:cNvGrpSpPr/>
          <p:nvPr/>
        </p:nvGrpSpPr>
        <p:grpSpPr>
          <a:xfrm>
            <a:off x="499869" y="1583227"/>
            <a:ext cx="4933950" cy="1618458"/>
            <a:chOff x="499869" y="1583227"/>
            <a:chExt cx="4933950" cy="1618458"/>
          </a:xfrm>
        </p:grpSpPr>
        <p:sp>
          <p:nvSpPr>
            <p:cNvPr id="4" name="Elipse 3">
              <a:extLst>
                <a:ext uri="{FF2B5EF4-FFF2-40B4-BE49-F238E27FC236}">
                  <a16:creationId xmlns:a16="http://schemas.microsoft.com/office/drawing/2014/main" id="{5EBF5DC9-2FC4-3BB6-6571-56613842DD57}"/>
                </a:ext>
              </a:extLst>
            </p:cNvPr>
            <p:cNvSpPr/>
            <p:nvPr/>
          </p:nvSpPr>
          <p:spPr>
            <a:xfrm>
              <a:off x="2207548" y="2059238"/>
              <a:ext cx="566057" cy="566057"/>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cxnSp>
          <p:nvCxnSpPr>
            <p:cNvPr id="5" name="Conector de Seta Reta 4">
              <a:extLst>
                <a:ext uri="{FF2B5EF4-FFF2-40B4-BE49-F238E27FC236}">
                  <a16:creationId xmlns:a16="http://schemas.microsoft.com/office/drawing/2014/main" id="{9438ADB6-942B-C97A-3127-AB6D4B8B365B}"/>
                </a:ext>
              </a:extLst>
            </p:cNvPr>
            <p:cNvCxnSpPr>
              <a:cxnSpLocks/>
              <a:stCxn id="6" idx="3"/>
              <a:endCxn id="4" idx="2"/>
            </p:cNvCxnSpPr>
            <p:nvPr/>
          </p:nvCxnSpPr>
          <p:spPr>
            <a:xfrm>
              <a:off x="1789312" y="1845879"/>
              <a:ext cx="418236" cy="4963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F614E90D-9566-853B-C8AC-77C68228AC69}"/>
                    </a:ext>
                  </a:extLst>
                </p:cNvPr>
                <p:cNvSpPr txBox="1"/>
                <p:nvPr/>
              </p:nvSpPr>
              <p:spPr>
                <a:xfrm>
                  <a:off x="1406773" y="1661213"/>
                  <a:ext cx="38253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oMath>
                    </m:oMathPara>
                  </a14:m>
                  <a:endParaRPr lang="pt-BR" dirty="0"/>
                </a:p>
              </p:txBody>
            </p:sp>
          </mc:Choice>
          <mc:Fallback xmlns="">
            <p:sp>
              <p:nvSpPr>
                <p:cNvPr id="6" name="CaixaDeTexto 5">
                  <a:extLst>
                    <a:ext uri="{FF2B5EF4-FFF2-40B4-BE49-F238E27FC236}">
                      <a16:creationId xmlns:a16="http://schemas.microsoft.com/office/drawing/2014/main" id="{F614E90D-9566-853B-C8AC-77C68228AC69}"/>
                    </a:ext>
                  </a:extLst>
                </p:cNvPr>
                <p:cNvSpPr txBox="1">
                  <a:spLocks noRot="1" noChangeAspect="1" noMove="1" noResize="1" noEditPoints="1" noAdjustHandles="1" noChangeArrowheads="1" noChangeShapeType="1" noTextEdit="1"/>
                </p:cNvSpPr>
                <p:nvPr/>
              </p:nvSpPr>
              <p:spPr>
                <a:xfrm>
                  <a:off x="1406773" y="1661213"/>
                  <a:ext cx="382539" cy="369332"/>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 name="CaixaDeTexto 6">
                  <a:extLst>
                    <a:ext uri="{FF2B5EF4-FFF2-40B4-BE49-F238E27FC236}">
                      <a16:creationId xmlns:a16="http://schemas.microsoft.com/office/drawing/2014/main" id="{6625D54A-D2A1-EEB6-A39D-8E5CFCA334FE}"/>
                    </a:ext>
                  </a:extLst>
                </p:cNvPr>
                <p:cNvSpPr txBox="1"/>
                <p:nvPr/>
              </p:nvSpPr>
              <p:spPr>
                <a:xfrm>
                  <a:off x="1407094" y="2074229"/>
                  <a:ext cx="37029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oMath>
                    </m:oMathPara>
                  </a14:m>
                  <a:endParaRPr lang="pt-BR" dirty="0"/>
                </a:p>
              </p:txBody>
            </p:sp>
          </mc:Choice>
          <mc:Fallback xmlns="">
            <p:sp>
              <p:nvSpPr>
                <p:cNvPr id="7" name="CaixaDeTexto 6">
                  <a:extLst>
                    <a:ext uri="{FF2B5EF4-FFF2-40B4-BE49-F238E27FC236}">
                      <a16:creationId xmlns:a16="http://schemas.microsoft.com/office/drawing/2014/main" id="{6625D54A-D2A1-EEB6-A39D-8E5CFCA334FE}"/>
                    </a:ext>
                  </a:extLst>
                </p:cNvPr>
                <p:cNvSpPr txBox="1">
                  <a:spLocks noRot="1" noChangeAspect="1" noMove="1" noResize="1" noEditPoints="1" noAdjustHandles="1" noChangeArrowheads="1" noChangeShapeType="1" noTextEdit="1"/>
                </p:cNvSpPr>
                <p:nvPr/>
              </p:nvSpPr>
              <p:spPr>
                <a:xfrm>
                  <a:off x="1407094" y="2074229"/>
                  <a:ext cx="370290" cy="369332"/>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8" name="CaixaDeTexto 7">
                  <a:extLst>
                    <a:ext uri="{FF2B5EF4-FFF2-40B4-BE49-F238E27FC236}">
                      <a16:creationId xmlns:a16="http://schemas.microsoft.com/office/drawing/2014/main" id="{99E4DBD5-FCCA-4C7A-80AA-7FBB08C5352E}"/>
                    </a:ext>
                  </a:extLst>
                </p:cNvPr>
                <p:cNvSpPr txBox="1"/>
                <p:nvPr/>
              </p:nvSpPr>
              <p:spPr>
                <a:xfrm>
                  <a:off x="1394844" y="2599069"/>
                  <a:ext cx="38254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𝐾</m:t>
                            </m:r>
                          </m:sub>
                        </m:sSub>
                      </m:oMath>
                    </m:oMathPara>
                  </a14:m>
                  <a:endParaRPr lang="pt-BR" dirty="0"/>
                </a:p>
              </p:txBody>
            </p:sp>
          </mc:Choice>
          <mc:Fallback xmlns="">
            <p:sp>
              <p:nvSpPr>
                <p:cNvPr id="8" name="CaixaDeTexto 7">
                  <a:extLst>
                    <a:ext uri="{FF2B5EF4-FFF2-40B4-BE49-F238E27FC236}">
                      <a16:creationId xmlns:a16="http://schemas.microsoft.com/office/drawing/2014/main" id="{99E4DBD5-FCCA-4C7A-80AA-7FBB08C5352E}"/>
                    </a:ext>
                  </a:extLst>
                </p:cNvPr>
                <p:cNvSpPr txBox="1">
                  <a:spLocks noRot="1" noChangeAspect="1" noMove="1" noResize="1" noEditPoints="1" noAdjustHandles="1" noChangeArrowheads="1" noChangeShapeType="1" noTextEdit="1"/>
                </p:cNvSpPr>
                <p:nvPr/>
              </p:nvSpPr>
              <p:spPr>
                <a:xfrm>
                  <a:off x="1394844" y="2599069"/>
                  <a:ext cx="382540" cy="369332"/>
                </a:xfrm>
                <a:prstGeom prst="rect">
                  <a:avLst/>
                </a:prstGeom>
                <a:blipFill>
                  <a:blip r:embed="rId5"/>
                  <a:stretch>
                    <a:fillRect r="-1587"/>
                  </a:stretch>
                </a:blipFill>
              </p:spPr>
              <p:txBody>
                <a:bodyPr/>
                <a:lstStyle/>
                <a:p>
                  <a:r>
                    <a:rPr lang="pt-BR">
                      <a:noFill/>
                    </a:rPr>
                    <a:t> </a:t>
                  </a:r>
                </a:p>
              </p:txBody>
            </p:sp>
          </mc:Fallback>
        </mc:AlternateContent>
        <p:cxnSp>
          <p:nvCxnSpPr>
            <p:cNvPr id="9" name="Conector de Seta Reta 8">
              <a:extLst>
                <a:ext uri="{FF2B5EF4-FFF2-40B4-BE49-F238E27FC236}">
                  <a16:creationId xmlns:a16="http://schemas.microsoft.com/office/drawing/2014/main" id="{CB12ECA9-4098-65D0-BA25-1AF285024A89}"/>
                </a:ext>
              </a:extLst>
            </p:cNvPr>
            <p:cNvCxnSpPr>
              <a:cxnSpLocks/>
              <a:stCxn id="7" idx="3"/>
              <a:endCxn id="4" idx="2"/>
            </p:cNvCxnSpPr>
            <p:nvPr/>
          </p:nvCxnSpPr>
          <p:spPr>
            <a:xfrm>
              <a:off x="1777384" y="2258895"/>
              <a:ext cx="430164" cy="833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Conector de Seta Reta 9">
              <a:extLst>
                <a:ext uri="{FF2B5EF4-FFF2-40B4-BE49-F238E27FC236}">
                  <a16:creationId xmlns:a16="http://schemas.microsoft.com/office/drawing/2014/main" id="{61790650-040A-D5DF-CAAE-D942E77C977B}"/>
                </a:ext>
              </a:extLst>
            </p:cNvPr>
            <p:cNvCxnSpPr>
              <a:cxnSpLocks/>
              <a:stCxn id="8" idx="3"/>
              <a:endCxn id="4" idx="2"/>
            </p:cNvCxnSpPr>
            <p:nvPr/>
          </p:nvCxnSpPr>
          <p:spPr>
            <a:xfrm flipV="1">
              <a:off x="1777384" y="2342267"/>
              <a:ext cx="430164" cy="4414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CaixaDeTexto 10">
                  <a:extLst>
                    <a:ext uri="{FF2B5EF4-FFF2-40B4-BE49-F238E27FC236}">
                      <a16:creationId xmlns:a16="http://schemas.microsoft.com/office/drawing/2014/main" id="{7B3F6092-A1DC-537B-DEEF-18438B28CA1B}"/>
                    </a:ext>
                  </a:extLst>
                </p:cNvPr>
                <p:cNvSpPr txBox="1"/>
                <p:nvPr/>
              </p:nvSpPr>
              <p:spPr>
                <a:xfrm flipH="1">
                  <a:off x="1271216" y="2448290"/>
                  <a:ext cx="65365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ea typeface="Cambria Math" panose="02040503050406030204" pitchFamily="18" charset="0"/>
                          </a:rPr>
                          <m:t>⋮</m:t>
                        </m:r>
                      </m:oMath>
                    </m:oMathPara>
                  </a14:m>
                  <a:endParaRPr lang="pt-BR" dirty="0"/>
                </a:p>
              </p:txBody>
            </p:sp>
          </mc:Choice>
          <mc:Fallback xmlns="">
            <p:sp>
              <p:nvSpPr>
                <p:cNvPr id="11" name="CaixaDeTexto 10">
                  <a:extLst>
                    <a:ext uri="{FF2B5EF4-FFF2-40B4-BE49-F238E27FC236}">
                      <a16:creationId xmlns:a16="http://schemas.microsoft.com/office/drawing/2014/main" id="{7B3F6092-A1DC-537B-DEEF-18438B28CA1B}"/>
                    </a:ext>
                  </a:extLst>
                </p:cNvPr>
                <p:cNvSpPr txBox="1">
                  <a:spLocks noRot="1" noChangeAspect="1" noMove="1" noResize="1" noEditPoints="1" noAdjustHandles="1" noChangeArrowheads="1" noChangeShapeType="1" noTextEdit="1"/>
                </p:cNvSpPr>
                <p:nvPr/>
              </p:nvSpPr>
              <p:spPr>
                <a:xfrm flipH="1">
                  <a:off x="1271216" y="2448290"/>
                  <a:ext cx="653654" cy="276999"/>
                </a:xfrm>
                <a:prstGeom prst="rect">
                  <a:avLst/>
                </a:prstGeom>
                <a:blipFill>
                  <a:blip r:embed="rId6"/>
                  <a:stretch>
                    <a:fillRect b="-6667"/>
                  </a:stretch>
                </a:blipFill>
              </p:spPr>
              <p:txBody>
                <a:bodyPr/>
                <a:lstStyle/>
                <a:p>
                  <a:r>
                    <a:rPr lang="pt-BR">
                      <a:noFill/>
                    </a:rPr>
                    <a:t> </a:t>
                  </a:r>
                </a:p>
              </p:txBody>
            </p:sp>
          </mc:Fallback>
        </mc:AlternateContent>
        <p:cxnSp>
          <p:nvCxnSpPr>
            <p:cNvPr id="12" name="Conector de Seta Reta 11">
              <a:extLst>
                <a:ext uri="{FF2B5EF4-FFF2-40B4-BE49-F238E27FC236}">
                  <a16:creationId xmlns:a16="http://schemas.microsoft.com/office/drawing/2014/main" id="{B7C80304-E18A-CAA6-A9F0-433A0B738419}"/>
                </a:ext>
              </a:extLst>
            </p:cNvPr>
            <p:cNvCxnSpPr>
              <a:cxnSpLocks/>
            </p:cNvCxnSpPr>
            <p:nvPr/>
          </p:nvCxnSpPr>
          <p:spPr>
            <a:xfrm>
              <a:off x="2486675" y="1916794"/>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Conector de Seta Reta 12">
              <a:extLst>
                <a:ext uri="{FF2B5EF4-FFF2-40B4-BE49-F238E27FC236}">
                  <a16:creationId xmlns:a16="http://schemas.microsoft.com/office/drawing/2014/main" id="{1E7CDED4-A49E-8420-57FB-9C051424834F}"/>
                </a:ext>
              </a:extLst>
            </p:cNvPr>
            <p:cNvCxnSpPr>
              <a:cxnSpLocks/>
              <a:endCxn id="16" idx="1"/>
            </p:cNvCxnSpPr>
            <p:nvPr/>
          </p:nvCxnSpPr>
          <p:spPr>
            <a:xfrm flipV="1">
              <a:off x="2773605" y="2340532"/>
              <a:ext cx="341405" cy="11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CaixaDeTexto 13">
                  <a:extLst>
                    <a:ext uri="{FF2B5EF4-FFF2-40B4-BE49-F238E27FC236}">
                      <a16:creationId xmlns:a16="http://schemas.microsoft.com/office/drawing/2014/main" id="{514B4701-70E9-3D3C-2CBF-1A7DA01F1D8A}"/>
                    </a:ext>
                  </a:extLst>
                </p:cNvPr>
                <p:cNvSpPr txBox="1"/>
                <p:nvPr/>
              </p:nvSpPr>
              <p:spPr>
                <a:xfrm>
                  <a:off x="4018266" y="2131085"/>
                  <a:ext cx="41583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𝑦</m:t>
                            </m:r>
                          </m:e>
                        </m:acc>
                      </m:oMath>
                    </m:oMathPara>
                  </a14:m>
                  <a:endParaRPr lang="pt-BR" dirty="0"/>
                </a:p>
              </p:txBody>
            </p:sp>
          </mc:Choice>
          <mc:Fallback xmlns="">
            <p:sp>
              <p:nvSpPr>
                <p:cNvPr id="14" name="CaixaDeTexto 13">
                  <a:extLst>
                    <a:ext uri="{FF2B5EF4-FFF2-40B4-BE49-F238E27FC236}">
                      <a16:creationId xmlns:a16="http://schemas.microsoft.com/office/drawing/2014/main" id="{514B4701-70E9-3D3C-2CBF-1A7DA01F1D8A}"/>
                    </a:ext>
                  </a:extLst>
                </p:cNvPr>
                <p:cNvSpPr txBox="1">
                  <a:spLocks noRot="1" noChangeAspect="1" noMove="1" noResize="1" noEditPoints="1" noAdjustHandles="1" noChangeArrowheads="1" noChangeShapeType="1" noTextEdit="1"/>
                </p:cNvSpPr>
                <p:nvPr/>
              </p:nvSpPr>
              <p:spPr>
                <a:xfrm>
                  <a:off x="4018266" y="2131085"/>
                  <a:ext cx="415834" cy="369332"/>
                </a:xfrm>
                <a:prstGeom prst="rect">
                  <a:avLst/>
                </a:prstGeom>
                <a:blipFill>
                  <a:blip r:embed="rId7"/>
                  <a:stretch>
                    <a:fillRect t="-6667" r="-20588" b="-666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8" name="CaixaDeTexto 17">
                  <a:extLst>
                    <a:ext uri="{FF2B5EF4-FFF2-40B4-BE49-F238E27FC236}">
                      <a16:creationId xmlns:a16="http://schemas.microsoft.com/office/drawing/2014/main" id="{50FE0D66-8767-2A3F-9114-2B1C0FEC98CE}"/>
                    </a:ext>
                  </a:extLst>
                </p:cNvPr>
                <p:cNvSpPr txBox="1"/>
                <p:nvPr/>
              </p:nvSpPr>
              <p:spPr>
                <a:xfrm>
                  <a:off x="2299307" y="1583227"/>
                  <a:ext cx="38253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𝑏</m:t>
                        </m:r>
                      </m:oMath>
                    </m:oMathPara>
                  </a14:m>
                  <a:endParaRPr lang="pt-BR" dirty="0"/>
                </a:p>
              </p:txBody>
            </p:sp>
          </mc:Choice>
          <mc:Fallback xmlns="">
            <p:sp>
              <p:nvSpPr>
                <p:cNvPr id="18" name="CaixaDeTexto 17">
                  <a:extLst>
                    <a:ext uri="{FF2B5EF4-FFF2-40B4-BE49-F238E27FC236}">
                      <a16:creationId xmlns:a16="http://schemas.microsoft.com/office/drawing/2014/main" id="{50FE0D66-8767-2A3F-9114-2B1C0FEC98CE}"/>
                    </a:ext>
                  </a:extLst>
                </p:cNvPr>
                <p:cNvSpPr txBox="1">
                  <a:spLocks noRot="1" noChangeAspect="1" noMove="1" noResize="1" noEditPoints="1" noAdjustHandles="1" noChangeArrowheads="1" noChangeShapeType="1" noTextEdit="1"/>
                </p:cNvSpPr>
                <p:nvPr/>
              </p:nvSpPr>
              <p:spPr>
                <a:xfrm>
                  <a:off x="2299307" y="1583227"/>
                  <a:ext cx="382539" cy="369332"/>
                </a:xfrm>
                <a:prstGeom prst="rect">
                  <a:avLst/>
                </a:prstGeom>
                <a:blipFill>
                  <a:blip r:embed="rId8"/>
                  <a:stretch>
                    <a:fillRect/>
                  </a:stretch>
                </a:blipFill>
              </p:spPr>
              <p:txBody>
                <a:bodyPr/>
                <a:lstStyle/>
                <a:p>
                  <a:r>
                    <a:rPr lang="pt-BR">
                      <a:noFill/>
                    </a:rPr>
                    <a:t> </a:t>
                  </a:r>
                </a:p>
              </p:txBody>
            </p:sp>
          </mc:Fallback>
        </mc:AlternateContent>
        <p:sp>
          <p:nvSpPr>
            <p:cNvPr id="15" name="CaixaDeTexto 14">
              <a:extLst>
                <a:ext uri="{FF2B5EF4-FFF2-40B4-BE49-F238E27FC236}">
                  <a16:creationId xmlns:a16="http://schemas.microsoft.com/office/drawing/2014/main" id="{DF3A4640-107D-6518-F945-86D8BAED633C}"/>
                </a:ext>
              </a:extLst>
            </p:cNvPr>
            <p:cNvSpPr txBox="1"/>
            <p:nvPr/>
          </p:nvSpPr>
          <p:spPr>
            <a:xfrm>
              <a:off x="499869" y="2863131"/>
              <a:ext cx="4933950" cy="338554"/>
            </a:xfrm>
            <a:prstGeom prst="rect">
              <a:avLst/>
            </a:prstGeom>
            <a:noFill/>
          </p:spPr>
          <p:txBody>
            <a:bodyPr wrap="square">
              <a:spAutoFit/>
            </a:bodyPr>
            <a:lstStyle/>
            <a:p>
              <a:endParaRPr lang="pt-BR" sz="1600" dirty="0"/>
            </a:p>
          </p:txBody>
        </p:sp>
        <mc:AlternateContent xmlns:mc="http://schemas.openxmlformats.org/markup-compatibility/2006" xmlns:a14="http://schemas.microsoft.com/office/drawing/2010/main">
          <mc:Choice Requires="a14">
            <p:sp>
              <p:nvSpPr>
                <p:cNvPr id="16" name="Retângulo 15">
                  <a:extLst>
                    <a:ext uri="{FF2B5EF4-FFF2-40B4-BE49-F238E27FC236}">
                      <a16:creationId xmlns:a16="http://schemas.microsoft.com/office/drawing/2014/main" id="{9EA57659-DCEA-DECB-6D71-C1966E8889E1}"/>
                    </a:ext>
                  </a:extLst>
                </p:cNvPr>
                <p:cNvSpPr/>
                <p:nvPr/>
              </p:nvSpPr>
              <p:spPr>
                <a:xfrm>
                  <a:off x="3115010" y="2097839"/>
                  <a:ext cx="736869" cy="48538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pt-BR" sz="1800" b="0" i="1" smtClean="0">
                            <a:solidFill>
                              <a:schemeClr val="tx1"/>
                            </a:solidFill>
                            <a:latin typeface="Cambria Math" panose="02040503050406030204" pitchFamily="18" charset="0"/>
                          </a:rPr>
                          <m:t>𝑓</m:t>
                        </m:r>
                        <m:r>
                          <a:rPr lang="pt-BR" sz="1800" b="0" i="1" smtClean="0">
                            <a:solidFill>
                              <a:schemeClr val="tx1"/>
                            </a:solidFill>
                            <a:latin typeface="Cambria Math" panose="02040503050406030204" pitchFamily="18" charset="0"/>
                          </a:rPr>
                          <m:t>(</m:t>
                        </m:r>
                        <m:r>
                          <a:rPr lang="pt-BR" sz="1800" b="0" i="0" smtClean="0">
                            <a:solidFill>
                              <a:schemeClr val="tx1"/>
                            </a:solidFill>
                            <a:latin typeface="Cambria Math" panose="02040503050406030204" pitchFamily="18" charset="0"/>
                          </a:rPr>
                          <m:t>.)</m:t>
                        </m:r>
                      </m:oMath>
                    </m:oMathPara>
                  </a14:m>
                  <a:endParaRPr lang="pt-BR" dirty="0">
                    <a:solidFill>
                      <a:schemeClr val="tx1"/>
                    </a:solidFill>
                  </a:endParaRPr>
                </a:p>
              </p:txBody>
            </p:sp>
          </mc:Choice>
          <mc:Fallback xmlns="">
            <p:sp>
              <p:nvSpPr>
                <p:cNvPr id="16" name="Retângulo 15">
                  <a:extLst>
                    <a:ext uri="{FF2B5EF4-FFF2-40B4-BE49-F238E27FC236}">
                      <a16:creationId xmlns:a16="http://schemas.microsoft.com/office/drawing/2014/main" id="{9EA57659-DCEA-DECB-6D71-C1966E8889E1}"/>
                    </a:ext>
                  </a:extLst>
                </p:cNvPr>
                <p:cNvSpPr>
                  <a:spLocks noRot="1" noChangeAspect="1" noMove="1" noResize="1" noEditPoints="1" noAdjustHandles="1" noChangeArrowheads="1" noChangeShapeType="1" noTextEdit="1"/>
                </p:cNvSpPr>
                <p:nvPr/>
              </p:nvSpPr>
              <p:spPr>
                <a:xfrm>
                  <a:off x="3115010" y="2097839"/>
                  <a:ext cx="736869" cy="485386"/>
                </a:xfrm>
                <a:prstGeom prst="rect">
                  <a:avLst/>
                </a:prstGeom>
                <a:blipFill>
                  <a:blip r:embed="rId9"/>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9" name="CaixaDeTexto 18">
                  <a:extLst>
                    <a:ext uri="{FF2B5EF4-FFF2-40B4-BE49-F238E27FC236}">
                      <a16:creationId xmlns:a16="http://schemas.microsoft.com/office/drawing/2014/main" id="{98069E96-67AA-48AA-F84E-BB880AE56906}"/>
                    </a:ext>
                  </a:extLst>
                </p:cNvPr>
                <p:cNvSpPr txBox="1"/>
                <p:nvPr/>
              </p:nvSpPr>
              <p:spPr>
                <a:xfrm>
                  <a:off x="2765803" y="2056931"/>
                  <a:ext cx="382539" cy="276999"/>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pt-BR" sz="1200" b="0" i="1" smtClean="0">
                            <a:latin typeface="Cambria Math" panose="02040503050406030204" pitchFamily="18" charset="0"/>
                          </a:rPr>
                          <m:t>𝑔</m:t>
                        </m:r>
                        <m:r>
                          <a:rPr lang="pt-BR" sz="1200" b="0" i="1" smtClean="0">
                            <a:latin typeface="Cambria Math" panose="02040503050406030204" pitchFamily="18" charset="0"/>
                          </a:rPr>
                          <m:t>(</m:t>
                        </m:r>
                        <m:r>
                          <a:rPr lang="pt-BR" sz="1200" b="1" i="1" smtClean="0">
                            <a:latin typeface="Cambria Math" panose="02040503050406030204" pitchFamily="18" charset="0"/>
                          </a:rPr>
                          <m:t>𝒙</m:t>
                        </m:r>
                        <m:r>
                          <a:rPr lang="pt-BR" sz="1200" b="0" i="1" smtClean="0">
                            <a:latin typeface="Cambria Math" panose="02040503050406030204" pitchFamily="18" charset="0"/>
                          </a:rPr>
                          <m:t>)</m:t>
                        </m:r>
                      </m:oMath>
                    </m:oMathPara>
                  </a14:m>
                  <a:endParaRPr lang="pt-BR" sz="1200" dirty="0"/>
                </a:p>
              </p:txBody>
            </p:sp>
          </mc:Choice>
          <mc:Fallback xmlns="">
            <p:sp>
              <p:nvSpPr>
                <p:cNvPr id="19" name="CaixaDeTexto 18">
                  <a:extLst>
                    <a:ext uri="{FF2B5EF4-FFF2-40B4-BE49-F238E27FC236}">
                      <a16:creationId xmlns:a16="http://schemas.microsoft.com/office/drawing/2014/main" id="{98069E96-67AA-48AA-F84E-BB880AE56906}"/>
                    </a:ext>
                  </a:extLst>
                </p:cNvPr>
                <p:cNvSpPr txBox="1">
                  <a:spLocks noRot="1" noChangeAspect="1" noMove="1" noResize="1" noEditPoints="1" noAdjustHandles="1" noChangeArrowheads="1" noChangeShapeType="1" noTextEdit="1"/>
                </p:cNvSpPr>
                <p:nvPr/>
              </p:nvSpPr>
              <p:spPr>
                <a:xfrm>
                  <a:off x="2765803" y="2056931"/>
                  <a:ext cx="382539" cy="276999"/>
                </a:xfrm>
                <a:prstGeom prst="rect">
                  <a:avLst/>
                </a:prstGeom>
                <a:blipFill>
                  <a:blip r:embed="rId10"/>
                  <a:stretch>
                    <a:fillRect l="-9677" r="-6452" b="-6522"/>
                  </a:stretch>
                </a:blipFill>
              </p:spPr>
              <p:txBody>
                <a:bodyPr/>
                <a:lstStyle/>
                <a:p>
                  <a:r>
                    <a:rPr lang="pt-BR">
                      <a:noFill/>
                    </a:rPr>
                    <a:t> </a:t>
                  </a:r>
                </a:p>
              </p:txBody>
            </p:sp>
          </mc:Fallback>
        </mc:AlternateContent>
        <p:cxnSp>
          <p:nvCxnSpPr>
            <p:cNvPr id="20" name="Conector de Seta Reta 19">
              <a:extLst>
                <a:ext uri="{FF2B5EF4-FFF2-40B4-BE49-F238E27FC236}">
                  <a16:creationId xmlns:a16="http://schemas.microsoft.com/office/drawing/2014/main" id="{86687216-D7A3-315E-5AEA-A908811463A2}"/>
                </a:ext>
              </a:extLst>
            </p:cNvPr>
            <p:cNvCxnSpPr>
              <a:cxnSpLocks/>
            </p:cNvCxnSpPr>
            <p:nvPr/>
          </p:nvCxnSpPr>
          <p:spPr>
            <a:xfrm flipV="1">
              <a:off x="3836856" y="2344688"/>
              <a:ext cx="257585" cy="11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CaixaDeTexto 22">
                  <a:extLst>
                    <a:ext uri="{FF2B5EF4-FFF2-40B4-BE49-F238E27FC236}">
                      <a16:creationId xmlns:a16="http://schemas.microsoft.com/office/drawing/2014/main" id="{00C07546-AA81-0213-286C-808DD3C83B58}"/>
                    </a:ext>
                  </a:extLst>
                </p:cNvPr>
                <p:cNvSpPr txBox="1"/>
                <p:nvPr/>
              </p:nvSpPr>
              <p:spPr>
                <a:xfrm>
                  <a:off x="1835192" y="1760887"/>
                  <a:ext cx="418236"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sz="1400" i="1" smtClean="0">
                                <a:latin typeface="Cambria Math" panose="02040503050406030204" pitchFamily="18" charset="0"/>
                              </a:rPr>
                            </m:ctrlPr>
                          </m:sSubPr>
                          <m:e>
                            <m:r>
                              <a:rPr lang="pt-BR" sz="1400" i="1">
                                <a:latin typeface="Cambria Math" panose="02040503050406030204" pitchFamily="18" charset="0"/>
                              </a:rPr>
                              <m:t>𝑤</m:t>
                            </m:r>
                          </m:e>
                          <m:sub>
                            <m:r>
                              <a:rPr lang="pt-BR" sz="1400" b="0" i="1" smtClean="0">
                                <a:latin typeface="Cambria Math" panose="02040503050406030204" pitchFamily="18" charset="0"/>
                              </a:rPr>
                              <m:t>1</m:t>
                            </m:r>
                          </m:sub>
                        </m:sSub>
                      </m:oMath>
                    </m:oMathPara>
                  </a14:m>
                  <a:endParaRPr lang="pt-BR" sz="1400" dirty="0"/>
                </a:p>
              </p:txBody>
            </p:sp>
          </mc:Choice>
          <mc:Fallback xmlns="">
            <p:sp>
              <p:nvSpPr>
                <p:cNvPr id="23" name="CaixaDeTexto 22">
                  <a:extLst>
                    <a:ext uri="{FF2B5EF4-FFF2-40B4-BE49-F238E27FC236}">
                      <a16:creationId xmlns:a16="http://schemas.microsoft.com/office/drawing/2014/main" id="{00C07546-AA81-0213-286C-808DD3C83B58}"/>
                    </a:ext>
                  </a:extLst>
                </p:cNvPr>
                <p:cNvSpPr txBox="1">
                  <a:spLocks noRot="1" noChangeAspect="1" noMove="1" noResize="1" noEditPoints="1" noAdjustHandles="1" noChangeArrowheads="1" noChangeShapeType="1" noTextEdit="1"/>
                </p:cNvSpPr>
                <p:nvPr/>
              </p:nvSpPr>
              <p:spPr>
                <a:xfrm>
                  <a:off x="1835192" y="1760887"/>
                  <a:ext cx="418236" cy="307777"/>
                </a:xfrm>
                <a:prstGeom prst="rect">
                  <a:avLst/>
                </a:prstGeom>
                <a:blipFill>
                  <a:blip r:embed="rId11"/>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4" name="CaixaDeTexto 23">
                  <a:extLst>
                    <a:ext uri="{FF2B5EF4-FFF2-40B4-BE49-F238E27FC236}">
                      <a16:creationId xmlns:a16="http://schemas.microsoft.com/office/drawing/2014/main" id="{CB1AC506-1EAD-78B5-D1ED-A7D73D9EAB6E}"/>
                    </a:ext>
                  </a:extLst>
                </p:cNvPr>
                <p:cNvSpPr txBox="1"/>
                <p:nvPr/>
              </p:nvSpPr>
              <p:spPr>
                <a:xfrm>
                  <a:off x="1719758" y="2027435"/>
                  <a:ext cx="418236"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sz="1400" i="1" smtClean="0">
                                <a:latin typeface="Cambria Math" panose="02040503050406030204" pitchFamily="18" charset="0"/>
                              </a:rPr>
                            </m:ctrlPr>
                          </m:sSubPr>
                          <m:e>
                            <m:r>
                              <a:rPr lang="pt-BR" sz="1400" i="1">
                                <a:latin typeface="Cambria Math" panose="02040503050406030204" pitchFamily="18" charset="0"/>
                              </a:rPr>
                              <m:t>𝑤</m:t>
                            </m:r>
                          </m:e>
                          <m:sub>
                            <m:r>
                              <a:rPr lang="pt-BR" sz="1400" b="0" i="1" smtClean="0">
                                <a:latin typeface="Cambria Math" panose="02040503050406030204" pitchFamily="18" charset="0"/>
                              </a:rPr>
                              <m:t>2</m:t>
                            </m:r>
                          </m:sub>
                        </m:sSub>
                      </m:oMath>
                    </m:oMathPara>
                  </a14:m>
                  <a:endParaRPr lang="pt-BR" sz="1400" dirty="0"/>
                </a:p>
              </p:txBody>
            </p:sp>
          </mc:Choice>
          <mc:Fallback xmlns="">
            <p:sp>
              <p:nvSpPr>
                <p:cNvPr id="24" name="CaixaDeTexto 23">
                  <a:extLst>
                    <a:ext uri="{FF2B5EF4-FFF2-40B4-BE49-F238E27FC236}">
                      <a16:creationId xmlns:a16="http://schemas.microsoft.com/office/drawing/2014/main" id="{CB1AC506-1EAD-78B5-D1ED-A7D73D9EAB6E}"/>
                    </a:ext>
                  </a:extLst>
                </p:cNvPr>
                <p:cNvSpPr txBox="1">
                  <a:spLocks noRot="1" noChangeAspect="1" noMove="1" noResize="1" noEditPoints="1" noAdjustHandles="1" noChangeArrowheads="1" noChangeShapeType="1" noTextEdit="1"/>
                </p:cNvSpPr>
                <p:nvPr/>
              </p:nvSpPr>
              <p:spPr>
                <a:xfrm>
                  <a:off x="1719758" y="2027435"/>
                  <a:ext cx="418236" cy="307777"/>
                </a:xfrm>
                <a:prstGeom prst="rect">
                  <a:avLst/>
                </a:prstGeom>
                <a:blipFill>
                  <a:blip r:embed="rId1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5" name="CaixaDeTexto 24">
                  <a:extLst>
                    <a:ext uri="{FF2B5EF4-FFF2-40B4-BE49-F238E27FC236}">
                      <a16:creationId xmlns:a16="http://schemas.microsoft.com/office/drawing/2014/main" id="{687B0BD6-DA6B-E2A8-72B0-9BC74DBD2290}"/>
                    </a:ext>
                  </a:extLst>
                </p:cNvPr>
                <p:cNvSpPr txBox="1"/>
                <p:nvPr/>
              </p:nvSpPr>
              <p:spPr>
                <a:xfrm>
                  <a:off x="1846938" y="2511828"/>
                  <a:ext cx="418236"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sz="1400" i="1" smtClean="0">
                                <a:latin typeface="Cambria Math" panose="02040503050406030204" pitchFamily="18" charset="0"/>
                              </a:rPr>
                            </m:ctrlPr>
                          </m:sSubPr>
                          <m:e>
                            <m:r>
                              <a:rPr lang="pt-BR" sz="1400" i="1">
                                <a:latin typeface="Cambria Math" panose="02040503050406030204" pitchFamily="18" charset="0"/>
                              </a:rPr>
                              <m:t>𝑤</m:t>
                            </m:r>
                          </m:e>
                          <m:sub>
                            <m:r>
                              <a:rPr lang="pt-BR" sz="1400" b="0" i="1" smtClean="0">
                                <a:latin typeface="Cambria Math" panose="02040503050406030204" pitchFamily="18" charset="0"/>
                              </a:rPr>
                              <m:t>𝐾</m:t>
                            </m:r>
                          </m:sub>
                        </m:sSub>
                      </m:oMath>
                    </m:oMathPara>
                  </a14:m>
                  <a:endParaRPr lang="pt-BR" sz="1400" dirty="0"/>
                </a:p>
              </p:txBody>
            </p:sp>
          </mc:Choice>
          <mc:Fallback xmlns="">
            <p:sp>
              <p:nvSpPr>
                <p:cNvPr id="25" name="CaixaDeTexto 24">
                  <a:extLst>
                    <a:ext uri="{FF2B5EF4-FFF2-40B4-BE49-F238E27FC236}">
                      <a16:creationId xmlns:a16="http://schemas.microsoft.com/office/drawing/2014/main" id="{687B0BD6-DA6B-E2A8-72B0-9BC74DBD2290}"/>
                    </a:ext>
                  </a:extLst>
                </p:cNvPr>
                <p:cNvSpPr txBox="1">
                  <a:spLocks noRot="1" noChangeAspect="1" noMove="1" noResize="1" noEditPoints="1" noAdjustHandles="1" noChangeArrowheads="1" noChangeShapeType="1" noTextEdit="1"/>
                </p:cNvSpPr>
                <p:nvPr/>
              </p:nvSpPr>
              <p:spPr>
                <a:xfrm>
                  <a:off x="1846938" y="2511828"/>
                  <a:ext cx="418236" cy="307777"/>
                </a:xfrm>
                <a:prstGeom prst="rect">
                  <a:avLst/>
                </a:prstGeom>
                <a:blipFill>
                  <a:blip r:embed="rId13"/>
                  <a:stretch>
                    <a:fillRect/>
                  </a:stretch>
                </a:blipFill>
              </p:spPr>
              <p:txBody>
                <a:bodyPr/>
                <a:lstStyle/>
                <a:p>
                  <a:r>
                    <a:rPr lang="pt-BR">
                      <a:noFill/>
                    </a:rPr>
                    <a:t> </a:t>
                  </a:r>
                </a:p>
              </p:txBody>
            </p:sp>
          </mc:Fallback>
        </mc:AlternateContent>
      </p:grpSp>
      <p:pic>
        <p:nvPicPr>
          <p:cNvPr id="49" name="Imagem 48">
            <a:extLst>
              <a:ext uri="{FF2B5EF4-FFF2-40B4-BE49-F238E27FC236}">
                <a16:creationId xmlns:a16="http://schemas.microsoft.com/office/drawing/2014/main" id="{B6073621-4CD1-6621-B0D9-7C18A1D58DEE}"/>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838200" y="3154417"/>
            <a:ext cx="4268308" cy="3530059"/>
          </a:xfrm>
          <a:prstGeom prst="rect">
            <a:avLst/>
          </a:prstGeom>
        </p:spPr>
      </p:pic>
      <mc:AlternateContent xmlns:mc="http://schemas.openxmlformats.org/markup-compatibility/2006" xmlns:a14="http://schemas.microsoft.com/office/drawing/2010/main">
        <mc:Choice Requires="a14">
          <p:sp>
            <p:nvSpPr>
              <p:cNvPr id="50" name="Espaço Reservado para Conteúdo 2">
                <a:extLst>
                  <a:ext uri="{FF2B5EF4-FFF2-40B4-BE49-F238E27FC236}">
                    <a16:creationId xmlns:a16="http://schemas.microsoft.com/office/drawing/2014/main" id="{597A890C-2CD6-1984-4281-EE7140ACED32}"/>
                  </a:ext>
                </a:extLst>
              </p:cNvPr>
              <p:cNvSpPr>
                <a:spLocks noGrp="1"/>
              </p:cNvSpPr>
              <p:nvPr>
                <p:ph idx="1"/>
              </p:nvPr>
            </p:nvSpPr>
            <p:spPr>
              <a:xfrm>
                <a:off x="5334001" y="1825624"/>
                <a:ext cx="6667499" cy="5032375"/>
              </a:xfrm>
            </p:spPr>
            <p:txBody>
              <a:bodyPr>
                <a:normAutofit lnSpcReduction="10000"/>
              </a:bodyPr>
              <a:lstStyle/>
              <a:p>
                <a:r>
                  <a:rPr lang="pt-BR" dirty="0"/>
                  <a:t>Ao usarmos uma função de ativação, o modelo matemático do neurônio passa a ser expresso por</a:t>
                </a:r>
              </a:p>
              <a:p>
                <a:pPr marL="0" indent="0">
                  <a:buNone/>
                </a:pPr>
                <a14:m>
                  <m:oMathPara xmlns:m="http://schemas.openxmlformats.org/officeDocument/2006/math">
                    <m:oMathParaPr>
                      <m:jc m:val="centerGroup"/>
                    </m:oMathParaPr>
                    <m:oMath xmlns:m="http://schemas.openxmlformats.org/officeDocument/2006/math">
                      <m:acc>
                        <m:accPr>
                          <m:chr m:val="̂"/>
                          <m:ctrlPr>
                            <a:rPr lang="pt-BR" sz="2400" b="0" i="1" smtClean="0">
                              <a:latin typeface="Cambria Math" panose="02040503050406030204" pitchFamily="18" charset="0"/>
                            </a:rPr>
                          </m:ctrlPr>
                        </m:accPr>
                        <m:e>
                          <m:r>
                            <a:rPr lang="pt-BR" sz="2400" b="0" i="1" smtClean="0">
                              <a:latin typeface="Cambria Math" panose="02040503050406030204" pitchFamily="18" charset="0"/>
                            </a:rPr>
                            <m:t>𝑦</m:t>
                          </m:r>
                        </m:e>
                      </m:acc>
                      <m:r>
                        <a:rPr lang="pt-BR" sz="2400" b="0" i="1" smtClean="0">
                          <a:latin typeface="Cambria Math" panose="02040503050406030204" pitchFamily="18" charset="0"/>
                        </a:rPr>
                        <m:t>=</m:t>
                      </m:r>
                      <m:r>
                        <a:rPr lang="pt-BR" sz="2400" b="0" i="1" smtClean="0">
                          <a:latin typeface="Cambria Math" panose="02040503050406030204" pitchFamily="18" charset="0"/>
                        </a:rPr>
                        <m:t>𝑓</m:t>
                      </m:r>
                      <m:d>
                        <m:dPr>
                          <m:ctrlPr>
                            <a:rPr lang="pt-BR" sz="2400" b="0" i="1" smtClean="0">
                              <a:latin typeface="Cambria Math" panose="02040503050406030204" pitchFamily="18" charset="0"/>
                            </a:rPr>
                          </m:ctrlPr>
                        </m:dPr>
                        <m:e>
                          <m:r>
                            <a:rPr lang="pt-BR" sz="2400" b="0" i="1" smtClean="0">
                              <a:latin typeface="Cambria Math" panose="02040503050406030204" pitchFamily="18" charset="0"/>
                            </a:rPr>
                            <m:t>𝑔</m:t>
                          </m:r>
                          <m:d>
                            <m:dPr>
                              <m:ctrlPr>
                                <a:rPr lang="pt-BR" sz="2400" b="0" i="1" smtClean="0">
                                  <a:latin typeface="Cambria Math" panose="02040503050406030204" pitchFamily="18" charset="0"/>
                                </a:rPr>
                              </m:ctrlPr>
                            </m:dPr>
                            <m:e>
                              <m:r>
                                <a:rPr lang="pt-BR" sz="2400" b="1" i="1" smtClean="0">
                                  <a:latin typeface="Cambria Math" panose="02040503050406030204" pitchFamily="18" charset="0"/>
                                </a:rPr>
                                <m:t>𝒙</m:t>
                              </m:r>
                            </m:e>
                          </m:d>
                        </m:e>
                      </m:d>
                      <m:r>
                        <a:rPr lang="pt-BR" sz="2400" b="0" i="1" smtClean="0">
                          <a:latin typeface="Cambria Math" panose="02040503050406030204" pitchFamily="18" charset="0"/>
                        </a:rPr>
                        <m:t>=</m:t>
                      </m:r>
                      <m:r>
                        <a:rPr lang="pt-BR" sz="2400" b="0" i="1" smtClean="0">
                          <a:latin typeface="Cambria Math" panose="02040503050406030204" pitchFamily="18" charset="0"/>
                        </a:rPr>
                        <m:t>𝑓</m:t>
                      </m:r>
                      <m:d>
                        <m:dPr>
                          <m:ctrlPr>
                            <a:rPr lang="pt-BR" sz="2400" b="0" i="1" smtClean="0">
                              <a:latin typeface="Cambria Math" panose="02040503050406030204" pitchFamily="18" charset="0"/>
                            </a:rPr>
                          </m:ctrlPr>
                        </m:dPr>
                        <m:e>
                          <m:d>
                            <m:dPr>
                              <m:ctrlPr>
                                <a:rPr lang="pt-BR" sz="2400" b="0" i="1" smtClean="0">
                                  <a:latin typeface="Cambria Math" panose="02040503050406030204" pitchFamily="18" charset="0"/>
                                </a:rPr>
                              </m:ctrlPr>
                            </m:dPr>
                            <m:e>
                              <m:nary>
                                <m:naryPr>
                                  <m:chr m:val="∑"/>
                                  <m:ctrlPr>
                                    <a:rPr lang="pt-BR" sz="2400" i="1" smtClean="0">
                                      <a:latin typeface="Cambria Math" panose="02040503050406030204" pitchFamily="18" charset="0"/>
                                    </a:rPr>
                                  </m:ctrlPr>
                                </m:naryPr>
                                <m:sub>
                                  <m:r>
                                    <m:rPr>
                                      <m:brk m:alnAt="23"/>
                                    </m:rPr>
                                    <a:rPr lang="pt-BR" sz="2400" b="0" i="1" smtClean="0">
                                      <a:latin typeface="Cambria Math" panose="02040503050406030204" pitchFamily="18" charset="0"/>
                                    </a:rPr>
                                    <m:t>𝑘</m:t>
                                  </m:r>
                                  <m:r>
                                    <a:rPr lang="pt-BR" sz="2400" b="0" i="1" smtClean="0">
                                      <a:latin typeface="Cambria Math" panose="02040503050406030204" pitchFamily="18" charset="0"/>
                                    </a:rPr>
                                    <m:t>=1</m:t>
                                  </m:r>
                                </m:sub>
                                <m:sup>
                                  <m:r>
                                    <a:rPr lang="pt-BR" sz="2400" b="0" i="1" smtClean="0">
                                      <a:latin typeface="Cambria Math" panose="02040503050406030204" pitchFamily="18" charset="0"/>
                                    </a:rPr>
                                    <m:t>𝐾</m:t>
                                  </m:r>
                                </m:sup>
                                <m:e>
                                  <m:sSub>
                                    <m:sSubPr>
                                      <m:ctrlPr>
                                        <a:rPr lang="pt-BR" sz="2400" i="1">
                                          <a:latin typeface="Cambria Math" panose="02040503050406030204" pitchFamily="18" charset="0"/>
                                        </a:rPr>
                                      </m:ctrlPr>
                                    </m:sSubPr>
                                    <m:e>
                                      <m:r>
                                        <a:rPr lang="pt-BR" sz="2400" i="1">
                                          <a:latin typeface="Cambria Math" panose="02040503050406030204" pitchFamily="18" charset="0"/>
                                        </a:rPr>
                                        <m:t>𝑤</m:t>
                                      </m:r>
                                    </m:e>
                                    <m:sub>
                                      <m:r>
                                        <a:rPr lang="pt-BR" sz="2400" i="1">
                                          <a:latin typeface="Cambria Math" panose="02040503050406030204" pitchFamily="18" charset="0"/>
                                        </a:rPr>
                                        <m:t>𝑘</m:t>
                                      </m:r>
                                    </m:sub>
                                  </m:sSub>
                                  <m:sSub>
                                    <m:sSubPr>
                                      <m:ctrlPr>
                                        <a:rPr lang="pt-BR" sz="2400" i="1">
                                          <a:latin typeface="Cambria Math" panose="02040503050406030204" pitchFamily="18" charset="0"/>
                                        </a:rPr>
                                      </m:ctrlPr>
                                    </m:sSubPr>
                                    <m:e>
                                      <m:r>
                                        <a:rPr lang="pt-BR" sz="2400" b="0" i="1" smtClean="0">
                                          <a:latin typeface="Cambria Math" panose="02040503050406030204" pitchFamily="18" charset="0"/>
                                        </a:rPr>
                                        <m:t>𝑥</m:t>
                                      </m:r>
                                    </m:e>
                                    <m:sub>
                                      <m:r>
                                        <a:rPr lang="pt-BR" sz="2400" i="1">
                                          <a:latin typeface="Cambria Math" panose="02040503050406030204" pitchFamily="18" charset="0"/>
                                        </a:rPr>
                                        <m:t>𝑘</m:t>
                                      </m:r>
                                    </m:sub>
                                  </m:sSub>
                                </m:e>
                              </m:nary>
                            </m:e>
                          </m:d>
                          <m:r>
                            <a:rPr lang="pt-BR" sz="2400" b="0" i="1" smtClean="0">
                              <a:latin typeface="Cambria Math" panose="02040503050406030204" pitchFamily="18" charset="0"/>
                            </a:rPr>
                            <m:t>+</m:t>
                          </m:r>
                          <m:r>
                            <a:rPr lang="pt-BR" sz="2400" b="0" i="1" smtClean="0">
                              <a:latin typeface="Cambria Math" panose="02040503050406030204" pitchFamily="18" charset="0"/>
                            </a:rPr>
                            <m:t>𝑏</m:t>
                          </m:r>
                        </m:e>
                      </m:d>
                      <m:r>
                        <a:rPr lang="pt-BR" sz="2400" b="0" i="0" smtClean="0">
                          <a:latin typeface="Cambria Math" panose="02040503050406030204" pitchFamily="18" charset="0"/>
                        </a:rPr>
                        <m:t>.</m:t>
                      </m:r>
                    </m:oMath>
                  </m:oMathPara>
                </a14:m>
                <a:endParaRPr lang="pt-BR" sz="2400" dirty="0"/>
              </a:p>
              <a:p>
                <a:r>
                  <a:rPr lang="pt-BR" dirty="0"/>
                  <a:t>A função de ativação logística, </a:t>
                </a:r>
                <a14:m>
                  <m:oMath xmlns:m="http://schemas.openxmlformats.org/officeDocument/2006/math">
                    <m:r>
                      <a:rPr lang="pt-BR" b="0" i="1" smtClean="0">
                        <a:latin typeface="Cambria Math" panose="02040503050406030204" pitchFamily="18" charset="0"/>
                      </a:rPr>
                      <m:t>𝑓</m:t>
                    </m:r>
                    <m:r>
                      <a:rPr lang="pt-BR" b="0" i="1" smtClean="0">
                        <a:latin typeface="Cambria Math" panose="02040503050406030204" pitchFamily="18" charset="0"/>
                      </a:rPr>
                      <m:t>(.)</m:t>
                    </m:r>
                  </m:oMath>
                </a14:m>
                <a:r>
                  <a:rPr lang="pt-BR" dirty="0"/>
                  <a:t>, é uma </a:t>
                </a:r>
                <a:r>
                  <a:rPr lang="pt-BR" b="1" i="1" dirty="0">
                    <a:solidFill>
                      <a:srgbClr val="00B050"/>
                    </a:solidFill>
                  </a:rPr>
                  <a:t>suavização da função degrau </a:t>
                </a:r>
                <a:r>
                  <a:rPr lang="pt-BR" dirty="0"/>
                  <a:t>e, portanto, </a:t>
                </a:r>
                <a:r>
                  <a:rPr lang="pt-BR" b="1" i="1" dirty="0">
                    <a:solidFill>
                      <a:srgbClr val="00B050"/>
                    </a:solidFill>
                  </a:rPr>
                  <a:t>derivável</a:t>
                </a:r>
                <a:r>
                  <a:rPr lang="pt-BR" dirty="0"/>
                  <a:t>, que mapeia os valores de </a:t>
                </a:r>
                <a14:m>
                  <m:oMath xmlns:m="http://schemas.openxmlformats.org/officeDocument/2006/math">
                    <m:r>
                      <a:rPr lang="pt-BR" sz="2800" b="0" i="1" smtClean="0">
                        <a:latin typeface="Cambria Math" panose="02040503050406030204" pitchFamily="18" charset="0"/>
                      </a:rPr>
                      <m:t>𝑔</m:t>
                    </m:r>
                    <m:d>
                      <m:dPr>
                        <m:ctrlPr>
                          <a:rPr lang="pt-BR" sz="2800" b="0" i="1" smtClean="0">
                            <a:latin typeface="Cambria Math" panose="02040503050406030204" pitchFamily="18" charset="0"/>
                          </a:rPr>
                        </m:ctrlPr>
                      </m:dPr>
                      <m:e>
                        <m:r>
                          <a:rPr lang="pt-BR" sz="2800" b="1" i="1" smtClean="0">
                            <a:latin typeface="Cambria Math" panose="02040503050406030204" pitchFamily="18" charset="0"/>
                          </a:rPr>
                          <m:t>𝒙</m:t>
                        </m:r>
                      </m:e>
                    </m:d>
                  </m:oMath>
                </a14:m>
                <a:r>
                  <a:rPr lang="pt-BR" sz="2800" dirty="0"/>
                  <a:t> </a:t>
                </a:r>
                <a:r>
                  <a:rPr lang="pt-BR" dirty="0"/>
                  <a:t>(intervalo infinito) em valores no intervalo </a:t>
                </a:r>
                <a14:m>
                  <m:oMath xmlns:m="http://schemas.openxmlformats.org/officeDocument/2006/math">
                    <m:d>
                      <m:dPr>
                        <m:begChr m:val="["/>
                        <m:endChr m:val="]"/>
                        <m:ctrlPr>
                          <a:rPr lang="pt-BR" i="1" smtClean="0">
                            <a:latin typeface="Cambria Math" panose="02040503050406030204" pitchFamily="18" charset="0"/>
                          </a:rPr>
                        </m:ctrlPr>
                      </m:dPr>
                      <m:e>
                        <m:r>
                          <a:rPr lang="pt-BR" b="0" i="1" smtClean="0">
                            <a:latin typeface="Cambria Math" panose="02040503050406030204" pitchFamily="18" charset="0"/>
                          </a:rPr>
                          <m:t>0, 1</m:t>
                        </m:r>
                      </m:e>
                    </m:d>
                  </m:oMath>
                </a14:m>
                <a:r>
                  <a:rPr lang="pt-BR" dirty="0"/>
                  <a:t>.</a:t>
                </a:r>
              </a:p>
              <a:p>
                <a:r>
                  <a:rPr lang="pt-BR" sz="2800" dirty="0"/>
                  <a:t>Notem que </a:t>
                </a:r>
                <a14:m>
                  <m:oMath xmlns:m="http://schemas.openxmlformats.org/officeDocument/2006/math">
                    <m:r>
                      <a:rPr lang="pt-BR" sz="2800" b="0" i="1" smtClean="0">
                        <a:latin typeface="Cambria Math" panose="02040503050406030204" pitchFamily="18" charset="0"/>
                      </a:rPr>
                      <m:t>𝑔</m:t>
                    </m:r>
                    <m:d>
                      <m:dPr>
                        <m:ctrlPr>
                          <a:rPr lang="pt-BR" sz="2800" b="0" i="1" smtClean="0">
                            <a:latin typeface="Cambria Math" panose="02040503050406030204" pitchFamily="18" charset="0"/>
                          </a:rPr>
                        </m:ctrlPr>
                      </m:dPr>
                      <m:e>
                        <m:r>
                          <a:rPr lang="pt-BR" sz="2800" b="1" i="1" smtClean="0">
                            <a:latin typeface="Cambria Math" panose="02040503050406030204" pitchFamily="18" charset="0"/>
                          </a:rPr>
                          <m:t>𝒙</m:t>
                        </m:r>
                      </m:e>
                    </m:d>
                  </m:oMath>
                </a14:m>
                <a:r>
                  <a:rPr lang="pt-BR" sz="2800" dirty="0"/>
                  <a:t> continua sendo a equação de um hiperplano.</a:t>
                </a:r>
              </a:p>
            </p:txBody>
          </p:sp>
        </mc:Choice>
        <mc:Fallback xmlns="">
          <p:sp>
            <p:nvSpPr>
              <p:cNvPr id="50" name="Espaço Reservado para Conteúdo 2">
                <a:extLst>
                  <a:ext uri="{FF2B5EF4-FFF2-40B4-BE49-F238E27FC236}">
                    <a16:creationId xmlns:a16="http://schemas.microsoft.com/office/drawing/2014/main" id="{597A890C-2CD6-1984-4281-EE7140ACED32}"/>
                  </a:ext>
                </a:extLst>
              </p:cNvPr>
              <p:cNvSpPr>
                <a:spLocks noGrp="1" noRot="1" noChangeAspect="1" noMove="1" noResize="1" noEditPoints="1" noAdjustHandles="1" noChangeArrowheads="1" noChangeShapeType="1" noTextEdit="1"/>
              </p:cNvSpPr>
              <p:nvPr>
                <p:ph idx="1"/>
              </p:nvPr>
            </p:nvSpPr>
            <p:spPr>
              <a:xfrm>
                <a:off x="5334001" y="1825624"/>
                <a:ext cx="6667499" cy="5032375"/>
              </a:xfrm>
              <a:blipFill>
                <a:blip r:embed="rId15"/>
                <a:stretch>
                  <a:fillRect l="-1645" t="-2663" r="-1005" b="-2663"/>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 name="CaixaDeTexto 2">
                <a:extLst>
                  <a:ext uri="{FF2B5EF4-FFF2-40B4-BE49-F238E27FC236}">
                    <a16:creationId xmlns:a16="http://schemas.microsoft.com/office/drawing/2014/main" id="{B8919899-2D8D-0B04-BF18-295853B10289}"/>
                  </a:ext>
                </a:extLst>
              </p:cNvPr>
              <p:cNvSpPr txBox="1"/>
              <p:nvPr/>
            </p:nvSpPr>
            <p:spPr>
              <a:xfrm>
                <a:off x="2799903" y="5171768"/>
                <a:ext cx="1793037" cy="61734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𝑓</m:t>
                      </m:r>
                      <m:d>
                        <m:dPr>
                          <m:ctrlPr>
                            <a:rPr lang="pt-BR" b="0" i="1" smtClean="0">
                              <a:latin typeface="Cambria Math" panose="02040503050406030204" pitchFamily="18" charset="0"/>
                            </a:rPr>
                          </m:ctrlPr>
                        </m:dPr>
                        <m:e>
                          <m:r>
                            <a:rPr lang="pt-BR" b="0" i="1" smtClean="0">
                              <a:latin typeface="Cambria Math" panose="02040503050406030204" pitchFamily="18" charset="0"/>
                            </a:rPr>
                            <m:t>𝑧</m:t>
                          </m:r>
                        </m:e>
                      </m:d>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1+</m:t>
                          </m:r>
                          <m:sSup>
                            <m:sSupPr>
                              <m:ctrlPr>
                                <a:rPr lang="pt-BR" b="0" i="1" smtClean="0">
                                  <a:latin typeface="Cambria Math" panose="02040503050406030204" pitchFamily="18" charset="0"/>
                                </a:rPr>
                              </m:ctrlPr>
                            </m:sSupPr>
                            <m:e>
                              <m:r>
                                <a:rPr lang="pt-BR" b="0" i="1" smtClean="0">
                                  <a:latin typeface="Cambria Math" panose="02040503050406030204" pitchFamily="18" charset="0"/>
                                </a:rPr>
                                <m:t>𝑒</m:t>
                              </m:r>
                            </m:e>
                            <m:sup>
                              <m:r>
                                <a:rPr lang="pt-BR" b="0" i="1" smtClean="0">
                                  <a:latin typeface="Cambria Math" panose="02040503050406030204" pitchFamily="18" charset="0"/>
                                </a:rPr>
                                <m:t>−</m:t>
                              </m:r>
                              <m:r>
                                <a:rPr lang="pt-BR" b="0" i="1" smtClean="0">
                                  <a:latin typeface="Cambria Math" panose="02040503050406030204" pitchFamily="18" charset="0"/>
                                </a:rPr>
                                <m:t>𝑧</m:t>
                              </m:r>
                            </m:sup>
                          </m:sSup>
                        </m:den>
                      </m:f>
                    </m:oMath>
                  </m:oMathPara>
                </a14:m>
                <a:endParaRPr lang="pt-BR" dirty="0"/>
              </a:p>
            </p:txBody>
          </p:sp>
        </mc:Choice>
        <mc:Fallback xmlns="">
          <p:sp>
            <p:nvSpPr>
              <p:cNvPr id="3" name="CaixaDeTexto 2">
                <a:extLst>
                  <a:ext uri="{FF2B5EF4-FFF2-40B4-BE49-F238E27FC236}">
                    <a16:creationId xmlns:a16="http://schemas.microsoft.com/office/drawing/2014/main" id="{B8919899-2D8D-0B04-BF18-295853B10289}"/>
                  </a:ext>
                </a:extLst>
              </p:cNvPr>
              <p:cNvSpPr txBox="1">
                <a:spLocks noRot="1" noChangeAspect="1" noMove="1" noResize="1" noEditPoints="1" noAdjustHandles="1" noChangeArrowheads="1" noChangeShapeType="1" noTextEdit="1"/>
              </p:cNvSpPr>
              <p:nvPr/>
            </p:nvSpPr>
            <p:spPr>
              <a:xfrm>
                <a:off x="2799903" y="5171768"/>
                <a:ext cx="1793037" cy="617348"/>
              </a:xfrm>
              <a:prstGeom prst="rect">
                <a:avLst/>
              </a:prstGeom>
              <a:blipFill>
                <a:blip r:embed="rId16"/>
                <a:stretch>
                  <a:fillRect/>
                </a:stretch>
              </a:blipFill>
            </p:spPr>
            <p:txBody>
              <a:bodyPr/>
              <a:lstStyle/>
              <a:p>
                <a:r>
                  <a:rPr lang="pt-BR">
                    <a:noFill/>
                  </a:rPr>
                  <a:t> </a:t>
                </a:r>
              </a:p>
            </p:txBody>
          </p:sp>
        </mc:Fallback>
      </mc:AlternateContent>
      <p:sp>
        <p:nvSpPr>
          <p:cNvPr id="17" name="CaixaDeTexto 16">
            <a:extLst>
              <a:ext uri="{FF2B5EF4-FFF2-40B4-BE49-F238E27FC236}">
                <a16:creationId xmlns:a16="http://schemas.microsoft.com/office/drawing/2014/main" id="{E42316AA-4340-89C3-42AB-480DD65B4E8E}"/>
              </a:ext>
            </a:extLst>
          </p:cNvPr>
          <p:cNvSpPr txBox="1"/>
          <p:nvPr/>
        </p:nvSpPr>
        <p:spPr>
          <a:xfrm>
            <a:off x="4018266" y="1525666"/>
            <a:ext cx="1382301" cy="276999"/>
          </a:xfrm>
          <a:prstGeom prst="rect">
            <a:avLst/>
          </a:prstGeom>
          <a:noFill/>
        </p:spPr>
        <p:txBody>
          <a:bodyPr wrap="none" rtlCol="0">
            <a:spAutoFit/>
          </a:bodyPr>
          <a:lstStyle/>
          <a:p>
            <a:r>
              <a:rPr lang="pt-BR" sz="1200" dirty="0"/>
              <a:t>Função de ativação</a:t>
            </a:r>
          </a:p>
        </p:txBody>
      </p:sp>
      <p:cxnSp>
        <p:nvCxnSpPr>
          <p:cNvPr id="22" name="Conector de Seta Reta 21">
            <a:extLst>
              <a:ext uri="{FF2B5EF4-FFF2-40B4-BE49-F238E27FC236}">
                <a16:creationId xmlns:a16="http://schemas.microsoft.com/office/drawing/2014/main" id="{DE4FD952-B046-FE05-5DD2-AAC987EA12FA}"/>
              </a:ext>
            </a:extLst>
          </p:cNvPr>
          <p:cNvCxnSpPr>
            <a:cxnSpLocks/>
          </p:cNvCxnSpPr>
          <p:nvPr/>
        </p:nvCxnSpPr>
        <p:spPr>
          <a:xfrm flipH="1">
            <a:off x="3965648" y="1767893"/>
            <a:ext cx="627292" cy="31467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1181167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ta: Pentágono 3">
            <a:extLst>
              <a:ext uri="{FF2B5EF4-FFF2-40B4-BE49-F238E27FC236}">
                <a16:creationId xmlns:a16="http://schemas.microsoft.com/office/drawing/2014/main" id="{0A91AC10-E282-CA81-5D85-CE3B5BD55057}"/>
              </a:ext>
            </a:extLst>
          </p:cNvPr>
          <p:cNvSpPr/>
          <p:nvPr/>
        </p:nvSpPr>
        <p:spPr>
          <a:xfrm>
            <a:off x="838200" y="2370227"/>
            <a:ext cx="1511167" cy="837398"/>
          </a:xfrm>
          <a:prstGeom prst="homePlat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Coletar</a:t>
            </a:r>
          </a:p>
          <a:p>
            <a:pPr algn="ctr"/>
            <a:r>
              <a:rPr lang="pt-BR" dirty="0"/>
              <a:t>Dados</a:t>
            </a:r>
          </a:p>
        </p:txBody>
      </p:sp>
      <p:sp>
        <p:nvSpPr>
          <p:cNvPr id="5" name="Seta: Divisa 4">
            <a:extLst>
              <a:ext uri="{FF2B5EF4-FFF2-40B4-BE49-F238E27FC236}">
                <a16:creationId xmlns:a16="http://schemas.microsoft.com/office/drawing/2014/main" id="{BDF45C15-28DC-0D85-7A62-F31D040E0DF5}"/>
              </a:ext>
            </a:extLst>
          </p:cNvPr>
          <p:cNvSpPr/>
          <p:nvPr/>
        </p:nvSpPr>
        <p:spPr>
          <a:xfrm>
            <a:off x="3196390" y="2370227"/>
            <a:ext cx="1915428" cy="837398"/>
          </a:xfrm>
          <a:prstGeom prst="chevron">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Pré-Processamento</a:t>
            </a:r>
          </a:p>
        </p:txBody>
      </p:sp>
      <p:sp>
        <p:nvSpPr>
          <p:cNvPr id="6" name="Seta: Divisa 5">
            <a:extLst>
              <a:ext uri="{FF2B5EF4-FFF2-40B4-BE49-F238E27FC236}">
                <a16:creationId xmlns:a16="http://schemas.microsoft.com/office/drawing/2014/main" id="{90B29B91-B63C-EEE1-FAD0-4710AE58EBEB}"/>
              </a:ext>
            </a:extLst>
          </p:cNvPr>
          <p:cNvSpPr/>
          <p:nvPr/>
        </p:nvSpPr>
        <p:spPr>
          <a:xfrm>
            <a:off x="2060613" y="2370227"/>
            <a:ext cx="1424540" cy="837398"/>
          </a:xfrm>
          <a:prstGeom prst="chevron">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EDA</a:t>
            </a:r>
          </a:p>
        </p:txBody>
      </p:sp>
      <p:sp>
        <p:nvSpPr>
          <p:cNvPr id="7" name="Seta: Divisa 6">
            <a:extLst>
              <a:ext uri="{FF2B5EF4-FFF2-40B4-BE49-F238E27FC236}">
                <a16:creationId xmlns:a16="http://schemas.microsoft.com/office/drawing/2014/main" id="{E88395D2-0E86-3CF4-0E91-189C3140D18F}"/>
              </a:ext>
            </a:extLst>
          </p:cNvPr>
          <p:cNvSpPr/>
          <p:nvPr/>
        </p:nvSpPr>
        <p:spPr>
          <a:xfrm>
            <a:off x="4880811" y="2370227"/>
            <a:ext cx="1835915" cy="837398"/>
          </a:xfrm>
          <a:prstGeom prst="chevron">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Projetar  modelo</a:t>
            </a:r>
          </a:p>
        </p:txBody>
      </p:sp>
      <p:sp>
        <p:nvSpPr>
          <p:cNvPr id="8" name="Seta: Divisa 7">
            <a:extLst>
              <a:ext uri="{FF2B5EF4-FFF2-40B4-BE49-F238E27FC236}">
                <a16:creationId xmlns:a16="http://schemas.microsoft.com/office/drawing/2014/main" id="{478D29D8-5C9D-C4C4-5A13-3FA7E822B0E1}"/>
              </a:ext>
            </a:extLst>
          </p:cNvPr>
          <p:cNvSpPr/>
          <p:nvPr/>
        </p:nvSpPr>
        <p:spPr>
          <a:xfrm>
            <a:off x="6414751" y="2370227"/>
            <a:ext cx="1769654" cy="837398"/>
          </a:xfrm>
          <a:prstGeom prst="chevron">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Treinar  modelo</a:t>
            </a:r>
          </a:p>
        </p:txBody>
      </p:sp>
      <p:sp>
        <p:nvSpPr>
          <p:cNvPr id="9" name="Seta: Divisa 8">
            <a:extLst>
              <a:ext uri="{FF2B5EF4-FFF2-40B4-BE49-F238E27FC236}">
                <a16:creationId xmlns:a16="http://schemas.microsoft.com/office/drawing/2014/main" id="{64161CE0-5778-6CBB-C9DE-614ED39F85C5}"/>
              </a:ext>
            </a:extLst>
          </p:cNvPr>
          <p:cNvSpPr/>
          <p:nvPr/>
        </p:nvSpPr>
        <p:spPr>
          <a:xfrm>
            <a:off x="7889055" y="2370227"/>
            <a:ext cx="1835915" cy="837398"/>
          </a:xfrm>
          <a:prstGeom prst="chevron">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Avaliar e otimizar</a:t>
            </a:r>
          </a:p>
        </p:txBody>
      </p:sp>
      <p:sp>
        <p:nvSpPr>
          <p:cNvPr id="10" name="Seta: Divisa 9">
            <a:extLst>
              <a:ext uri="{FF2B5EF4-FFF2-40B4-BE49-F238E27FC236}">
                <a16:creationId xmlns:a16="http://schemas.microsoft.com/office/drawing/2014/main" id="{4F026134-5A50-CA17-9E2A-885D244125CC}"/>
              </a:ext>
            </a:extLst>
          </p:cNvPr>
          <p:cNvSpPr/>
          <p:nvPr/>
        </p:nvSpPr>
        <p:spPr>
          <a:xfrm>
            <a:off x="9429588" y="2370227"/>
            <a:ext cx="2014837" cy="837398"/>
          </a:xfrm>
          <a:prstGeom prst="chevron">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Inferência</a:t>
            </a:r>
          </a:p>
        </p:txBody>
      </p:sp>
    </p:spTree>
    <p:extLst>
      <p:ext uri="{BB962C8B-B14F-4D97-AF65-F5344CB8AC3E}">
        <p14:creationId xmlns:p14="http://schemas.microsoft.com/office/powerpoint/2010/main" val="11410647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Agrupar 3">
            <a:extLst>
              <a:ext uri="{FF2B5EF4-FFF2-40B4-BE49-F238E27FC236}">
                <a16:creationId xmlns:a16="http://schemas.microsoft.com/office/drawing/2014/main" id="{6E771C27-6008-834A-908F-0566F3043887}"/>
              </a:ext>
            </a:extLst>
          </p:cNvPr>
          <p:cNvGrpSpPr/>
          <p:nvPr/>
        </p:nvGrpSpPr>
        <p:grpSpPr>
          <a:xfrm>
            <a:off x="3705225" y="2845272"/>
            <a:ext cx="4577263" cy="3036592"/>
            <a:chOff x="983980" y="3614532"/>
            <a:chExt cx="4577263" cy="3036592"/>
          </a:xfrm>
        </p:grpSpPr>
        <p:sp>
          <p:nvSpPr>
            <p:cNvPr id="5" name="Elipse 4">
              <a:extLst>
                <a:ext uri="{FF2B5EF4-FFF2-40B4-BE49-F238E27FC236}">
                  <a16:creationId xmlns:a16="http://schemas.microsoft.com/office/drawing/2014/main" id="{0CFD4431-5218-D580-6815-2507B4D5D106}"/>
                </a:ext>
              </a:extLst>
            </p:cNvPr>
            <p:cNvSpPr/>
            <p:nvPr/>
          </p:nvSpPr>
          <p:spPr>
            <a:xfrm>
              <a:off x="3328962" y="3756976"/>
              <a:ext cx="566057" cy="566057"/>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 name="Elipse 5">
              <a:extLst>
                <a:ext uri="{FF2B5EF4-FFF2-40B4-BE49-F238E27FC236}">
                  <a16:creationId xmlns:a16="http://schemas.microsoft.com/office/drawing/2014/main" id="{9752A1B8-8C7F-8C9C-E913-AB6B3DA332B6}"/>
                </a:ext>
              </a:extLst>
            </p:cNvPr>
            <p:cNvSpPr/>
            <p:nvPr/>
          </p:nvSpPr>
          <p:spPr>
            <a:xfrm>
              <a:off x="3328961" y="4526233"/>
              <a:ext cx="566057" cy="566057"/>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 name="Elipse 6">
              <a:extLst>
                <a:ext uri="{FF2B5EF4-FFF2-40B4-BE49-F238E27FC236}">
                  <a16:creationId xmlns:a16="http://schemas.microsoft.com/office/drawing/2014/main" id="{F2FE192C-98EE-EDEF-4D28-4E40F0DB2A93}"/>
                </a:ext>
              </a:extLst>
            </p:cNvPr>
            <p:cNvSpPr/>
            <p:nvPr/>
          </p:nvSpPr>
          <p:spPr>
            <a:xfrm>
              <a:off x="3328961" y="5305650"/>
              <a:ext cx="566057" cy="566057"/>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 name="Elipse 7">
              <a:extLst>
                <a:ext uri="{FF2B5EF4-FFF2-40B4-BE49-F238E27FC236}">
                  <a16:creationId xmlns:a16="http://schemas.microsoft.com/office/drawing/2014/main" id="{6DD8F24E-A6CB-ED31-5472-BBDFDA5BC56C}"/>
                </a:ext>
              </a:extLst>
            </p:cNvPr>
            <p:cNvSpPr/>
            <p:nvPr/>
          </p:nvSpPr>
          <p:spPr>
            <a:xfrm>
              <a:off x="3328961" y="6085067"/>
              <a:ext cx="566057" cy="566057"/>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 name="Elipse 8">
              <a:extLst>
                <a:ext uri="{FF2B5EF4-FFF2-40B4-BE49-F238E27FC236}">
                  <a16:creationId xmlns:a16="http://schemas.microsoft.com/office/drawing/2014/main" id="{F41DD2C4-BFE5-CEFA-BC5A-7F9EBEC8AB4E}"/>
                </a:ext>
              </a:extLst>
            </p:cNvPr>
            <p:cNvSpPr/>
            <p:nvPr/>
          </p:nvSpPr>
          <p:spPr>
            <a:xfrm>
              <a:off x="4389392" y="4524905"/>
              <a:ext cx="566057" cy="566057"/>
            </a:xfrm>
            <a:prstGeom prst="ellipse">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0" name="Elipse 9">
              <a:extLst>
                <a:ext uri="{FF2B5EF4-FFF2-40B4-BE49-F238E27FC236}">
                  <a16:creationId xmlns:a16="http://schemas.microsoft.com/office/drawing/2014/main" id="{C210939B-8B18-0A46-BE32-3D8EEE86B11A}"/>
                </a:ext>
              </a:extLst>
            </p:cNvPr>
            <p:cNvSpPr/>
            <p:nvPr/>
          </p:nvSpPr>
          <p:spPr>
            <a:xfrm>
              <a:off x="2123189" y="3756976"/>
              <a:ext cx="566057" cy="566057"/>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1" name="Elipse 10">
              <a:extLst>
                <a:ext uri="{FF2B5EF4-FFF2-40B4-BE49-F238E27FC236}">
                  <a16:creationId xmlns:a16="http://schemas.microsoft.com/office/drawing/2014/main" id="{F7662BEB-649D-AD8B-CF95-C82C02E635AE}"/>
                </a:ext>
              </a:extLst>
            </p:cNvPr>
            <p:cNvSpPr/>
            <p:nvPr/>
          </p:nvSpPr>
          <p:spPr>
            <a:xfrm>
              <a:off x="2127901" y="4526230"/>
              <a:ext cx="566057" cy="566057"/>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2" name="Elipse 11">
              <a:extLst>
                <a:ext uri="{FF2B5EF4-FFF2-40B4-BE49-F238E27FC236}">
                  <a16:creationId xmlns:a16="http://schemas.microsoft.com/office/drawing/2014/main" id="{67011BFB-49F5-CD3F-93ED-CB098AA87C21}"/>
                </a:ext>
              </a:extLst>
            </p:cNvPr>
            <p:cNvSpPr/>
            <p:nvPr/>
          </p:nvSpPr>
          <p:spPr>
            <a:xfrm>
              <a:off x="2123189" y="5303324"/>
              <a:ext cx="566057" cy="566057"/>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cxnSp>
          <p:nvCxnSpPr>
            <p:cNvPr id="13" name="Conector de Seta Reta 12">
              <a:extLst>
                <a:ext uri="{FF2B5EF4-FFF2-40B4-BE49-F238E27FC236}">
                  <a16:creationId xmlns:a16="http://schemas.microsoft.com/office/drawing/2014/main" id="{9346103E-D959-D950-B6CB-535E0BD740B3}"/>
                </a:ext>
              </a:extLst>
            </p:cNvPr>
            <p:cNvCxnSpPr>
              <a:stCxn id="10" idx="6"/>
              <a:endCxn id="5" idx="2"/>
            </p:cNvCxnSpPr>
            <p:nvPr/>
          </p:nvCxnSpPr>
          <p:spPr>
            <a:xfrm>
              <a:off x="2689246" y="4040005"/>
              <a:ext cx="63971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Conector de Seta Reta 13">
              <a:extLst>
                <a:ext uri="{FF2B5EF4-FFF2-40B4-BE49-F238E27FC236}">
                  <a16:creationId xmlns:a16="http://schemas.microsoft.com/office/drawing/2014/main" id="{2E42C36E-BAFA-CE29-BD39-5EA577FC7144}"/>
                </a:ext>
              </a:extLst>
            </p:cNvPr>
            <p:cNvCxnSpPr>
              <a:stCxn id="10" idx="6"/>
              <a:endCxn id="6" idx="2"/>
            </p:cNvCxnSpPr>
            <p:nvPr/>
          </p:nvCxnSpPr>
          <p:spPr>
            <a:xfrm>
              <a:off x="2689246" y="4040005"/>
              <a:ext cx="639715" cy="7692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Conector de Seta Reta 14">
              <a:extLst>
                <a:ext uri="{FF2B5EF4-FFF2-40B4-BE49-F238E27FC236}">
                  <a16:creationId xmlns:a16="http://schemas.microsoft.com/office/drawing/2014/main" id="{50832826-EA67-3BB4-454D-6AF8EA337667}"/>
                </a:ext>
              </a:extLst>
            </p:cNvPr>
            <p:cNvCxnSpPr>
              <a:stCxn id="10" idx="6"/>
              <a:endCxn id="7" idx="2"/>
            </p:cNvCxnSpPr>
            <p:nvPr/>
          </p:nvCxnSpPr>
          <p:spPr>
            <a:xfrm>
              <a:off x="2689246" y="4040005"/>
              <a:ext cx="639715" cy="15486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Conector de Seta Reta 15">
              <a:extLst>
                <a:ext uri="{FF2B5EF4-FFF2-40B4-BE49-F238E27FC236}">
                  <a16:creationId xmlns:a16="http://schemas.microsoft.com/office/drawing/2014/main" id="{44A47E87-8A1E-4909-2EED-C0C6C0897925}"/>
                </a:ext>
              </a:extLst>
            </p:cNvPr>
            <p:cNvCxnSpPr>
              <a:stCxn id="10" idx="6"/>
              <a:endCxn id="8" idx="2"/>
            </p:cNvCxnSpPr>
            <p:nvPr/>
          </p:nvCxnSpPr>
          <p:spPr>
            <a:xfrm>
              <a:off x="2689246" y="4040005"/>
              <a:ext cx="639715" cy="23280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Conector de Seta Reta 16">
              <a:extLst>
                <a:ext uri="{FF2B5EF4-FFF2-40B4-BE49-F238E27FC236}">
                  <a16:creationId xmlns:a16="http://schemas.microsoft.com/office/drawing/2014/main" id="{8E6ED919-8710-6F7C-1832-A18E89B66438}"/>
                </a:ext>
              </a:extLst>
            </p:cNvPr>
            <p:cNvCxnSpPr>
              <a:stCxn id="11" idx="6"/>
              <a:endCxn id="5" idx="2"/>
            </p:cNvCxnSpPr>
            <p:nvPr/>
          </p:nvCxnSpPr>
          <p:spPr>
            <a:xfrm flipV="1">
              <a:off x="2693958" y="4040005"/>
              <a:ext cx="635004" cy="7692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Conector de Seta Reta 17">
              <a:extLst>
                <a:ext uri="{FF2B5EF4-FFF2-40B4-BE49-F238E27FC236}">
                  <a16:creationId xmlns:a16="http://schemas.microsoft.com/office/drawing/2014/main" id="{3920C5AD-2EE3-6071-C0FE-74B8C869AECE}"/>
                </a:ext>
              </a:extLst>
            </p:cNvPr>
            <p:cNvCxnSpPr>
              <a:stCxn id="12" idx="6"/>
              <a:endCxn id="6" idx="2"/>
            </p:cNvCxnSpPr>
            <p:nvPr/>
          </p:nvCxnSpPr>
          <p:spPr>
            <a:xfrm flipV="1">
              <a:off x="2689246" y="4809262"/>
              <a:ext cx="639715" cy="7770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Conector de Seta Reta 18">
              <a:extLst>
                <a:ext uri="{FF2B5EF4-FFF2-40B4-BE49-F238E27FC236}">
                  <a16:creationId xmlns:a16="http://schemas.microsoft.com/office/drawing/2014/main" id="{67BEBF01-FCD5-240B-9299-FE71CABB9C53}"/>
                </a:ext>
              </a:extLst>
            </p:cNvPr>
            <p:cNvCxnSpPr>
              <a:stCxn id="11" idx="6"/>
              <a:endCxn id="6" idx="2"/>
            </p:cNvCxnSpPr>
            <p:nvPr/>
          </p:nvCxnSpPr>
          <p:spPr>
            <a:xfrm>
              <a:off x="2693958" y="4809259"/>
              <a:ext cx="635003" cy="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Conector de Seta Reta 19">
              <a:extLst>
                <a:ext uri="{FF2B5EF4-FFF2-40B4-BE49-F238E27FC236}">
                  <a16:creationId xmlns:a16="http://schemas.microsoft.com/office/drawing/2014/main" id="{94C499EA-022B-DE74-9A29-CE2EF6A851EE}"/>
                </a:ext>
              </a:extLst>
            </p:cNvPr>
            <p:cNvCxnSpPr>
              <a:stCxn id="11" idx="6"/>
              <a:endCxn id="7" idx="2"/>
            </p:cNvCxnSpPr>
            <p:nvPr/>
          </p:nvCxnSpPr>
          <p:spPr>
            <a:xfrm>
              <a:off x="2693958" y="4809259"/>
              <a:ext cx="635003" cy="7794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Conector de Seta Reta 20">
              <a:extLst>
                <a:ext uri="{FF2B5EF4-FFF2-40B4-BE49-F238E27FC236}">
                  <a16:creationId xmlns:a16="http://schemas.microsoft.com/office/drawing/2014/main" id="{501A0507-A2A6-357D-D6C8-B7C1DDFAF452}"/>
                </a:ext>
              </a:extLst>
            </p:cNvPr>
            <p:cNvCxnSpPr>
              <a:stCxn id="11" idx="6"/>
              <a:endCxn id="8" idx="2"/>
            </p:cNvCxnSpPr>
            <p:nvPr/>
          </p:nvCxnSpPr>
          <p:spPr>
            <a:xfrm>
              <a:off x="2693958" y="4809259"/>
              <a:ext cx="635003" cy="15588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Conector de Seta Reta 21">
              <a:extLst>
                <a:ext uri="{FF2B5EF4-FFF2-40B4-BE49-F238E27FC236}">
                  <a16:creationId xmlns:a16="http://schemas.microsoft.com/office/drawing/2014/main" id="{68B02824-7996-A26E-7814-551D4C7D5571}"/>
                </a:ext>
              </a:extLst>
            </p:cNvPr>
            <p:cNvCxnSpPr>
              <a:stCxn id="12" idx="6"/>
              <a:endCxn id="5" idx="2"/>
            </p:cNvCxnSpPr>
            <p:nvPr/>
          </p:nvCxnSpPr>
          <p:spPr>
            <a:xfrm flipV="1">
              <a:off x="2689246" y="4040005"/>
              <a:ext cx="639716" cy="15463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Conector de Seta Reta 22">
              <a:extLst>
                <a:ext uri="{FF2B5EF4-FFF2-40B4-BE49-F238E27FC236}">
                  <a16:creationId xmlns:a16="http://schemas.microsoft.com/office/drawing/2014/main" id="{C4BD2CEE-5375-68B2-378F-5C00E62435F6}"/>
                </a:ext>
              </a:extLst>
            </p:cNvPr>
            <p:cNvCxnSpPr>
              <a:stCxn id="12" idx="6"/>
              <a:endCxn id="7" idx="2"/>
            </p:cNvCxnSpPr>
            <p:nvPr/>
          </p:nvCxnSpPr>
          <p:spPr>
            <a:xfrm>
              <a:off x="2689246" y="5586353"/>
              <a:ext cx="639715" cy="23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Conector de Seta Reta 23">
              <a:extLst>
                <a:ext uri="{FF2B5EF4-FFF2-40B4-BE49-F238E27FC236}">
                  <a16:creationId xmlns:a16="http://schemas.microsoft.com/office/drawing/2014/main" id="{6F7F1C14-7872-5B2C-33C1-7DD84E0A5FF8}"/>
                </a:ext>
              </a:extLst>
            </p:cNvPr>
            <p:cNvCxnSpPr>
              <a:stCxn id="12" idx="6"/>
              <a:endCxn id="8" idx="2"/>
            </p:cNvCxnSpPr>
            <p:nvPr/>
          </p:nvCxnSpPr>
          <p:spPr>
            <a:xfrm>
              <a:off x="2689246" y="5586353"/>
              <a:ext cx="639715" cy="781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Conector de Seta Reta 24">
              <a:extLst>
                <a:ext uri="{FF2B5EF4-FFF2-40B4-BE49-F238E27FC236}">
                  <a16:creationId xmlns:a16="http://schemas.microsoft.com/office/drawing/2014/main" id="{FC0C660E-B5B1-8F2E-137A-4CB5F33D7D91}"/>
                </a:ext>
              </a:extLst>
            </p:cNvPr>
            <p:cNvCxnSpPr>
              <a:cxnSpLocks/>
              <a:stCxn id="28" idx="3"/>
              <a:endCxn id="10" idx="2"/>
            </p:cNvCxnSpPr>
            <p:nvPr/>
          </p:nvCxnSpPr>
          <p:spPr>
            <a:xfrm flipV="1">
              <a:off x="1547919" y="4040005"/>
              <a:ext cx="575270" cy="3979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Conector reto 25">
              <a:extLst>
                <a:ext uri="{FF2B5EF4-FFF2-40B4-BE49-F238E27FC236}">
                  <a16:creationId xmlns:a16="http://schemas.microsoft.com/office/drawing/2014/main" id="{274442FB-A168-36DA-481C-34E036872293}"/>
                </a:ext>
              </a:extLst>
            </p:cNvPr>
            <p:cNvCxnSpPr>
              <a:cxnSpLocks/>
              <a:stCxn id="35" idx="3"/>
              <a:endCxn id="11" idx="2"/>
            </p:cNvCxnSpPr>
            <p:nvPr/>
          </p:nvCxnSpPr>
          <p:spPr>
            <a:xfrm flipV="1">
              <a:off x="1504691" y="4809259"/>
              <a:ext cx="623210" cy="1133997"/>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7" name="Conector de Seta Reta 26">
              <a:extLst>
                <a:ext uri="{FF2B5EF4-FFF2-40B4-BE49-F238E27FC236}">
                  <a16:creationId xmlns:a16="http://schemas.microsoft.com/office/drawing/2014/main" id="{10A62DAB-494B-EE08-7864-F9C58DB7CBDC}"/>
                </a:ext>
              </a:extLst>
            </p:cNvPr>
            <p:cNvCxnSpPr>
              <a:cxnSpLocks/>
              <a:stCxn id="9" idx="6"/>
            </p:cNvCxnSpPr>
            <p:nvPr/>
          </p:nvCxnSpPr>
          <p:spPr>
            <a:xfrm flipV="1">
              <a:off x="4955449" y="4806772"/>
              <a:ext cx="257585" cy="11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8" name="CaixaDeTexto 27">
                  <a:extLst>
                    <a:ext uri="{FF2B5EF4-FFF2-40B4-BE49-F238E27FC236}">
                      <a16:creationId xmlns:a16="http://schemas.microsoft.com/office/drawing/2014/main" id="{3F5AE126-0FCE-B221-5292-CB4564BB399D}"/>
                    </a:ext>
                  </a:extLst>
                </p:cNvPr>
                <p:cNvSpPr txBox="1"/>
                <p:nvPr/>
              </p:nvSpPr>
              <p:spPr>
                <a:xfrm>
                  <a:off x="1165380" y="4253294"/>
                  <a:ext cx="38253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oMath>
                    </m:oMathPara>
                  </a14:m>
                  <a:endParaRPr lang="pt-BR" dirty="0"/>
                </a:p>
              </p:txBody>
            </p:sp>
          </mc:Choice>
          <mc:Fallback xmlns="">
            <p:sp>
              <p:nvSpPr>
                <p:cNvPr id="28" name="CaixaDeTexto 27">
                  <a:extLst>
                    <a:ext uri="{FF2B5EF4-FFF2-40B4-BE49-F238E27FC236}">
                      <a16:creationId xmlns:a16="http://schemas.microsoft.com/office/drawing/2014/main" id="{3F5AE126-0FCE-B221-5292-CB4564BB399D}"/>
                    </a:ext>
                  </a:extLst>
                </p:cNvPr>
                <p:cNvSpPr txBox="1">
                  <a:spLocks noRot="1" noChangeAspect="1" noMove="1" noResize="1" noEditPoints="1" noAdjustHandles="1" noChangeArrowheads="1" noChangeShapeType="1" noTextEdit="1"/>
                </p:cNvSpPr>
                <p:nvPr/>
              </p:nvSpPr>
              <p:spPr>
                <a:xfrm>
                  <a:off x="1165380" y="4253294"/>
                  <a:ext cx="382539" cy="369332"/>
                </a:xfrm>
                <a:prstGeom prst="rect">
                  <a:avLst/>
                </a:prstGeom>
                <a:blipFill>
                  <a:blip r:embed="rId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9" name="CaixaDeTexto 28">
                  <a:extLst>
                    <a:ext uri="{FF2B5EF4-FFF2-40B4-BE49-F238E27FC236}">
                      <a16:creationId xmlns:a16="http://schemas.microsoft.com/office/drawing/2014/main" id="{FE6D6893-7176-5CDD-98DC-6B7D0F0143EB}"/>
                    </a:ext>
                  </a:extLst>
                </p:cNvPr>
                <p:cNvSpPr txBox="1"/>
                <p:nvPr/>
              </p:nvSpPr>
              <p:spPr>
                <a:xfrm>
                  <a:off x="1128276" y="5001341"/>
                  <a:ext cx="37029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oMath>
                    </m:oMathPara>
                  </a14:m>
                  <a:endParaRPr lang="pt-BR" dirty="0"/>
                </a:p>
              </p:txBody>
            </p:sp>
          </mc:Choice>
          <mc:Fallback xmlns="">
            <p:sp>
              <p:nvSpPr>
                <p:cNvPr id="29" name="CaixaDeTexto 28">
                  <a:extLst>
                    <a:ext uri="{FF2B5EF4-FFF2-40B4-BE49-F238E27FC236}">
                      <a16:creationId xmlns:a16="http://schemas.microsoft.com/office/drawing/2014/main" id="{FE6D6893-7176-5CDD-98DC-6B7D0F0143EB}"/>
                    </a:ext>
                  </a:extLst>
                </p:cNvPr>
                <p:cNvSpPr txBox="1">
                  <a:spLocks noRot="1" noChangeAspect="1" noMove="1" noResize="1" noEditPoints="1" noAdjustHandles="1" noChangeArrowheads="1" noChangeShapeType="1" noTextEdit="1"/>
                </p:cNvSpPr>
                <p:nvPr/>
              </p:nvSpPr>
              <p:spPr>
                <a:xfrm>
                  <a:off x="1128276" y="5001341"/>
                  <a:ext cx="370290" cy="369332"/>
                </a:xfrm>
                <a:prstGeom prst="rect">
                  <a:avLst/>
                </a:prstGeom>
                <a:blipFill>
                  <a:blip r:embed="rId3"/>
                  <a:stretch>
                    <a:fillRect/>
                  </a:stretch>
                </a:blipFill>
              </p:spPr>
              <p:txBody>
                <a:bodyPr/>
                <a:lstStyle/>
                <a:p>
                  <a:r>
                    <a:rPr lang="pt-BR">
                      <a:noFill/>
                    </a:rPr>
                    <a:t> </a:t>
                  </a:r>
                </a:p>
              </p:txBody>
            </p:sp>
          </mc:Fallback>
        </mc:AlternateContent>
        <p:sp>
          <p:nvSpPr>
            <p:cNvPr id="30" name="Elipse 29">
              <a:extLst>
                <a:ext uri="{FF2B5EF4-FFF2-40B4-BE49-F238E27FC236}">
                  <a16:creationId xmlns:a16="http://schemas.microsoft.com/office/drawing/2014/main" id="{7FA78164-6264-BAF7-2536-A6CF324AAF9E}"/>
                </a:ext>
              </a:extLst>
            </p:cNvPr>
            <p:cNvSpPr/>
            <p:nvPr/>
          </p:nvSpPr>
          <p:spPr>
            <a:xfrm>
              <a:off x="2130257" y="6080416"/>
              <a:ext cx="566057" cy="566057"/>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cxnSp>
          <p:nvCxnSpPr>
            <p:cNvPr id="31" name="Conector de Seta Reta 30">
              <a:extLst>
                <a:ext uri="{FF2B5EF4-FFF2-40B4-BE49-F238E27FC236}">
                  <a16:creationId xmlns:a16="http://schemas.microsoft.com/office/drawing/2014/main" id="{72E7601B-70B4-D74F-1308-577D43F58BCD}"/>
                </a:ext>
              </a:extLst>
            </p:cNvPr>
            <p:cNvCxnSpPr>
              <a:stCxn id="30" idx="6"/>
              <a:endCxn id="8" idx="2"/>
            </p:cNvCxnSpPr>
            <p:nvPr/>
          </p:nvCxnSpPr>
          <p:spPr>
            <a:xfrm>
              <a:off x="2696314" y="6363445"/>
              <a:ext cx="632647" cy="46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Conector de Seta Reta 31">
              <a:extLst>
                <a:ext uri="{FF2B5EF4-FFF2-40B4-BE49-F238E27FC236}">
                  <a16:creationId xmlns:a16="http://schemas.microsoft.com/office/drawing/2014/main" id="{2B1361B3-9ACB-6F39-3D1C-148E16059D59}"/>
                </a:ext>
              </a:extLst>
            </p:cNvPr>
            <p:cNvCxnSpPr>
              <a:stCxn id="30" idx="6"/>
              <a:endCxn id="7" idx="2"/>
            </p:cNvCxnSpPr>
            <p:nvPr/>
          </p:nvCxnSpPr>
          <p:spPr>
            <a:xfrm flipV="1">
              <a:off x="2696314" y="5588679"/>
              <a:ext cx="632647" cy="7747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Conector de Seta Reta 32">
              <a:extLst>
                <a:ext uri="{FF2B5EF4-FFF2-40B4-BE49-F238E27FC236}">
                  <a16:creationId xmlns:a16="http://schemas.microsoft.com/office/drawing/2014/main" id="{14EEC301-3115-4634-EBA3-FC9C00EB7E97}"/>
                </a:ext>
              </a:extLst>
            </p:cNvPr>
            <p:cNvCxnSpPr>
              <a:stCxn id="30" idx="6"/>
              <a:endCxn id="6" idx="2"/>
            </p:cNvCxnSpPr>
            <p:nvPr/>
          </p:nvCxnSpPr>
          <p:spPr>
            <a:xfrm flipV="1">
              <a:off x="2696314" y="4809262"/>
              <a:ext cx="632647" cy="15541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Conector de Seta Reta 33">
              <a:extLst>
                <a:ext uri="{FF2B5EF4-FFF2-40B4-BE49-F238E27FC236}">
                  <a16:creationId xmlns:a16="http://schemas.microsoft.com/office/drawing/2014/main" id="{25D7B743-86FA-6087-B4DD-30AFAF6A6248}"/>
                </a:ext>
              </a:extLst>
            </p:cNvPr>
            <p:cNvCxnSpPr>
              <a:stCxn id="30" idx="6"/>
              <a:endCxn id="5" idx="2"/>
            </p:cNvCxnSpPr>
            <p:nvPr/>
          </p:nvCxnSpPr>
          <p:spPr>
            <a:xfrm flipV="1">
              <a:off x="2696314" y="4040005"/>
              <a:ext cx="632648" cy="23234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CaixaDeTexto 34">
                  <a:extLst>
                    <a:ext uri="{FF2B5EF4-FFF2-40B4-BE49-F238E27FC236}">
                      <a16:creationId xmlns:a16="http://schemas.microsoft.com/office/drawing/2014/main" id="{FF647779-0E16-8E2A-4D70-B1ED8994C819}"/>
                    </a:ext>
                  </a:extLst>
                </p:cNvPr>
                <p:cNvSpPr txBox="1"/>
                <p:nvPr/>
              </p:nvSpPr>
              <p:spPr>
                <a:xfrm>
                  <a:off x="1122151" y="5758590"/>
                  <a:ext cx="38254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𝐾</m:t>
                            </m:r>
                          </m:sub>
                        </m:sSub>
                      </m:oMath>
                    </m:oMathPara>
                  </a14:m>
                  <a:endParaRPr lang="pt-BR" dirty="0"/>
                </a:p>
              </p:txBody>
            </p:sp>
          </mc:Choice>
          <mc:Fallback xmlns="">
            <p:sp>
              <p:nvSpPr>
                <p:cNvPr id="35" name="CaixaDeTexto 34">
                  <a:extLst>
                    <a:ext uri="{FF2B5EF4-FFF2-40B4-BE49-F238E27FC236}">
                      <a16:creationId xmlns:a16="http://schemas.microsoft.com/office/drawing/2014/main" id="{FF647779-0E16-8E2A-4D70-B1ED8994C819}"/>
                    </a:ext>
                  </a:extLst>
                </p:cNvPr>
                <p:cNvSpPr txBox="1">
                  <a:spLocks noRot="1" noChangeAspect="1" noMove="1" noResize="1" noEditPoints="1" noAdjustHandles="1" noChangeArrowheads="1" noChangeShapeType="1" noTextEdit="1"/>
                </p:cNvSpPr>
                <p:nvPr/>
              </p:nvSpPr>
              <p:spPr>
                <a:xfrm>
                  <a:off x="1122151" y="5758590"/>
                  <a:ext cx="382540" cy="369332"/>
                </a:xfrm>
                <a:prstGeom prst="rect">
                  <a:avLst/>
                </a:prstGeom>
                <a:blipFill>
                  <a:blip r:embed="rId4"/>
                  <a:stretch>
                    <a:fillRect r="-3175"/>
                  </a:stretch>
                </a:blipFill>
              </p:spPr>
              <p:txBody>
                <a:bodyPr/>
                <a:lstStyle/>
                <a:p>
                  <a:r>
                    <a:rPr lang="pt-BR">
                      <a:noFill/>
                    </a:rPr>
                    <a:t> </a:t>
                  </a:r>
                </a:p>
              </p:txBody>
            </p:sp>
          </mc:Fallback>
        </mc:AlternateContent>
        <p:cxnSp>
          <p:nvCxnSpPr>
            <p:cNvPr id="36" name="Conector de Seta Reta 35">
              <a:extLst>
                <a:ext uri="{FF2B5EF4-FFF2-40B4-BE49-F238E27FC236}">
                  <a16:creationId xmlns:a16="http://schemas.microsoft.com/office/drawing/2014/main" id="{180B88B3-EEE1-9712-BEE1-66CA8B6DA016}"/>
                </a:ext>
              </a:extLst>
            </p:cNvPr>
            <p:cNvCxnSpPr>
              <a:cxnSpLocks/>
              <a:stCxn id="29" idx="3"/>
              <a:endCxn id="10" idx="2"/>
            </p:cNvCxnSpPr>
            <p:nvPr/>
          </p:nvCxnSpPr>
          <p:spPr>
            <a:xfrm flipV="1">
              <a:off x="1498566" y="4040005"/>
              <a:ext cx="624623" cy="11460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Conector de Seta Reta 36">
              <a:extLst>
                <a:ext uri="{FF2B5EF4-FFF2-40B4-BE49-F238E27FC236}">
                  <a16:creationId xmlns:a16="http://schemas.microsoft.com/office/drawing/2014/main" id="{B6253134-1BE5-67EB-6E49-2A64D5C851C5}"/>
                </a:ext>
              </a:extLst>
            </p:cNvPr>
            <p:cNvCxnSpPr>
              <a:cxnSpLocks/>
              <a:stCxn id="29" idx="3"/>
              <a:endCxn id="11" idx="2"/>
            </p:cNvCxnSpPr>
            <p:nvPr/>
          </p:nvCxnSpPr>
          <p:spPr>
            <a:xfrm flipV="1">
              <a:off x="1498566" y="4809259"/>
              <a:ext cx="629335" cy="3767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Conector de Seta Reta 37">
              <a:extLst>
                <a:ext uri="{FF2B5EF4-FFF2-40B4-BE49-F238E27FC236}">
                  <a16:creationId xmlns:a16="http://schemas.microsoft.com/office/drawing/2014/main" id="{F8D2A664-3CC5-60B6-52B8-7514B047AE4B}"/>
                </a:ext>
              </a:extLst>
            </p:cNvPr>
            <p:cNvCxnSpPr>
              <a:stCxn id="35" idx="3"/>
              <a:endCxn id="12" idx="2"/>
            </p:cNvCxnSpPr>
            <p:nvPr/>
          </p:nvCxnSpPr>
          <p:spPr>
            <a:xfrm flipV="1">
              <a:off x="1504691" y="5586353"/>
              <a:ext cx="618498" cy="3569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Conector de Seta Reta 38">
              <a:extLst>
                <a:ext uri="{FF2B5EF4-FFF2-40B4-BE49-F238E27FC236}">
                  <a16:creationId xmlns:a16="http://schemas.microsoft.com/office/drawing/2014/main" id="{A3D61D51-234A-478A-14B4-2C751FC1475B}"/>
                </a:ext>
              </a:extLst>
            </p:cNvPr>
            <p:cNvCxnSpPr>
              <a:cxnSpLocks/>
              <a:stCxn id="35" idx="3"/>
              <a:endCxn id="10" idx="2"/>
            </p:cNvCxnSpPr>
            <p:nvPr/>
          </p:nvCxnSpPr>
          <p:spPr>
            <a:xfrm flipV="1">
              <a:off x="1504691" y="4040005"/>
              <a:ext cx="618498" cy="19032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Conector de Seta Reta 39">
              <a:extLst>
                <a:ext uri="{FF2B5EF4-FFF2-40B4-BE49-F238E27FC236}">
                  <a16:creationId xmlns:a16="http://schemas.microsoft.com/office/drawing/2014/main" id="{D63B41AF-9E89-4702-3DEE-2DCBCE3E1282}"/>
                </a:ext>
              </a:extLst>
            </p:cNvPr>
            <p:cNvCxnSpPr>
              <a:cxnSpLocks/>
              <a:stCxn id="29" idx="3"/>
              <a:endCxn id="12" idx="2"/>
            </p:cNvCxnSpPr>
            <p:nvPr/>
          </p:nvCxnSpPr>
          <p:spPr>
            <a:xfrm>
              <a:off x="1498566" y="5186007"/>
              <a:ext cx="624623" cy="4003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Conector de Seta Reta 40">
              <a:extLst>
                <a:ext uri="{FF2B5EF4-FFF2-40B4-BE49-F238E27FC236}">
                  <a16:creationId xmlns:a16="http://schemas.microsoft.com/office/drawing/2014/main" id="{2D5DAA88-3359-FF6C-A1F3-2217E0ABFDE1}"/>
                </a:ext>
              </a:extLst>
            </p:cNvPr>
            <p:cNvCxnSpPr>
              <a:cxnSpLocks/>
              <a:stCxn id="29" idx="3"/>
              <a:endCxn id="30" idx="2"/>
            </p:cNvCxnSpPr>
            <p:nvPr/>
          </p:nvCxnSpPr>
          <p:spPr>
            <a:xfrm>
              <a:off x="1498566" y="5186007"/>
              <a:ext cx="631691" cy="11774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Conector de Seta Reta 41">
              <a:extLst>
                <a:ext uri="{FF2B5EF4-FFF2-40B4-BE49-F238E27FC236}">
                  <a16:creationId xmlns:a16="http://schemas.microsoft.com/office/drawing/2014/main" id="{71C16F0D-3DF2-FCD7-C0A9-8BE4CAF518D3}"/>
                </a:ext>
              </a:extLst>
            </p:cNvPr>
            <p:cNvCxnSpPr>
              <a:stCxn id="28" idx="3"/>
              <a:endCxn id="11" idx="2"/>
            </p:cNvCxnSpPr>
            <p:nvPr/>
          </p:nvCxnSpPr>
          <p:spPr>
            <a:xfrm>
              <a:off x="1547919" y="4437960"/>
              <a:ext cx="579982" cy="3712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Conector de Seta Reta 42">
              <a:extLst>
                <a:ext uri="{FF2B5EF4-FFF2-40B4-BE49-F238E27FC236}">
                  <a16:creationId xmlns:a16="http://schemas.microsoft.com/office/drawing/2014/main" id="{CEDB2CCF-A04E-3D29-A19A-A0D7BC783E86}"/>
                </a:ext>
              </a:extLst>
            </p:cNvPr>
            <p:cNvCxnSpPr>
              <a:stCxn id="28" idx="3"/>
              <a:endCxn id="12" idx="2"/>
            </p:cNvCxnSpPr>
            <p:nvPr/>
          </p:nvCxnSpPr>
          <p:spPr>
            <a:xfrm>
              <a:off x="1547919" y="4437960"/>
              <a:ext cx="575270" cy="11483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Conector de Seta Reta 43">
              <a:extLst>
                <a:ext uri="{FF2B5EF4-FFF2-40B4-BE49-F238E27FC236}">
                  <a16:creationId xmlns:a16="http://schemas.microsoft.com/office/drawing/2014/main" id="{1EF57F53-DD18-4F77-BA49-3268E590AAF6}"/>
                </a:ext>
              </a:extLst>
            </p:cNvPr>
            <p:cNvCxnSpPr>
              <a:stCxn id="28" idx="3"/>
              <a:endCxn id="30" idx="2"/>
            </p:cNvCxnSpPr>
            <p:nvPr/>
          </p:nvCxnSpPr>
          <p:spPr>
            <a:xfrm>
              <a:off x="1547919" y="4437960"/>
              <a:ext cx="582338" cy="19254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Conector de Seta Reta 44">
              <a:extLst>
                <a:ext uri="{FF2B5EF4-FFF2-40B4-BE49-F238E27FC236}">
                  <a16:creationId xmlns:a16="http://schemas.microsoft.com/office/drawing/2014/main" id="{30BD2FFC-A91C-90F3-AE7D-2A1AA86F22C1}"/>
                </a:ext>
              </a:extLst>
            </p:cNvPr>
            <p:cNvCxnSpPr>
              <a:stCxn id="35" idx="3"/>
              <a:endCxn id="30" idx="2"/>
            </p:cNvCxnSpPr>
            <p:nvPr/>
          </p:nvCxnSpPr>
          <p:spPr>
            <a:xfrm>
              <a:off x="1504691" y="5943256"/>
              <a:ext cx="625566" cy="4201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Conector de Seta Reta 45">
              <a:extLst>
                <a:ext uri="{FF2B5EF4-FFF2-40B4-BE49-F238E27FC236}">
                  <a16:creationId xmlns:a16="http://schemas.microsoft.com/office/drawing/2014/main" id="{6ACEEBFB-B92E-37B2-E2C0-7F07419F6672}"/>
                </a:ext>
              </a:extLst>
            </p:cNvPr>
            <p:cNvCxnSpPr>
              <a:cxnSpLocks/>
              <a:stCxn id="5" idx="6"/>
              <a:endCxn id="9" idx="2"/>
            </p:cNvCxnSpPr>
            <p:nvPr/>
          </p:nvCxnSpPr>
          <p:spPr>
            <a:xfrm>
              <a:off x="3895019" y="4040005"/>
              <a:ext cx="494373" cy="7679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Conector de Seta Reta 46">
              <a:extLst>
                <a:ext uri="{FF2B5EF4-FFF2-40B4-BE49-F238E27FC236}">
                  <a16:creationId xmlns:a16="http://schemas.microsoft.com/office/drawing/2014/main" id="{79A4DF88-9A4D-37F1-B1D3-35695CFC4D65}"/>
                </a:ext>
              </a:extLst>
            </p:cNvPr>
            <p:cNvCxnSpPr>
              <a:stCxn id="6" idx="6"/>
              <a:endCxn id="9" idx="2"/>
            </p:cNvCxnSpPr>
            <p:nvPr/>
          </p:nvCxnSpPr>
          <p:spPr>
            <a:xfrm flipV="1">
              <a:off x="3895018" y="4807934"/>
              <a:ext cx="494374" cy="13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Conector de Seta Reta 47">
              <a:extLst>
                <a:ext uri="{FF2B5EF4-FFF2-40B4-BE49-F238E27FC236}">
                  <a16:creationId xmlns:a16="http://schemas.microsoft.com/office/drawing/2014/main" id="{6646A671-21A7-ABDF-D040-2C289DBCF3C2}"/>
                </a:ext>
              </a:extLst>
            </p:cNvPr>
            <p:cNvCxnSpPr>
              <a:stCxn id="7" idx="6"/>
              <a:endCxn id="9" idx="2"/>
            </p:cNvCxnSpPr>
            <p:nvPr/>
          </p:nvCxnSpPr>
          <p:spPr>
            <a:xfrm flipV="1">
              <a:off x="3895018" y="4807934"/>
              <a:ext cx="494374" cy="7807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Conector de Seta Reta 48">
              <a:extLst>
                <a:ext uri="{FF2B5EF4-FFF2-40B4-BE49-F238E27FC236}">
                  <a16:creationId xmlns:a16="http://schemas.microsoft.com/office/drawing/2014/main" id="{087CBA40-C4C4-6E1A-B9AD-1B96A6A5C2BE}"/>
                </a:ext>
              </a:extLst>
            </p:cNvPr>
            <p:cNvCxnSpPr>
              <a:stCxn id="8" idx="6"/>
              <a:endCxn id="9" idx="2"/>
            </p:cNvCxnSpPr>
            <p:nvPr/>
          </p:nvCxnSpPr>
          <p:spPr>
            <a:xfrm flipV="1">
              <a:off x="3895018" y="4807934"/>
              <a:ext cx="494374" cy="15601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0" name="CaixaDeTexto 49">
                  <a:extLst>
                    <a:ext uri="{FF2B5EF4-FFF2-40B4-BE49-F238E27FC236}">
                      <a16:creationId xmlns:a16="http://schemas.microsoft.com/office/drawing/2014/main" id="{C298979C-FEEC-44B1-1EEB-CE843AEBE556}"/>
                    </a:ext>
                  </a:extLst>
                </p:cNvPr>
                <p:cNvSpPr txBox="1"/>
                <p:nvPr/>
              </p:nvSpPr>
              <p:spPr>
                <a:xfrm>
                  <a:off x="5135329" y="4613494"/>
                  <a:ext cx="41583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acc>
                              <m:accPr>
                                <m:chr m:val="̂"/>
                                <m:ctrlPr>
                                  <a:rPr lang="pt-BR" i="1" smtClean="0">
                                    <a:latin typeface="Cambria Math" panose="02040503050406030204" pitchFamily="18" charset="0"/>
                                  </a:rPr>
                                </m:ctrlPr>
                              </m:accPr>
                              <m:e>
                                <m:r>
                                  <a:rPr lang="pt-BR" b="0" i="1" smtClean="0">
                                    <a:latin typeface="Cambria Math" panose="02040503050406030204" pitchFamily="18" charset="0"/>
                                  </a:rPr>
                                  <m:t>𝑦</m:t>
                                </m:r>
                              </m:e>
                            </m:acc>
                          </m:e>
                          <m:sub>
                            <m:r>
                              <a:rPr lang="pt-BR" b="0" i="1" smtClean="0">
                                <a:latin typeface="Cambria Math" panose="02040503050406030204" pitchFamily="18" charset="0"/>
                              </a:rPr>
                              <m:t>1</m:t>
                            </m:r>
                          </m:sub>
                        </m:sSub>
                      </m:oMath>
                    </m:oMathPara>
                  </a14:m>
                  <a:endParaRPr lang="pt-BR" dirty="0"/>
                </a:p>
              </p:txBody>
            </p:sp>
          </mc:Choice>
          <mc:Fallback xmlns="">
            <p:sp>
              <p:nvSpPr>
                <p:cNvPr id="50" name="CaixaDeTexto 49">
                  <a:extLst>
                    <a:ext uri="{FF2B5EF4-FFF2-40B4-BE49-F238E27FC236}">
                      <a16:creationId xmlns:a16="http://schemas.microsoft.com/office/drawing/2014/main" id="{C298979C-FEEC-44B1-1EEB-CE843AEBE556}"/>
                    </a:ext>
                  </a:extLst>
                </p:cNvPr>
                <p:cNvSpPr txBox="1">
                  <a:spLocks noRot="1" noChangeAspect="1" noMove="1" noResize="1" noEditPoints="1" noAdjustHandles="1" noChangeArrowheads="1" noChangeShapeType="1" noTextEdit="1"/>
                </p:cNvSpPr>
                <p:nvPr/>
              </p:nvSpPr>
              <p:spPr>
                <a:xfrm>
                  <a:off x="5135329" y="4613494"/>
                  <a:ext cx="415834" cy="369332"/>
                </a:xfrm>
                <a:prstGeom prst="rect">
                  <a:avLst/>
                </a:prstGeom>
                <a:blipFill>
                  <a:blip r:embed="rId5"/>
                  <a:stretch>
                    <a:fillRect t="-6667" r="-8824" b="-666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1" name="CaixaDeTexto 50">
                  <a:extLst>
                    <a:ext uri="{FF2B5EF4-FFF2-40B4-BE49-F238E27FC236}">
                      <a16:creationId xmlns:a16="http://schemas.microsoft.com/office/drawing/2014/main" id="{02613DEB-985F-3400-22BF-F5CF5E3DA06E}"/>
                    </a:ext>
                  </a:extLst>
                </p:cNvPr>
                <p:cNvSpPr txBox="1"/>
                <p:nvPr/>
              </p:nvSpPr>
              <p:spPr>
                <a:xfrm flipH="1">
                  <a:off x="983980" y="5467885"/>
                  <a:ext cx="65365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ea typeface="Cambria Math" panose="02040503050406030204" pitchFamily="18" charset="0"/>
                          </a:rPr>
                          <m:t>⋮</m:t>
                        </m:r>
                      </m:oMath>
                    </m:oMathPara>
                  </a14:m>
                  <a:endParaRPr lang="pt-BR" dirty="0"/>
                </a:p>
              </p:txBody>
            </p:sp>
          </mc:Choice>
          <mc:Fallback xmlns="">
            <p:sp>
              <p:nvSpPr>
                <p:cNvPr id="51" name="CaixaDeTexto 50">
                  <a:extLst>
                    <a:ext uri="{FF2B5EF4-FFF2-40B4-BE49-F238E27FC236}">
                      <a16:creationId xmlns:a16="http://schemas.microsoft.com/office/drawing/2014/main" id="{02613DEB-985F-3400-22BF-F5CF5E3DA06E}"/>
                    </a:ext>
                  </a:extLst>
                </p:cNvPr>
                <p:cNvSpPr txBox="1">
                  <a:spLocks noRot="1" noChangeAspect="1" noMove="1" noResize="1" noEditPoints="1" noAdjustHandles="1" noChangeArrowheads="1" noChangeShapeType="1" noTextEdit="1"/>
                </p:cNvSpPr>
                <p:nvPr/>
              </p:nvSpPr>
              <p:spPr>
                <a:xfrm flipH="1">
                  <a:off x="983980" y="5467885"/>
                  <a:ext cx="653654" cy="276999"/>
                </a:xfrm>
                <a:prstGeom prst="rect">
                  <a:avLst/>
                </a:prstGeom>
                <a:blipFill>
                  <a:blip r:embed="rId6"/>
                  <a:stretch>
                    <a:fillRect b="-6667"/>
                  </a:stretch>
                </a:blipFill>
              </p:spPr>
              <p:txBody>
                <a:bodyPr/>
                <a:lstStyle/>
                <a:p>
                  <a:r>
                    <a:rPr lang="pt-BR">
                      <a:noFill/>
                    </a:rPr>
                    <a:t> </a:t>
                  </a:r>
                </a:p>
              </p:txBody>
            </p:sp>
          </mc:Fallback>
        </mc:AlternateContent>
        <p:cxnSp>
          <p:nvCxnSpPr>
            <p:cNvPr id="52" name="Conector de Seta Reta 51">
              <a:extLst>
                <a:ext uri="{FF2B5EF4-FFF2-40B4-BE49-F238E27FC236}">
                  <a16:creationId xmlns:a16="http://schemas.microsoft.com/office/drawing/2014/main" id="{39690772-6EFD-5D7D-7ED6-695F2FBF081E}"/>
                </a:ext>
              </a:extLst>
            </p:cNvPr>
            <p:cNvCxnSpPr>
              <a:cxnSpLocks/>
              <a:endCxn id="5" idx="0"/>
            </p:cNvCxnSpPr>
            <p:nvPr/>
          </p:nvCxnSpPr>
          <p:spPr>
            <a:xfrm>
              <a:off x="3611991" y="3614532"/>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Conector de Seta Reta 52">
              <a:extLst>
                <a:ext uri="{FF2B5EF4-FFF2-40B4-BE49-F238E27FC236}">
                  <a16:creationId xmlns:a16="http://schemas.microsoft.com/office/drawing/2014/main" id="{F678FFB4-DA7F-8B0C-B63E-E95002570554}"/>
                </a:ext>
              </a:extLst>
            </p:cNvPr>
            <p:cNvCxnSpPr>
              <a:cxnSpLocks/>
            </p:cNvCxnSpPr>
            <p:nvPr/>
          </p:nvCxnSpPr>
          <p:spPr>
            <a:xfrm>
              <a:off x="3611991" y="4383786"/>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Conector de Seta Reta 53">
              <a:extLst>
                <a:ext uri="{FF2B5EF4-FFF2-40B4-BE49-F238E27FC236}">
                  <a16:creationId xmlns:a16="http://schemas.microsoft.com/office/drawing/2014/main" id="{C44FD267-3767-807B-A90A-53A153CEA3A6}"/>
                </a:ext>
              </a:extLst>
            </p:cNvPr>
            <p:cNvCxnSpPr>
              <a:cxnSpLocks/>
            </p:cNvCxnSpPr>
            <p:nvPr/>
          </p:nvCxnSpPr>
          <p:spPr>
            <a:xfrm>
              <a:off x="3611991" y="5160880"/>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Conector de Seta Reta 54">
              <a:extLst>
                <a:ext uri="{FF2B5EF4-FFF2-40B4-BE49-F238E27FC236}">
                  <a16:creationId xmlns:a16="http://schemas.microsoft.com/office/drawing/2014/main" id="{1ECFFFCE-0A0A-1538-EA17-0E7D1B357DFE}"/>
                </a:ext>
              </a:extLst>
            </p:cNvPr>
            <p:cNvCxnSpPr>
              <a:cxnSpLocks/>
            </p:cNvCxnSpPr>
            <p:nvPr/>
          </p:nvCxnSpPr>
          <p:spPr>
            <a:xfrm>
              <a:off x="3611991" y="5937972"/>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Conector de Seta Reta 55">
              <a:extLst>
                <a:ext uri="{FF2B5EF4-FFF2-40B4-BE49-F238E27FC236}">
                  <a16:creationId xmlns:a16="http://schemas.microsoft.com/office/drawing/2014/main" id="{175B550F-3C06-3909-64FC-07B454C5F14B}"/>
                </a:ext>
              </a:extLst>
            </p:cNvPr>
            <p:cNvCxnSpPr>
              <a:cxnSpLocks/>
            </p:cNvCxnSpPr>
            <p:nvPr/>
          </p:nvCxnSpPr>
          <p:spPr>
            <a:xfrm>
              <a:off x="2402316" y="3614532"/>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Conector de Seta Reta 56">
              <a:extLst>
                <a:ext uri="{FF2B5EF4-FFF2-40B4-BE49-F238E27FC236}">
                  <a16:creationId xmlns:a16="http://schemas.microsoft.com/office/drawing/2014/main" id="{8A2A0DF2-DDCC-8996-97DA-BE17F4E5273F}"/>
                </a:ext>
              </a:extLst>
            </p:cNvPr>
            <p:cNvCxnSpPr>
              <a:cxnSpLocks/>
            </p:cNvCxnSpPr>
            <p:nvPr/>
          </p:nvCxnSpPr>
          <p:spPr>
            <a:xfrm>
              <a:off x="2408666" y="4375037"/>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8" name="Conector de Seta Reta 57">
              <a:extLst>
                <a:ext uri="{FF2B5EF4-FFF2-40B4-BE49-F238E27FC236}">
                  <a16:creationId xmlns:a16="http://schemas.microsoft.com/office/drawing/2014/main" id="{026DCA74-EAA0-3165-14C6-8D51A9C1CC87}"/>
                </a:ext>
              </a:extLst>
            </p:cNvPr>
            <p:cNvCxnSpPr>
              <a:cxnSpLocks/>
            </p:cNvCxnSpPr>
            <p:nvPr/>
          </p:nvCxnSpPr>
          <p:spPr>
            <a:xfrm>
              <a:off x="2402316" y="5160880"/>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Conector de Seta Reta 58">
              <a:extLst>
                <a:ext uri="{FF2B5EF4-FFF2-40B4-BE49-F238E27FC236}">
                  <a16:creationId xmlns:a16="http://schemas.microsoft.com/office/drawing/2014/main" id="{FD79F010-1113-80EB-E552-3DB63344D75C}"/>
                </a:ext>
              </a:extLst>
            </p:cNvPr>
            <p:cNvCxnSpPr>
              <a:cxnSpLocks/>
            </p:cNvCxnSpPr>
            <p:nvPr/>
          </p:nvCxnSpPr>
          <p:spPr>
            <a:xfrm>
              <a:off x="2402316" y="5935320"/>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0" name="Conector de Seta Reta 59">
              <a:extLst>
                <a:ext uri="{FF2B5EF4-FFF2-40B4-BE49-F238E27FC236}">
                  <a16:creationId xmlns:a16="http://schemas.microsoft.com/office/drawing/2014/main" id="{8CE7A56E-11A2-473B-BA1E-F5BBC3BED3CE}"/>
                </a:ext>
              </a:extLst>
            </p:cNvPr>
            <p:cNvCxnSpPr>
              <a:cxnSpLocks/>
            </p:cNvCxnSpPr>
            <p:nvPr/>
          </p:nvCxnSpPr>
          <p:spPr>
            <a:xfrm>
              <a:off x="4680061" y="4383786"/>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1" name="Elipse 60">
              <a:extLst>
                <a:ext uri="{FF2B5EF4-FFF2-40B4-BE49-F238E27FC236}">
                  <a16:creationId xmlns:a16="http://schemas.microsoft.com/office/drawing/2014/main" id="{4B4400CE-207F-BE2D-D0D1-67BE5829EE2C}"/>
                </a:ext>
              </a:extLst>
            </p:cNvPr>
            <p:cNvSpPr/>
            <p:nvPr/>
          </p:nvSpPr>
          <p:spPr>
            <a:xfrm>
              <a:off x="4389389" y="5303324"/>
              <a:ext cx="566057" cy="566057"/>
            </a:xfrm>
            <a:prstGeom prst="ellipse">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cxnSp>
          <p:nvCxnSpPr>
            <p:cNvPr id="62" name="Conector de Seta Reta 61">
              <a:extLst>
                <a:ext uri="{FF2B5EF4-FFF2-40B4-BE49-F238E27FC236}">
                  <a16:creationId xmlns:a16="http://schemas.microsoft.com/office/drawing/2014/main" id="{277CB0A1-22D5-F18A-71EF-2EE4CFA98BA4}"/>
                </a:ext>
              </a:extLst>
            </p:cNvPr>
            <p:cNvCxnSpPr>
              <a:cxnSpLocks/>
            </p:cNvCxnSpPr>
            <p:nvPr/>
          </p:nvCxnSpPr>
          <p:spPr>
            <a:xfrm>
              <a:off x="4672417" y="5160880"/>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Conector de Seta Reta 62">
              <a:extLst>
                <a:ext uri="{FF2B5EF4-FFF2-40B4-BE49-F238E27FC236}">
                  <a16:creationId xmlns:a16="http://schemas.microsoft.com/office/drawing/2014/main" id="{69D05F85-2C06-9D8C-EFE9-5AFE5946DD3D}"/>
                </a:ext>
              </a:extLst>
            </p:cNvPr>
            <p:cNvCxnSpPr>
              <a:stCxn id="5" idx="6"/>
              <a:endCxn id="61" idx="2"/>
            </p:cNvCxnSpPr>
            <p:nvPr/>
          </p:nvCxnSpPr>
          <p:spPr>
            <a:xfrm>
              <a:off x="3895019" y="4040005"/>
              <a:ext cx="494370" cy="15463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 name="Conector de Seta Reta 63">
              <a:extLst>
                <a:ext uri="{FF2B5EF4-FFF2-40B4-BE49-F238E27FC236}">
                  <a16:creationId xmlns:a16="http://schemas.microsoft.com/office/drawing/2014/main" id="{6C25314D-9C30-6670-39BA-F385CEC09F19}"/>
                </a:ext>
              </a:extLst>
            </p:cNvPr>
            <p:cNvCxnSpPr>
              <a:stCxn id="6" idx="6"/>
              <a:endCxn id="61" idx="2"/>
            </p:cNvCxnSpPr>
            <p:nvPr/>
          </p:nvCxnSpPr>
          <p:spPr>
            <a:xfrm>
              <a:off x="3895018" y="4809262"/>
              <a:ext cx="494371" cy="7770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Conector de Seta Reta 64">
              <a:extLst>
                <a:ext uri="{FF2B5EF4-FFF2-40B4-BE49-F238E27FC236}">
                  <a16:creationId xmlns:a16="http://schemas.microsoft.com/office/drawing/2014/main" id="{5932F105-6F3E-704B-D0E0-84BD5E5576DE}"/>
                </a:ext>
              </a:extLst>
            </p:cNvPr>
            <p:cNvCxnSpPr>
              <a:stCxn id="7" idx="6"/>
              <a:endCxn id="61" idx="2"/>
            </p:cNvCxnSpPr>
            <p:nvPr/>
          </p:nvCxnSpPr>
          <p:spPr>
            <a:xfrm flipV="1">
              <a:off x="3895018" y="5586353"/>
              <a:ext cx="494371" cy="23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6" name="Conector de Seta Reta 65">
              <a:extLst>
                <a:ext uri="{FF2B5EF4-FFF2-40B4-BE49-F238E27FC236}">
                  <a16:creationId xmlns:a16="http://schemas.microsoft.com/office/drawing/2014/main" id="{A87ECA3B-E868-4D98-CE92-88208249E5A3}"/>
                </a:ext>
              </a:extLst>
            </p:cNvPr>
            <p:cNvCxnSpPr>
              <a:stCxn id="8" idx="6"/>
              <a:endCxn id="61" idx="2"/>
            </p:cNvCxnSpPr>
            <p:nvPr/>
          </p:nvCxnSpPr>
          <p:spPr>
            <a:xfrm flipV="1">
              <a:off x="3895018" y="5586353"/>
              <a:ext cx="494371" cy="781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7" name="Conector de Seta Reta 66">
              <a:extLst>
                <a:ext uri="{FF2B5EF4-FFF2-40B4-BE49-F238E27FC236}">
                  <a16:creationId xmlns:a16="http://schemas.microsoft.com/office/drawing/2014/main" id="{756959FD-54AD-D4A4-6E76-8C3F75D0B45B}"/>
                </a:ext>
              </a:extLst>
            </p:cNvPr>
            <p:cNvCxnSpPr>
              <a:cxnSpLocks/>
            </p:cNvCxnSpPr>
            <p:nvPr/>
          </p:nvCxnSpPr>
          <p:spPr>
            <a:xfrm flipV="1">
              <a:off x="4955449" y="5581057"/>
              <a:ext cx="257585" cy="11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8" name="CaixaDeTexto 67">
                  <a:extLst>
                    <a:ext uri="{FF2B5EF4-FFF2-40B4-BE49-F238E27FC236}">
                      <a16:creationId xmlns:a16="http://schemas.microsoft.com/office/drawing/2014/main" id="{6CD06DD8-9472-1D2D-3014-F1071386D57A}"/>
                    </a:ext>
                  </a:extLst>
                </p:cNvPr>
                <p:cNvSpPr txBox="1"/>
                <p:nvPr/>
              </p:nvSpPr>
              <p:spPr>
                <a:xfrm>
                  <a:off x="5145409" y="5375552"/>
                  <a:ext cx="41583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acc>
                              <m:accPr>
                                <m:chr m:val="̂"/>
                                <m:ctrlPr>
                                  <a:rPr lang="pt-BR" i="1" smtClean="0">
                                    <a:latin typeface="Cambria Math" panose="02040503050406030204" pitchFamily="18" charset="0"/>
                                  </a:rPr>
                                </m:ctrlPr>
                              </m:accPr>
                              <m:e>
                                <m:r>
                                  <a:rPr lang="pt-BR" b="0" i="1" smtClean="0">
                                    <a:latin typeface="Cambria Math" panose="02040503050406030204" pitchFamily="18" charset="0"/>
                                  </a:rPr>
                                  <m:t>𝑦</m:t>
                                </m:r>
                              </m:e>
                            </m:acc>
                          </m:e>
                          <m:sub>
                            <m:r>
                              <a:rPr lang="pt-BR" b="0" i="1" smtClean="0">
                                <a:latin typeface="Cambria Math" panose="02040503050406030204" pitchFamily="18" charset="0"/>
                              </a:rPr>
                              <m:t>2</m:t>
                            </m:r>
                          </m:sub>
                        </m:sSub>
                      </m:oMath>
                    </m:oMathPara>
                  </a14:m>
                  <a:endParaRPr lang="pt-BR" dirty="0"/>
                </a:p>
              </p:txBody>
            </p:sp>
          </mc:Choice>
          <mc:Fallback xmlns="">
            <p:sp>
              <p:nvSpPr>
                <p:cNvPr id="68" name="CaixaDeTexto 67">
                  <a:extLst>
                    <a:ext uri="{FF2B5EF4-FFF2-40B4-BE49-F238E27FC236}">
                      <a16:creationId xmlns:a16="http://schemas.microsoft.com/office/drawing/2014/main" id="{6CD06DD8-9472-1D2D-3014-F1071386D57A}"/>
                    </a:ext>
                  </a:extLst>
                </p:cNvPr>
                <p:cNvSpPr txBox="1">
                  <a:spLocks noRot="1" noChangeAspect="1" noMove="1" noResize="1" noEditPoints="1" noAdjustHandles="1" noChangeArrowheads="1" noChangeShapeType="1" noTextEdit="1"/>
                </p:cNvSpPr>
                <p:nvPr/>
              </p:nvSpPr>
              <p:spPr>
                <a:xfrm>
                  <a:off x="5145409" y="5375552"/>
                  <a:ext cx="415834" cy="369332"/>
                </a:xfrm>
                <a:prstGeom prst="rect">
                  <a:avLst/>
                </a:prstGeom>
                <a:blipFill>
                  <a:blip r:embed="rId7"/>
                  <a:stretch>
                    <a:fillRect t="-6667" r="-7246" b="-6667"/>
                  </a:stretch>
                </a:blipFill>
              </p:spPr>
              <p:txBody>
                <a:bodyPr/>
                <a:lstStyle/>
                <a:p>
                  <a:r>
                    <a:rPr lang="pt-BR">
                      <a:noFill/>
                    </a:rPr>
                    <a:t> </a:t>
                  </a:r>
                </a:p>
              </p:txBody>
            </p:sp>
          </mc:Fallback>
        </mc:AlternateContent>
      </p:grpSp>
      <p:sp>
        <p:nvSpPr>
          <p:cNvPr id="69" name="Elipse 68">
            <a:extLst>
              <a:ext uri="{FF2B5EF4-FFF2-40B4-BE49-F238E27FC236}">
                <a16:creationId xmlns:a16="http://schemas.microsoft.com/office/drawing/2014/main" id="{4F8544A8-4FEE-EE98-6834-AE9318F4BF25}"/>
              </a:ext>
            </a:extLst>
          </p:cNvPr>
          <p:cNvSpPr/>
          <p:nvPr/>
        </p:nvSpPr>
        <p:spPr>
          <a:xfrm>
            <a:off x="5484149" y="1161766"/>
            <a:ext cx="566057" cy="566057"/>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cxnSp>
        <p:nvCxnSpPr>
          <p:cNvPr id="70" name="Conector de Seta Reta 69">
            <a:extLst>
              <a:ext uri="{FF2B5EF4-FFF2-40B4-BE49-F238E27FC236}">
                <a16:creationId xmlns:a16="http://schemas.microsoft.com/office/drawing/2014/main" id="{3E653411-9935-7511-6EFC-49058E9C6EEB}"/>
              </a:ext>
            </a:extLst>
          </p:cNvPr>
          <p:cNvCxnSpPr>
            <a:cxnSpLocks/>
            <a:stCxn id="71" idx="3"/>
            <a:endCxn id="69" idx="2"/>
          </p:cNvCxnSpPr>
          <p:nvPr/>
        </p:nvCxnSpPr>
        <p:spPr>
          <a:xfrm>
            <a:off x="5065913" y="948407"/>
            <a:ext cx="418236" cy="4963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 name="CaixaDeTexto 70">
                <a:extLst>
                  <a:ext uri="{FF2B5EF4-FFF2-40B4-BE49-F238E27FC236}">
                    <a16:creationId xmlns:a16="http://schemas.microsoft.com/office/drawing/2014/main" id="{CDEDAED8-967D-3E07-6350-7505723D9BAF}"/>
                  </a:ext>
                </a:extLst>
              </p:cNvPr>
              <p:cNvSpPr txBox="1"/>
              <p:nvPr/>
            </p:nvSpPr>
            <p:spPr>
              <a:xfrm>
                <a:off x="4683374" y="763741"/>
                <a:ext cx="38253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oMath>
                  </m:oMathPara>
                </a14:m>
                <a:endParaRPr lang="pt-BR" dirty="0"/>
              </a:p>
            </p:txBody>
          </p:sp>
        </mc:Choice>
        <mc:Fallback xmlns="">
          <p:sp>
            <p:nvSpPr>
              <p:cNvPr id="71" name="CaixaDeTexto 70">
                <a:extLst>
                  <a:ext uri="{FF2B5EF4-FFF2-40B4-BE49-F238E27FC236}">
                    <a16:creationId xmlns:a16="http://schemas.microsoft.com/office/drawing/2014/main" id="{CDEDAED8-967D-3E07-6350-7505723D9BAF}"/>
                  </a:ext>
                </a:extLst>
              </p:cNvPr>
              <p:cNvSpPr txBox="1">
                <a:spLocks noRot="1" noChangeAspect="1" noMove="1" noResize="1" noEditPoints="1" noAdjustHandles="1" noChangeArrowheads="1" noChangeShapeType="1" noTextEdit="1"/>
              </p:cNvSpPr>
              <p:nvPr/>
            </p:nvSpPr>
            <p:spPr>
              <a:xfrm>
                <a:off x="4683374" y="763741"/>
                <a:ext cx="382539" cy="369332"/>
              </a:xfrm>
              <a:prstGeom prst="rect">
                <a:avLst/>
              </a:prstGeom>
              <a:blipFill>
                <a:blip r:embed="rId8"/>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2" name="CaixaDeTexto 71">
                <a:extLst>
                  <a:ext uri="{FF2B5EF4-FFF2-40B4-BE49-F238E27FC236}">
                    <a16:creationId xmlns:a16="http://schemas.microsoft.com/office/drawing/2014/main" id="{A833E85C-460F-91F1-7E7D-1BE65CAA0818}"/>
                  </a:ext>
                </a:extLst>
              </p:cNvPr>
              <p:cNvSpPr txBox="1"/>
              <p:nvPr/>
            </p:nvSpPr>
            <p:spPr>
              <a:xfrm>
                <a:off x="4683695" y="1176757"/>
                <a:ext cx="37029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oMath>
                  </m:oMathPara>
                </a14:m>
                <a:endParaRPr lang="pt-BR" dirty="0"/>
              </a:p>
            </p:txBody>
          </p:sp>
        </mc:Choice>
        <mc:Fallback xmlns="">
          <p:sp>
            <p:nvSpPr>
              <p:cNvPr id="72" name="CaixaDeTexto 71">
                <a:extLst>
                  <a:ext uri="{FF2B5EF4-FFF2-40B4-BE49-F238E27FC236}">
                    <a16:creationId xmlns:a16="http://schemas.microsoft.com/office/drawing/2014/main" id="{A833E85C-460F-91F1-7E7D-1BE65CAA0818}"/>
                  </a:ext>
                </a:extLst>
              </p:cNvPr>
              <p:cNvSpPr txBox="1">
                <a:spLocks noRot="1" noChangeAspect="1" noMove="1" noResize="1" noEditPoints="1" noAdjustHandles="1" noChangeArrowheads="1" noChangeShapeType="1" noTextEdit="1"/>
              </p:cNvSpPr>
              <p:nvPr/>
            </p:nvSpPr>
            <p:spPr>
              <a:xfrm>
                <a:off x="4683695" y="1176757"/>
                <a:ext cx="370290" cy="369332"/>
              </a:xfrm>
              <a:prstGeom prst="rect">
                <a:avLst/>
              </a:prstGeom>
              <a:blipFill>
                <a:blip r:embed="rId9"/>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3" name="CaixaDeTexto 72">
                <a:extLst>
                  <a:ext uri="{FF2B5EF4-FFF2-40B4-BE49-F238E27FC236}">
                    <a16:creationId xmlns:a16="http://schemas.microsoft.com/office/drawing/2014/main" id="{FE34EAA6-3309-41D6-E906-A4CD26E24D2D}"/>
                  </a:ext>
                </a:extLst>
              </p:cNvPr>
              <p:cNvSpPr txBox="1"/>
              <p:nvPr/>
            </p:nvSpPr>
            <p:spPr>
              <a:xfrm>
                <a:off x="4671445" y="1701597"/>
                <a:ext cx="38254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𝐾</m:t>
                          </m:r>
                        </m:sub>
                      </m:sSub>
                    </m:oMath>
                  </m:oMathPara>
                </a14:m>
                <a:endParaRPr lang="pt-BR" dirty="0"/>
              </a:p>
            </p:txBody>
          </p:sp>
        </mc:Choice>
        <mc:Fallback xmlns="">
          <p:sp>
            <p:nvSpPr>
              <p:cNvPr id="73" name="CaixaDeTexto 72">
                <a:extLst>
                  <a:ext uri="{FF2B5EF4-FFF2-40B4-BE49-F238E27FC236}">
                    <a16:creationId xmlns:a16="http://schemas.microsoft.com/office/drawing/2014/main" id="{FE34EAA6-3309-41D6-E906-A4CD26E24D2D}"/>
                  </a:ext>
                </a:extLst>
              </p:cNvPr>
              <p:cNvSpPr txBox="1">
                <a:spLocks noRot="1" noChangeAspect="1" noMove="1" noResize="1" noEditPoints="1" noAdjustHandles="1" noChangeArrowheads="1" noChangeShapeType="1" noTextEdit="1"/>
              </p:cNvSpPr>
              <p:nvPr/>
            </p:nvSpPr>
            <p:spPr>
              <a:xfrm>
                <a:off x="4671445" y="1701597"/>
                <a:ext cx="382540" cy="369332"/>
              </a:xfrm>
              <a:prstGeom prst="rect">
                <a:avLst/>
              </a:prstGeom>
              <a:blipFill>
                <a:blip r:embed="rId10"/>
                <a:stretch>
                  <a:fillRect r="-3175"/>
                </a:stretch>
              </a:blipFill>
            </p:spPr>
            <p:txBody>
              <a:bodyPr/>
              <a:lstStyle/>
              <a:p>
                <a:r>
                  <a:rPr lang="pt-BR">
                    <a:noFill/>
                  </a:rPr>
                  <a:t> </a:t>
                </a:r>
              </a:p>
            </p:txBody>
          </p:sp>
        </mc:Fallback>
      </mc:AlternateContent>
      <p:cxnSp>
        <p:nvCxnSpPr>
          <p:cNvPr id="74" name="Conector de Seta Reta 73">
            <a:extLst>
              <a:ext uri="{FF2B5EF4-FFF2-40B4-BE49-F238E27FC236}">
                <a16:creationId xmlns:a16="http://schemas.microsoft.com/office/drawing/2014/main" id="{A759E63F-BC35-E011-28FD-4CF5965B9A38}"/>
              </a:ext>
            </a:extLst>
          </p:cNvPr>
          <p:cNvCxnSpPr>
            <a:cxnSpLocks/>
            <a:stCxn id="72" idx="3"/>
            <a:endCxn id="69" idx="2"/>
          </p:cNvCxnSpPr>
          <p:nvPr/>
        </p:nvCxnSpPr>
        <p:spPr>
          <a:xfrm>
            <a:off x="5053985" y="1361423"/>
            <a:ext cx="430164" cy="833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5" name="Conector de Seta Reta 74">
            <a:extLst>
              <a:ext uri="{FF2B5EF4-FFF2-40B4-BE49-F238E27FC236}">
                <a16:creationId xmlns:a16="http://schemas.microsoft.com/office/drawing/2014/main" id="{85E0FD11-9CBE-0EEB-EEA0-55F211E55791}"/>
              </a:ext>
            </a:extLst>
          </p:cNvPr>
          <p:cNvCxnSpPr>
            <a:cxnSpLocks/>
            <a:stCxn id="73" idx="3"/>
            <a:endCxn id="69" idx="2"/>
          </p:cNvCxnSpPr>
          <p:nvPr/>
        </p:nvCxnSpPr>
        <p:spPr>
          <a:xfrm flipV="1">
            <a:off x="5053985" y="1444795"/>
            <a:ext cx="430164" cy="4414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6" name="CaixaDeTexto 75">
                <a:extLst>
                  <a:ext uri="{FF2B5EF4-FFF2-40B4-BE49-F238E27FC236}">
                    <a16:creationId xmlns:a16="http://schemas.microsoft.com/office/drawing/2014/main" id="{3260558B-8A9D-F2EB-3F3D-F137CC2B879A}"/>
                  </a:ext>
                </a:extLst>
              </p:cNvPr>
              <p:cNvSpPr txBox="1"/>
              <p:nvPr/>
            </p:nvSpPr>
            <p:spPr>
              <a:xfrm flipH="1">
                <a:off x="4547817" y="1550818"/>
                <a:ext cx="65365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ea typeface="Cambria Math" panose="02040503050406030204" pitchFamily="18" charset="0"/>
                        </a:rPr>
                        <m:t>⋮</m:t>
                      </m:r>
                    </m:oMath>
                  </m:oMathPara>
                </a14:m>
                <a:endParaRPr lang="pt-BR" dirty="0"/>
              </a:p>
            </p:txBody>
          </p:sp>
        </mc:Choice>
        <mc:Fallback xmlns="">
          <p:sp>
            <p:nvSpPr>
              <p:cNvPr id="76" name="CaixaDeTexto 75">
                <a:extLst>
                  <a:ext uri="{FF2B5EF4-FFF2-40B4-BE49-F238E27FC236}">
                    <a16:creationId xmlns:a16="http://schemas.microsoft.com/office/drawing/2014/main" id="{3260558B-8A9D-F2EB-3F3D-F137CC2B879A}"/>
                  </a:ext>
                </a:extLst>
              </p:cNvPr>
              <p:cNvSpPr txBox="1">
                <a:spLocks noRot="1" noChangeAspect="1" noMove="1" noResize="1" noEditPoints="1" noAdjustHandles="1" noChangeArrowheads="1" noChangeShapeType="1" noTextEdit="1"/>
              </p:cNvSpPr>
              <p:nvPr/>
            </p:nvSpPr>
            <p:spPr>
              <a:xfrm flipH="1">
                <a:off x="4547817" y="1550818"/>
                <a:ext cx="653654" cy="276999"/>
              </a:xfrm>
              <a:prstGeom prst="rect">
                <a:avLst/>
              </a:prstGeom>
              <a:blipFill>
                <a:blip r:embed="rId11"/>
                <a:stretch>
                  <a:fillRect b="-4348"/>
                </a:stretch>
              </a:blipFill>
            </p:spPr>
            <p:txBody>
              <a:bodyPr/>
              <a:lstStyle/>
              <a:p>
                <a:r>
                  <a:rPr lang="pt-BR">
                    <a:noFill/>
                  </a:rPr>
                  <a:t> </a:t>
                </a:r>
              </a:p>
            </p:txBody>
          </p:sp>
        </mc:Fallback>
      </mc:AlternateContent>
      <p:cxnSp>
        <p:nvCxnSpPr>
          <p:cNvPr id="77" name="Conector de Seta Reta 76">
            <a:extLst>
              <a:ext uri="{FF2B5EF4-FFF2-40B4-BE49-F238E27FC236}">
                <a16:creationId xmlns:a16="http://schemas.microsoft.com/office/drawing/2014/main" id="{04E086E8-05EF-C21C-D0B6-F631DE3DBAED}"/>
              </a:ext>
            </a:extLst>
          </p:cNvPr>
          <p:cNvCxnSpPr>
            <a:cxnSpLocks/>
          </p:cNvCxnSpPr>
          <p:nvPr/>
        </p:nvCxnSpPr>
        <p:spPr>
          <a:xfrm>
            <a:off x="5763276" y="1019322"/>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8" name="Conector de Seta Reta 77">
            <a:extLst>
              <a:ext uri="{FF2B5EF4-FFF2-40B4-BE49-F238E27FC236}">
                <a16:creationId xmlns:a16="http://schemas.microsoft.com/office/drawing/2014/main" id="{7A403C0E-ED95-BD9D-EFCF-41F65F1A0772}"/>
              </a:ext>
            </a:extLst>
          </p:cNvPr>
          <p:cNvCxnSpPr>
            <a:cxnSpLocks/>
          </p:cNvCxnSpPr>
          <p:nvPr/>
        </p:nvCxnSpPr>
        <p:spPr>
          <a:xfrm flipV="1">
            <a:off x="6034909" y="1440926"/>
            <a:ext cx="257585" cy="11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9" name="CaixaDeTexto 78">
                <a:extLst>
                  <a:ext uri="{FF2B5EF4-FFF2-40B4-BE49-F238E27FC236}">
                    <a16:creationId xmlns:a16="http://schemas.microsoft.com/office/drawing/2014/main" id="{572E63ED-EF06-4620-5C59-CA738780A836}"/>
                  </a:ext>
                </a:extLst>
              </p:cNvPr>
              <p:cNvSpPr txBox="1"/>
              <p:nvPr/>
            </p:nvSpPr>
            <p:spPr>
              <a:xfrm>
                <a:off x="6192116" y="1229263"/>
                <a:ext cx="41583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𝑦</m:t>
                          </m:r>
                        </m:e>
                      </m:acc>
                    </m:oMath>
                  </m:oMathPara>
                </a14:m>
                <a:endParaRPr lang="pt-BR" dirty="0"/>
              </a:p>
            </p:txBody>
          </p:sp>
        </mc:Choice>
        <mc:Fallback xmlns="">
          <p:sp>
            <p:nvSpPr>
              <p:cNvPr id="79" name="CaixaDeTexto 78">
                <a:extLst>
                  <a:ext uri="{FF2B5EF4-FFF2-40B4-BE49-F238E27FC236}">
                    <a16:creationId xmlns:a16="http://schemas.microsoft.com/office/drawing/2014/main" id="{572E63ED-EF06-4620-5C59-CA738780A836}"/>
                  </a:ext>
                </a:extLst>
              </p:cNvPr>
              <p:cNvSpPr txBox="1">
                <a:spLocks noRot="1" noChangeAspect="1" noMove="1" noResize="1" noEditPoints="1" noAdjustHandles="1" noChangeArrowheads="1" noChangeShapeType="1" noTextEdit="1"/>
              </p:cNvSpPr>
              <p:nvPr/>
            </p:nvSpPr>
            <p:spPr>
              <a:xfrm>
                <a:off x="6192116" y="1229263"/>
                <a:ext cx="415834" cy="369332"/>
              </a:xfrm>
              <a:prstGeom prst="rect">
                <a:avLst/>
              </a:prstGeom>
              <a:blipFill>
                <a:blip r:embed="rId12"/>
                <a:stretch>
                  <a:fillRect t="-6667" r="-19118" b="-6667"/>
                </a:stretch>
              </a:blipFill>
            </p:spPr>
            <p:txBody>
              <a:bodyPr/>
              <a:lstStyle/>
              <a:p>
                <a:r>
                  <a:rPr lang="pt-BR">
                    <a:noFill/>
                  </a:rPr>
                  <a:t> </a:t>
                </a:r>
              </a:p>
            </p:txBody>
          </p:sp>
        </mc:Fallback>
      </mc:AlternateContent>
      <p:sp>
        <p:nvSpPr>
          <p:cNvPr id="80" name="Seta: para Baixo 79">
            <a:extLst>
              <a:ext uri="{FF2B5EF4-FFF2-40B4-BE49-F238E27FC236}">
                <a16:creationId xmlns:a16="http://schemas.microsoft.com/office/drawing/2014/main" id="{C060A1F2-B68F-0988-A7DA-1830F40F42FB}"/>
              </a:ext>
            </a:extLst>
          </p:cNvPr>
          <p:cNvSpPr/>
          <p:nvPr/>
        </p:nvSpPr>
        <p:spPr>
          <a:xfrm>
            <a:off x="5548194" y="2117984"/>
            <a:ext cx="430164" cy="633759"/>
          </a:xfrm>
          <a:prstGeom prst="downArrow">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75391801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4" name="Agrupar 103">
            <a:extLst>
              <a:ext uri="{FF2B5EF4-FFF2-40B4-BE49-F238E27FC236}">
                <a16:creationId xmlns:a16="http://schemas.microsoft.com/office/drawing/2014/main" id="{7D261EE9-FD0E-661F-CF1B-EE970D9C5651}"/>
              </a:ext>
            </a:extLst>
          </p:cNvPr>
          <p:cNvGrpSpPr/>
          <p:nvPr/>
        </p:nvGrpSpPr>
        <p:grpSpPr>
          <a:xfrm>
            <a:off x="3705225" y="2833761"/>
            <a:ext cx="4667758" cy="3043452"/>
            <a:chOff x="3705225" y="2833761"/>
            <a:chExt cx="4667758" cy="3043452"/>
          </a:xfrm>
        </p:grpSpPr>
        <p:sp>
          <p:nvSpPr>
            <p:cNvPr id="5" name="Elipse 4">
              <a:extLst>
                <a:ext uri="{FF2B5EF4-FFF2-40B4-BE49-F238E27FC236}">
                  <a16:creationId xmlns:a16="http://schemas.microsoft.com/office/drawing/2014/main" id="{B786C5DE-C244-A04A-F509-300D42E61604}"/>
                </a:ext>
              </a:extLst>
            </p:cNvPr>
            <p:cNvSpPr/>
            <p:nvPr/>
          </p:nvSpPr>
          <p:spPr>
            <a:xfrm>
              <a:off x="6050208" y="2976205"/>
              <a:ext cx="566057" cy="566057"/>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 name="Elipse 5">
              <a:extLst>
                <a:ext uri="{FF2B5EF4-FFF2-40B4-BE49-F238E27FC236}">
                  <a16:creationId xmlns:a16="http://schemas.microsoft.com/office/drawing/2014/main" id="{C6496132-5AFA-58E1-683F-EF883EC59FAD}"/>
                </a:ext>
              </a:extLst>
            </p:cNvPr>
            <p:cNvSpPr/>
            <p:nvPr/>
          </p:nvSpPr>
          <p:spPr>
            <a:xfrm>
              <a:off x="6050207" y="3745462"/>
              <a:ext cx="566057" cy="566057"/>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 name="Elipse 6">
              <a:extLst>
                <a:ext uri="{FF2B5EF4-FFF2-40B4-BE49-F238E27FC236}">
                  <a16:creationId xmlns:a16="http://schemas.microsoft.com/office/drawing/2014/main" id="{084A65B7-0B11-E796-E91E-EDD81D3D8DBE}"/>
                </a:ext>
              </a:extLst>
            </p:cNvPr>
            <p:cNvSpPr/>
            <p:nvPr/>
          </p:nvSpPr>
          <p:spPr>
            <a:xfrm>
              <a:off x="6050207" y="4524879"/>
              <a:ext cx="566057" cy="566057"/>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 name="Elipse 7">
              <a:extLst>
                <a:ext uri="{FF2B5EF4-FFF2-40B4-BE49-F238E27FC236}">
                  <a16:creationId xmlns:a16="http://schemas.microsoft.com/office/drawing/2014/main" id="{4BE86CAC-D30C-52CA-C8D0-4EEAF87CD4CA}"/>
                </a:ext>
              </a:extLst>
            </p:cNvPr>
            <p:cNvSpPr/>
            <p:nvPr/>
          </p:nvSpPr>
          <p:spPr>
            <a:xfrm>
              <a:off x="6050207" y="5304296"/>
              <a:ext cx="566057" cy="566057"/>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0" name="Elipse 9">
              <a:extLst>
                <a:ext uri="{FF2B5EF4-FFF2-40B4-BE49-F238E27FC236}">
                  <a16:creationId xmlns:a16="http://schemas.microsoft.com/office/drawing/2014/main" id="{C4F0EDC3-908A-DD11-DB67-099F62FAEB0B}"/>
                </a:ext>
              </a:extLst>
            </p:cNvPr>
            <p:cNvSpPr/>
            <p:nvPr/>
          </p:nvSpPr>
          <p:spPr>
            <a:xfrm>
              <a:off x="4844434" y="2987716"/>
              <a:ext cx="566057" cy="566057"/>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1" name="Elipse 10">
              <a:extLst>
                <a:ext uri="{FF2B5EF4-FFF2-40B4-BE49-F238E27FC236}">
                  <a16:creationId xmlns:a16="http://schemas.microsoft.com/office/drawing/2014/main" id="{B9186FFD-46B5-4D8F-9D35-8687DFEA3F4B}"/>
                </a:ext>
              </a:extLst>
            </p:cNvPr>
            <p:cNvSpPr/>
            <p:nvPr/>
          </p:nvSpPr>
          <p:spPr>
            <a:xfrm>
              <a:off x="4849146" y="3756970"/>
              <a:ext cx="566057" cy="566057"/>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2" name="Elipse 11">
              <a:extLst>
                <a:ext uri="{FF2B5EF4-FFF2-40B4-BE49-F238E27FC236}">
                  <a16:creationId xmlns:a16="http://schemas.microsoft.com/office/drawing/2014/main" id="{F1100CF6-62A4-3408-18E0-94C081E923A6}"/>
                </a:ext>
              </a:extLst>
            </p:cNvPr>
            <p:cNvSpPr/>
            <p:nvPr/>
          </p:nvSpPr>
          <p:spPr>
            <a:xfrm>
              <a:off x="4844434" y="4534064"/>
              <a:ext cx="566057" cy="566057"/>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cxnSp>
          <p:nvCxnSpPr>
            <p:cNvPr id="13" name="Conector de Seta Reta 12">
              <a:extLst>
                <a:ext uri="{FF2B5EF4-FFF2-40B4-BE49-F238E27FC236}">
                  <a16:creationId xmlns:a16="http://schemas.microsoft.com/office/drawing/2014/main" id="{D35314B1-D5B0-F737-8598-81FB760A4C5C}"/>
                </a:ext>
              </a:extLst>
            </p:cNvPr>
            <p:cNvCxnSpPr>
              <a:stCxn id="10" idx="6"/>
              <a:endCxn id="5" idx="2"/>
            </p:cNvCxnSpPr>
            <p:nvPr/>
          </p:nvCxnSpPr>
          <p:spPr>
            <a:xfrm flipV="1">
              <a:off x="5410491" y="3259234"/>
              <a:ext cx="639717" cy="115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Conector de Seta Reta 13">
              <a:extLst>
                <a:ext uri="{FF2B5EF4-FFF2-40B4-BE49-F238E27FC236}">
                  <a16:creationId xmlns:a16="http://schemas.microsoft.com/office/drawing/2014/main" id="{CC8D4E9D-20B8-17AF-EC91-6610F7FC5216}"/>
                </a:ext>
              </a:extLst>
            </p:cNvPr>
            <p:cNvCxnSpPr>
              <a:stCxn id="10" idx="6"/>
              <a:endCxn id="6" idx="2"/>
            </p:cNvCxnSpPr>
            <p:nvPr/>
          </p:nvCxnSpPr>
          <p:spPr>
            <a:xfrm>
              <a:off x="5410491" y="3270745"/>
              <a:ext cx="639716" cy="7577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Conector de Seta Reta 14">
              <a:extLst>
                <a:ext uri="{FF2B5EF4-FFF2-40B4-BE49-F238E27FC236}">
                  <a16:creationId xmlns:a16="http://schemas.microsoft.com/office/drawing/2014/main" id="{67111A3D-8281-DE9D-48E3-9178E0B629E9}"/>
                </a:ext>
              </a:extLst>
            </p:cNvPr>
            <p:cNvCxnSpPr>
              <a:stCxn id="10" idx="6"/>
              <a:endCxn id="7" idx="2"/>
            </p:cNvCxnSpPr>
            <p:nvPr/>
          </p:nvCxnSpPr>
          <p:spPr>
            <a:xfrm>
              <a:off x="5410491" y="3270745"/>
              <a:ext cx="639716" cy="15371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Conector de Seta Reta 15">
              <a:extLst>
                <a:ext uri="{FF2B5EF4-FFF2-40B4-BE49-F238E27FC236}">
                  <a16:creationId xmlns:a16="http://schemas.microsoft.com/office/drawing/2014/main" id="{E8EF3713-D866-BD87-EF4E-AFD73C4BCCE6}"/>
                </a:ext>
              </a:extLst>
            </p:cNvPr>
            <p:cNvCxnSpPr>
              <a:stCxn id="10" idx="6"/>
              <a:endCxn id="8" idx="2"/>
            </p:cNvCxnSpPr>
            <p:nvPr/>
          </p:nvCxnSpPr>
          <p:spPr>
            <a:xfrm>
              <a:off x="5410491" y="3270745"/>
              <a:ext cx="639716" cy="23165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Conector de Seta Reta 16">
              <a:extLst>
                <a:ext uri="{FF2B5EF4-FFF2-40B4-BE49-F238E27FC236}">
                  <a16:creationId xmlns:a16="http://schemas.microsoft.com/office/drawing/2014/main" id="{56D7553C-506D-7B7E-A4E6-5ABF10700B4D}"/>
                </a:ext>
              </a:extLst>
            </p:cNvPr>
            <p:cNvCxnSpPr>
              <a:stCxn id="11" idx="6"/>
              <a:endCxn id="5" idx="2"/>
            </p:cNvCxnSpPr>
            <p:nvPr/>
          </p:nvCxnSpPr>
          <p:spPr>
            <a:xfrm flipV="1">
              <a:off x="5415203" y="3259234"/>
              <a:ext cx="635005" cy="7807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Conector de Seta Reta 17">
              <a:extLst>
                <a:ext uri="{FF2B5EF4-FFF2-40B4-BE49-F238E27FC236}">
                  <a16:creationId xmlns:a16="http://schemas.microsoft.com/office/drawing/2014/main" id="{E31BF6B7-3201-9DFD-4362-AC0433A8656E}"/>
                </a:ext>
              </a:extLst>
            </p:cNvPr>
            <p:cNvCxnSpPr>
              <a:stCxn id="12" idx="6"/>
              <a:endCxn id="6" idx="2"/>
            </p:cNvCxnSpPr>
            <p:nvPr/>
          </p:nvCxnSpPr>
          <p:spPr>
            <a:xfrm flipV="1">
              <a:off x="5410491" y="4028491"/>
              <a:ext cx="639716" cy="7886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Conector de Seta Reta 18">
              <a:extLst>
                <a:ext uri="{FF2B5EF4-FFF2-40B4-BE49-F238E27FC236}">
                  <a16:creationId xmlns:a16="http://schemas.microsoft.com/office/drawing/2014/main" id="{AEDACE93-0B26-BF2D-FDF3-BF4A37895FCD}"/>
                </a:ext>
              </a:extLst>
            </p:cNvPr>
            <p:cNvCxnSpPr>
              <a:stCxn id="11" idx="6"/>
              <a:endCxn id="6" idx="2"/>
            </p:cNvCxnSpPr>
            <p:nvPr/>
          </p:nvCxnSpPr>
          <p:spPr>
            <a:xfrm flipV="1">
              <a:off x="5415203" y="4028491"/>
              <a:ext cx="635004" cy="115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Conector de Seta Reta 19">
              <a:extLst>
                <a:ext uri="{FF2B5EF4-FFF2-40B4-BE49-F238E27FC236}">
                  <a16:creationId xmlns:a16="http://schemas.microsoft.com/office/drawing/2014/main" id="{EEC12B0D-D3CA-64E6-87BE-045F2E654B6E}"/>
                </a:ext>
              </a:extLst>
            </p:cNvPr>
            <p:cNvCxnSpPr>
              <a:stCxn id="11" idx="6"/>
              <a:endCxn id="7" idx="2"/>
            </p:cNvCxnSpPr>
            <p:nvPr/>
          </p:nvCxnSpPr>
          <p:spPr>
            <a:xfrm>
              <a:off x="5415203" y="4039999"/>
              <a:ext cx="635004" cy="7679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Conector de Seta Reta 20">
              <a:extLst>
                <a:ext uri="{FF2B5EF4-FFF2-40B4-BE49-F238E27FC236}">
                  <a16:creationId xmlns:a16="http://schemas.microsoft.com/office/drawing/2014/main" id="{6EA06B41-D5CC-B0D5-9362-4FECABB0430C}"/>
                </a:ext>
              </a:extLst>
            </p:cNvPr>
            <p:cNvCxnSpPr>
              <a:stCxn id="11" idx="6"/>
              <a:endCxn id="8" idx="2"/>
            </p:cNvCxnSpPr>
            <p:nvPr/>
          </p:nvCxnSpPr>
          <p:spPr>
            <a:xfrm>
              <a:off x="5415203" y="4039999"/>
              <a:ext cx="635004" cy="15473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Conector de Seta Reta 21">
              <a:extLst>
                <a:ext uri="{FF2B5EF4-FFF2-40B4-BE49-F238E27FC236}">
                  <a16:creationId xmlns:a16="http://schemas.microsoft.com/office/drawing/2014/main" id="{6ABD29EA-0587-63CE-C6E8-86FF3CE5D61A}"/>
                </a:ext>
              </a:extLst>
            </p:cNvPr>
            <p:cNvCxnSpPr>
              <a:stCxn id="12" idx="6"/>
              <a:endCxn id="5" idx="2"/>
            </p:cNvCxnSpPr>
            <p:nvPr/>
          </p:nvCxnSpPr>
          <p:spPr>
            <a:xfrm flipV="1">
              <a:off x="5410491" y="3259234"/>
              <a:ext cx="639717" cy="15578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Conector de Seta Reta 22">
              <a:extLst>
                <a:ext uri="{FF2B5EF4-FFF2-40B4-BE49-F238E27FC236}">
                  <a16:creationId xmlns:a16="http://schemas.microsoft.com/office/drawing/2014/main" id="{A317F5E7-B7F3-17A4-CD0C-E1B81497B3C7}"/>
                </a:ext>
              </a:extLst>
            </p:cNvPr>
            <p:cNvCxnSpPr>
              <a:stCxn id="12" idx="6"/>
              <a:endCxn id="7" idx="2"/>
            </p:cNvCxnSpPr>
            <p:nvPr/>
          </p:nvCxnSpPr>
          <p:spPr>
            <a:xfrm flipV="1">
              <a:off x="5410491" y="4807908"/>
              <a:ext cx="639716" cy="91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Conector de Seta Reta 23">
              <a:extLst>
                <a:ext uri="{FF2B5EF4-FFF2-40B4-BE49-F238E27FC236}">
                  <a16:creationId xmlns:a16="http://schemas.microsoft.com/office/drawing/2014/main" id="{A2934474-C008-EB9E-BDB8-B5DE26BBCD36}"/>
                </a:ext>
              </a:extLst>
            </p:cNvPr>
            <p:cNvCxnSpPr>
              <a:stCxn id="12" idx="6"/>
              <a:endCxn id="8" idx="2"/>
            </p:cNvCxnSpPr>
            <p:nvPr/>
          </p:nvCxnSpPr>
          <p:spPr>
            <a:xfrm>
              <a:off x="5410491" y="4817093"/>
              <a:ext cx="639716" cy="7702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Conector de Seta Reta 24">
              <a:extLst>
                <a:ext uri="{FF2B5EF4-FFF2-40B4-BE49-F238E27FC236}">
                  <a16:creationId xmlns:a16="http://schemas.microsoft.com/office/drawing/2014/main" id="{C7D39251-1A88-179A-2FF9-2B4EF23760D3}"/>
                </a:ext>
              </a:extLst>
            </p:cNvPr>
            <p:cNvCxnSpPr>
              <a:cxnSpLocks/>
              <a:stCxn id="28" idx="3"/>
              <a:endCxn id="10" idx="2"/>
            </p:cNvCxnSpPr>
            <p:nvPr/>
          </p:nvCxnSpPr>
          <p:spPr>
            <a:xfrm flipV="1">
              <a:off x="4269164" y="3270745"/>
              <a:ext cx="575270" cy="3979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Conector reto 25">
              <a:extLst>
                <a:ext uri="{FF2B5EF4-FFF2-40B4-BE49-F238E27FC236}">
                  <a16:creationId xmlns:a16="http://schemas.microsoft.com/office/drawing/2014/main" id="{B7A2603F-C027-F0D3-5282-44BB8FA3C2F8}"/>
                </a:ext>
              </a:extLst>
            </p:cNvPr>
            <p:cNvCxnSpPr>
              <a:cxnSpLocks/>
              <a:stCxn id="35" idx="3"/>
              <a:endCxn id="11" idx="2"/>
            </p:cNvCxnSpPr>
            <p:nvPr/>
          </p:nvCxnSpPr>
          <p:spPr>
            <a:xfrm flipV="1">
              <a:off x="4225936" y="4039999"/>
              <a:ext cx="623210" cy="1133997"/>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8" name="CaixaDeTexto 27">
                  <a:extLst>
                    <a:ext uri="{FF2B5EF4-FFF2-40B4-BE49-F238E27FC236}">
                      <a16:creationId xmlns:a16="http://schemas.microsoft.com/office/drawing/2014/main" id="{8D815445-EEC7-1086-0AF1-E635067BACC8}"/>
                    </a:ext>
                  </a:extLst>
                </p:cNvPr>
                <p:cNvSpPr txBox="1"/>
                <p:nvPr/>
              </p:nvSpPr>
              <p:spPr>
                <a:xfrm>
                  <a:off x="3886625" y="3484034"/>
                  <a:ext cx="38253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oMath>
                    </m:oMathPara>
                  </a14:m>
                  <a:endParaRPr lang="pt-BR" dirty="0"/>
                </a:p>
              </p:txBody>
            </p:sp>
          </mc:Choice>
          <mc:Fallback xmlns="">
            <p:sp>
              <p:nvSpPr>
                <p:cNvPr id="28" name="CaixaDeTexto 27">
                  <a:extLst>
                    <a:ext uri="{FF2B5EF4-FFF2-40B4-BE49-F238E27FC236}">
                      <a16:creationId xmlns:a16="http://schemas.microsoft.com/office/drawing/2014/main" id="{8D815445-EEC7-1086-0AF1-E635067BACC8}"/>
                    </a:ext>
                  </a:extLst>
                </p:cNvPr>
                <p:cNvSpPr txBox="1">
                  <a:spLocks noRot="1" noChangeAspect="1" noMove="1" noResize="1" noEditPoints="1" noAdjustHandles="1" noChangeArrowheads="1" noChangeShapeType="1" noTextEdit="1"/>
                </p:cNvSpPr>
                <p:nvPr/>
              </p:nvSpPr>
              <p:spPr>
                <a:xfrm>
                  <a:off x="3886625" y="3484034"/>
                  <a:ext cx="382539" cy="369332"/>
                </a:xfrm>
                <a:prstGeom prst="rect">
                  <a:avLst/>
                </a:prstGeom>
                <a:blipFill>
                  <a:blip r:embed="rId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9" name="CaixaDeTexto 28">
                  <a:extLst>
                    <a:ext uri="{FF2B5EF4-FFF2-40B4-BE49-F238E27FC236}">
                      <a16:creationId xmlns:a16="http://schemas.microsoft.com/office/drawing/2014/main" id="{1906D4F7-730F-B1DD-DEDD-1EE9F2C68EC0}"/>
                    </a:ext>
                  </a:extLst>
                </p:cNvPr>
                <p:cNvSpPr txBox="1"/>
                <p:nvPr/>
              </p:nvSpPr>
              <p:spPr>
                <a:xfrm>
                  <a:off x="3849521" y="4232081"/>
                  <a:ext cx="37029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oMath>
                    </m:oMathPara>
                  </a14:m>
                  <a:endParaRPr lang="pt-BR" dirty="0"/>
                </a:p>
              </p:txBody>
            </p:sp>
          </mc:Choice>
          <mc:Fallback xmlns="">
            <p:sp>
              <p:nvSpPr>
                <p:cNvPr id="29" name="CaixaDeTexto 28">
                  <a:extLst>
                    <a:ext uri="{FF2B5EF4-FFF2-40B4-BE49-F238E27FC236}">
                      <a16:creationId xmlns:a16="http://schemas.microsoft.com/office/drawing/2014/main" id="{1906D4F7-730F-B1DD-DEDD-1EE9F2C68EC0}"/>
                    </a:ext>
                  </a:extLst>
                </p:cNvPr>
                <p:cNvSpPr txBox="1">
                  <a:spLocks noRot="1" noChangeAspect="1" noMove="1" noResize="1" noEditPoints="1" noAdjustHandles="1" noChangeArrowheads="1" noChangeShapeType="1" noTextEdit="1"/>
                </p:cNvSpPr>
                <p:nvPr/>
              </p:nvSpPr>
              <p:spPr>
                <a:xfrm>
                  <a:off x="3849521" y="4232081"/>
                  <a:ext cx="370290" cy="369332"/>
                </a:xfrm>
                <a:prstGeom prst="rect">
                  <a:avLst/>
                </a:prstGeom>
                <a:blipFill>
                  <a:blip r:embed="rId3"/>
                  <a:stretch>
                    <a:fillRect/>
                  </a:stretch>
                </a:blipFill>
              </p:spPr>
              <p:txBody>
                <a:bodyPr/>
                <a:lstStyle/>
                <a:p>
                  <a:r>
                    <a:rPr lang="pt-BR">
                      <a:noFill/>
                    </a:rPr>
                    <a:t> </a:t>
                  </a:r>
                </a:p>
              </p:txBody>
            </p:sp>
          </mc:Fallback>
        </mc:AlternateContent>
        <p:sp>
          <p:nvSpPr>
            <p:cNvPr id="30" name="Elipse 29">
              <a:extLst>
                <a:ext uri="{FF2B5EF4-FFF2-40B4-BE49-F238E27FC236}">
                  <a16:creationId xmlns:a16="http://schemas.microsoft.com/office/drawing/2014/main" id="{72E0A0CA-F535-46C6-691D-75D70D306E68}"/>
                </a:ext>
              </a:extLst>
            </p:cNvPr>
            <p:cNvSpPr/>
            <p:nvPr/>
          </p:nvSpPr>
          <p:spPr>
            <a:xfrm>
              <a:off x="4851502" y="5311156"/>
              <a:ext cx="566057" cy="566057"/>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cxnSp>
          <p:nvCxnSpPr>
            <p:cNvPr id="31" name="Conector de Seta Reta 30">
              <a:extLst>
                <a:ext uri="{FF2B5EF4-FFF2-40B4-BE49-F238E27FC236}">
                  <a16:creationId xmlns:a16="http://schemas.microsoft.com/office/drawing/2014/main" id="{92C534E2-9F44-60CC-863E-14F89A348C35}"/>
                </a:ext>
              </a:extLst>
            </p:cNvPr>
            <p:cNvCxnSpPr>
              <a:stCxn id="30" idx="6"/>
              <a:endCxn id="8" idx="2"/>
            </p:cNvCxnSpPr>
            <p:nvPr/>
          </p:nvCxnSpPr>
          <p:spPr>
            <a:xfrm flipV="1">
              <a:off x="5417559" y="5587325"/>
              <a:ext cx="632648" cy="68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Conector de Seta Reta 31">
              <a:extLst>
                <a:ext uri="{FF2B5EF4-FFF2-40B4-BE49-F238E27FC236}">
                  <a16:creationId xmlns:a16="http://schemas.microsoft.com/office/drawing/2014/main" id="{1E0EA86C-1A7B-7833-CEC1-47C354B7D8AA}"/>
                </a:ext>
              </a:extLst>
            </p:cNvPr>
            <p:cNvCxnSpPr>
              <a:stCxn id="30" idx="6"/>
              <a:endCxn id="7" idx="2"/>
            </p:cNvCxnSpPr>
            <p:nvPr/>
          </p:nvCxnSpPr>
          <p:spPr>
            <a:xfrm flipV="1">
              <a:off x="5417559" y="4807908"/>
              <a:ext cx="632648" cy="7862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Conector de Seta Reta 32">
              <a:extLst>
                <a:ext uri="{FF2B5EF4-FFF2-40B4-BE49-F238E27FC236}">
                  <a16:creationId xmlns:a16="http://schemas.microsoft.com/office/drawing/2014/main" id="{13E4DBBB-2630-6476-9610-8E5FBABF6D26}"/>
                </a:ext>
              </a:extLst>
            </p:cNvPr>
            <p:cNvCxnSpPr>
              <a:stCxn id="30" idx="6"/>
              <a:endCxn id="6" idx="2"/>
            </p:cNvCxnSpPr>
            <p:nvPr/>
          </p:nvCxnSpPr>
          <p:spPr>
            <a:xfrm flipV="1">
              <a:off x="5417559" y="4028491"/>
              <a:ext cx="632648" cy="15656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Conector de Seta Reta 33">
              <a:extLst>
                <a:ext uri="{FF2B5EF4-FFF2-40B4-BE49-F238E27FC236}">
                  <a16:creationId xmlns:a16="http://schemas.microsoft.com/office/drawing/2014/main" id="{A3039E88-825B-53C5-2176-E54BD64A97F8}"/>
                </a:ext>
              </a:extLst>
            </p:cNvPr>
            <p:cNvCxnSpPr>
              <a:stCxn id="30" idx="6"/>
              <a:endCxn id="5" idx="2"/>
            </p:cNvCxnSpPr>
            <p:nvPr/>
          </p:nvCxnSpPr>
          <p:spPr>
            <a:xfrm flipV="1">
              <a:off x="5417559" y="3259234"/>
              <a:ext cx="632649" cy="23349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CaixaDeTexto 34">
                  <a:extLst>
                    <a:ext uri="{FF2B5EF4-FFF2-40B4-BE49-F238E27FC236}">
                      <a16:creationId xmlns:a16="http://schemas.microsoft.com/office/drawing/2014/main" id="{4A0C62A5-C05C-D4E0-7D00-5A2D07CD683A}"/>
                    </a:ext>
                  </a:extLst>
                </p:cNvPr>
                <p:cNvSpPr txBox="1"/>
                <p:nvPr/>
              </p:nvSpPr>
              <p:spPr>
                <a:xfrm>
                  <a:off x="3843396" y="4989330"/>
                  <a:ext cx="38254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𝐾</m:t>
                            </m:r>
                          </m:sub>
                        </m:sSub>
                      </m:oMath>
                    </m:oMathPara>
                  </a14:m>
                  <a:endParaRPr lang="pt-BR" dirty="0"/>
                </a:p>
              </p:txBody>
            </p:sp>
          </mc:Choice>
          <mc:Fallback xmlns="">
            <p:sp>
              <p:nvSpPr>
                <p:cNvPr id="35" name="CaixaDeTexto 34">
                  <a:extLst>
                    <a:ext uri="{FF2B5EF4-FFF2-40B4-BE49-F238E27FC236}">
                      <a16:creationId xmlns:a16="http://schemas.microsoft.com/office/drawing/2014/main" id="{4A0C62A5-C05C-D4E0-7D00-5A2D07CD683A}"/>
                    </a:ext>
                  </a:extLst>
                </p:cNvPr>
                <p:cNvSpPr txBox="1">
                  <a:spLocks noRot="1" noChangeAspect="1" noMove="1" noResize="1" noEditPoints="1" noAdjustHandles="1" noChangeArrowheads="1" noChangeShapeType="1" noTextEdit="1"/>
                </p:cNvSpPr>
                <p:nvPr/>
              </p:nvSpPr>
              <p:spPr>
                <a:xfrm>
                  <a:off x="3843396" y="4989330"/>
                  <a:ext cx="382540" cy="369332"/>
                </a:xfrm>
                <a:prstGeom prst="rect">
                  <a:avLst/>
                </a:prstGeom>
                <a:blipFill>
                  <a:blip r:embed="rId4"/>
                  <a:stretch>
                    <a:fillRect r="-3175"/>
                  </a:stretch>
                </a:blipFill>
              </p:spPr>
              <p:txBody>
                <a:bodyPr/>
                <a:lstStyle/>
                <a:p>
                  <a:r>
                    <a:rPr lang="pt-BR">
                      <a:noFill/>
                    </a:rPr>
                    <a:t> </a:t>
                  </a:r>
                </a:p>
              </p:txBody>
            </p:sp>
          </mc:Fallback>
        </mc:AlternateContent>
        <p:cxnSp>
          <p:nvCxnSpPr>
            <p:cNvPr id="36" name="Conector de Seta Reta 35">
              <a:extLst>
                <a:ext uri="{FF2B5EF4-FFF2-40B4-BE49-F238E27FC236}">
                  <a16:creationId xmlns:a16="http://schemas.microsoft.com/office/drawing/2014/main" id="{47D2196C-D003-09A5-4F5F-C0CA712CC6FD}"/>
                </a:ext>
              </a:extLst>
            </p:cNvPr>
            <p:cNvCxnSpPr>
              <a:cxnSpLocks/>
              <a:stCxn id="29" idx="3"/>
              <a:endCxn id="10" idx="2"/>
            </p:cNvCxnSpPr>
            <p:nvPr/>
          </p:nvCxnSpPr>
          <p:spPr>
            <a:xfrm flipV="1">
              <a:off x="4219811" y="3270745"/>
              <a:ext cx="624623" cy="11460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Conector de Seta Reta 36">
              <a:extLst>
                <a:ext uri="{FF2B5EF4-FFF2-40B4-BE49-F238E27FC236}">
                  <a16:creationId xmlns:a16="http://schemas.microsoft.com/office/drawing/2014/main" id="{4E7DB5DB-DA3E-02CB-049E-1F9C136C1F4D}"/>
                </a:ext>
              </a:extLst>
            </p:cNvPr>
            <p:cNvCxnSpPr>
              <a:cxnSpLocks/>
              <a:stCxn id="29" idx="3"/>
              <a:endCxn id="11" idx="2"/>
            </p:cNvCxnSpPr>
            <p:nvPr/>
          </p:nvCxnSpPr>
          <p:spPr>
            <a:xfrm flipV="1">
              <a:off x="4219811" y="4039999"/>
              <a:ext cx="629335" cy="3767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Conector de Seta Reta 37">
              <a:extLst>
                <a:ext uri="{FF2B5EF4-FFF2-40B4-BE49-F238E27FC236}">
                  <a16:creationId xmlns:a16="http://schemas.microsoft.com/office/drawing/2014/main" id="{2E247ED9-7FE7-DE42-5F91-BF18C956415C}"/>
                </a:ext>
              </a:extLst>
            </p:cNvPr>
            <p:cNvCxnSpPr>
              <a:stCxn id="35" idx="3"/>
              <a:endCxn id="12" idx="2"/>
            </p:cNvCxnSpPr>
            <p:nvPr/>
          </p:nvCxnSpPr>
          <p:spPr>
            <a:xfrm flipV="1">
              <a:off x="4225936" y="4817093"/>
              <a:ext cx="618498" cy="3569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Conector de Seta Reta 38">
              <a:extLst>
                <a:ext uri="{FF2B5EF4-FFF2-40B4-BE49-F238E27FC236}">
                  <a16:creationId xmlns:a16="http://schemas.microsoft.com/office/drawing/2014/main" id="{46388F57-90BE-395F-EBB6-78F3CA2D63D9}"/>
                </a:ext>
              </a:extLst>
            </p:cNvPr>
            <p:cNvCxnSpPr>
              <a:cxnSpLocks/>
              <a:stCxn id="35" idx="3"/>
              <a:endCxn id="10" idx="2"/>
            </p:cNvCxnSpPr>
            <p:nvPr/>
          </p:nvCxnSpPr>
          <p:spPr>
            <a:xfrm flipV="1">
              <a:off x="4225936" y="3270745"/>
              <a:ext cx="618498" cy="19032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Conector de Seta Reta 39">
              <a:extLst>
                <a:ext uri="{FF2B5EF4-FFF2-40B4-BE49-F238E27FC236}">
                  <a16:creationId xmlns:a16="http://schemas.microsoft.com/office/drawing/2014/main" id="{AF8B1C93-FF26-F4F5-441B-9842F6FB7096}"/>
                </a:ext>
              </a:extLst>
            </p:cNvPr>
            <p:cNvCxnSpPr>
              <a:cxnSpLocks/>
              <a:stCxn id="29" idx="3"/>
              <a:endCxn id="12" idx="2"/>
            </p:cNvCxnSpPr>
            <p:nvPr/>
          </p:nvCxnSpPr>
          <p:spPr>
            <a:xfrm>
              <a:off x="4219811" y="4416747"/>
              <a:ext cx="624623" cy="4003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Conector de Seta Reta 40">
              <a:extLst>
                <a:ext uri="{FF2B5EF4-FFF2-40B4-BE49-F238E27FC236}">
                  <a16:creationId xmlns:a16="http://schemas.microsoft.com/office/drawing/2014/main" id="{CD0045D0-FB7C-27FC-81C4-AFA0FEF45E1E}"/>
                </a:ext>
              </a:extLst>
            </p:cNvPr>
            <p:cNvCxnSpPr>
              <a:cxnSpLocks/>
              <a:stCxn id="29" idx="3"/>
              <a:endCxn id="30" idx="2"/>
            </p:cNvCxnSpPr>
            <p:nvPr/>
          </p:nvCxnSpPr>
          <p:spPr>
            <a:xfrm>
              <a:off x="4219811" y="4416747"/>
              <a:ext cx="631691" cy="11774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Conector de Seta Reta 41">
              <a:extLst>
                <a:ext uri="{FF2B5EF4-FFF2-40B4-BE49-F238E27FC236}">
                  <a16:creationId xmlns:a16="http://schemas.microsoft.com/office/drawing/2014/main" id="{BF06463F-E7FF-2A5A-0A39-A44268A01880}"/>
                </a:ext>
              </a:extLst>
            </p:cNvPr>
            <p:cNvCxnSpPr>
              <a:stCxn id="28" idx="3"/>
              <a:endCxn id="11" idx="2"/>
            </p:cNvCxnSpPr>
            <p:nvPr/>
          </p:nvCxnSpPr>
          <p:spPr>
            <a:xfrm>
              <a:off x="4269164" y="3668700"/>
              <a:ext cx="579982" cy="3712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Conector de Seta Reta 42">
              <a:extLst>
                <a:ext uri="{FF2B5EF4-FFF2-40B4-BE49-F238E27FC236}">
                  <a16:creationId xmlns:a16="http://schemas.microsoft.com/office/drawing/2014/main" id="{98E06396-B23C-169A-8093-77962CE41DEB}"/>
                </a:ext>
              </a:extLst>
            </p:cNvPr>
            <p:cNvCxnSpPr>
              <a:stCxn id="28" idx="3"/>
              <a:endCxn id="12" idx="2"/>
            </p:cNvCxnSpPr>
            <p:nvPr/>
          </p:nvCxnSpPr>
          <p:spPr>
            <a:xfrm>
              <a:off x="4269164" y="3668700"/>
              <a:ext cx="575270" cy="11483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Conector de Seta Reta 43">
              <a:extLst>
                <a:ext uri="{FF2B5EF4-FFF2-40B4-BE49-F238E27FC236}">
                  <a16:creationId xmlns:a16="http://schemas.microsoft.com/office/drawing/2014/main" id="{E9C820A3-7608-25CB-77E0-0B36731BCB72}"/>
                </a:ext>
              </a:extLst>
            </p:cNvPr>
            <p:cNvCxnSpPr>
              <a:stCxn id="28" idx="3"/>
              <a:endCxn id="30" idx="2"/>
            </p:cNvCxnSpPr>
            <p:nvPr/>
          </p:nvCxnSpPr>
          <p:spPr>
            <a:xfrm>
              <a:off x="4269164" y="3668700"/>
              <a:ext cx="582338" cy="19254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Conector de Seta Reta 44">
              <a:extLst>
                <a:ext uri="{FF2B5EF4-FFF2-40B4-BE49-F238E27FC236}">
                  <a16:creationId xmlns:a16="http://schemas.microsoft.com/office/drawing/2014/main" id="{D886B4AE-B5F8-321B-7302-19966208C7E0}"/>
                </a:ext>
              </a:extLst>
            </p:cNvPr>
            <p:cNvCxnSpPr>
              <a:stCxn id="35" idx="3"/>
              <a:endCxn id="30" idx="2"/>
            </p:cNvCxnSpPr>
            <p:nvPr/>
          </p:nvCxnSpPr>
          <p:spPr>
            <a:xfrm>
              <a:off x="4225936" y="5173996"/>
              <a:ext cx="625566" cy="4201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CaixaDeTexto 50">
                  <a:extLst>
                    <a:ext uri="{FF2B5EF4-FFF2-40B4-BE49-F238E27FC236}">
                      <a16:creationId xmlns:a16="http://schemas.microsoft.com/office/drawing/2014/main" id="{B88000EB-8329-D282-8E81-EBA45619324B}"/>
                    </a:ext>
                  </a:extLst>
                </p:cNvPr>
                <p:cNvSpPr txBox="1"/>
                <p:nvPr/>
              </p:nvSpPr>
              <p:spPr>
                <a:xfrm flipH="1">
                  <a:off x="3705225" y="4698625"/>
                  <a:ext cx="65365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ea typeface="Cambria Math" panose="02040503050406030204" pitchFamily="18" charset="0"/>
                          </a:rPr>
                          <m:t>⋮</m:t>
                        </m:r>
                      </m:oMath>
                    </m:oMathPara>
                  </a14:m>
                  <a:endParaRPr lang="pt-BR" dirty="0"/>
                </a:p>
              </p:txBody>
            </p:sp>
          </mc:Choice>
          <mc:Fallback xmlns="">
            <p:sp>
              <p:nvSpPr>
                <p:cNvPr id="51" name="CaixaDeTexto 50">
                  <a:extLst>
                    <a:ext uri="{FF2B5EF4-FFF2-40B4-BE49-F238E27FC236}">
                      <a16:creationId xmlns:a16="http://schemas.microsoft.com/office/drawing/2014/main" id="{B88000EB-8329-D282-8E81-EBA45619324B}"/>
                    </a:ext>
                  </a:extLst>
                </p:cNvPr>
                <p:cNvSpPr txBox="1">
                  <a:spLocks noRot="1" noChangeAspect="1" noMove="1" noResize="1" noEditPoints="1" noAdjustHandles="1" noChangeArrowheads="1" noChangeShapeType="1" noTextEdit="1"/>
                </p:cNvSpPr>
                <p:nvPr/>
              </p:nvSpPr>
              <p:spPr>
                <a:xfrm flipH="1">
                  <a:off x="3705225" y="4698625"/>
                  <a:ext cx="653654" cy="276999"/>
                </a:xfrm>
                <a:prstGeom prst="rect">
                  <a:avLst/>
                </a:prstGeom>
                <a:blipFill>
                  <a:blip r:embed="rId5"/>
                  <a:stretch>
                    <a:fillRect b="-6667"/>
                  </a:stretch>
                </a:blipFill>
              </p:spPr>
              <p:txBody>
                <a:bodyPr/>
                <a:lstStyle/>
                <a:p>
                  <a:r>
                    <a:rPr lang="pt-BR">
                      <a:noFill/>
                    </a:rPr>
                    <a:t> </a:t>
                  </a:r>
                </a:p>
              </p:txBody>
            </p:sp>
          </mc:Fallback>
        </mc:AlternateContent>
        <p:cxnSp>
          <p:nvCxnSpPr>
            <p:cNvPr id="52" name="Conector de Seta Reta 51">
              <a:extLst>
                <a:ext uri="{FF2B5EF4-FFF2-40B4-BE49-F238E27FC236}">
                  <a16:creationId xmlns:a16="http://schemas.microsoft.com/office/drawing/2014/main" id="{3C38F9CC-2EEA-63B4-63C5-D628AC23FA4A}"/>
                </a:ext>
              </a:extLst>
            </p:cNvPr>
            <p:cNvCxnSpPr>
              <a:cxnSpLocks/>
              <a:endCxn id="5" idx="0"/>
            </p:cNvCxnSpPr>
            <p:nvPr/>
          </p:nvCxnSpPr>
          <p:spPr>
            <a:xfrm>
              <a:off x="6333237" y="2833761"/>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Conector de Seta Reta 52">
              <a:extLst>
                <a:ext uri="{FF2B5EF4-FFF2-40B4-BE49-F238E27FC236}">
                  <a16:creationId xmlns:a16="http://schemas.microsoft.com/office/drawing/2014/main" id="{755EE6DC-A6B3-7F45-70EC-05AE9D3FB24F}"/>
                </a:ext>
              </a:extLst>
            </p:cNvPr>
            <p:cNvCxnSpPr>
              <a:cxnSpLocks/>
            </p:cNvCxnSpPr>
            <p:nvPr/>
          </p:nvCxnSpPr>
          <p:spPr>
            <a:xfrm>
              <a:off x="6333237" y="3603015"/>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Conector de Seta Reta 53">
              <a:extLst>
                <a:ext uri="{FF2B5EF4-FFF2-40B4-BE49-F238E27FC236}">
                  <a16:creationId xmlns:a16="http://schemas.microsoft.com/office/drawing/2014/main" id="{34B7E556-409F-C9BA-37A5-750A23D84D7F}"/>
                </a:ext>
              </a:extLst>
            </p:cNvPr>
            <p:cNvCxnSpPr>
              <a:cxnSpLocks/>
            </p:cNvCxnSpPr>
            <p:nvPr/>
          </p:nvCxnSpPr>
          <p:spPr>
            <a:xfrm>
              <a:off x="6333237" y="4380109"/>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Conector de Seta Reta 54">
              <a:extLst>
                <a:ext uri="{FF2B5EF4-FFF2-40B4-BE49-F238E27FC236}">
                  <a16:creationId xmlns:a16="http://schemas.microsoft.com/office/drawing/2014/main" id="{3177499B-D755-2767-C13E-506130FE981D}"/>
                </a:ext>
              </a:extLst>
            </p:cNvPr>
            <p:cNvCxnSpPr>
              <a:cxnSpLocks/>
            </p:cNvCxnSpPr>
            <p:nvPr/>
          </p:nvCxnSpPr>
          <p:spPr>
            <a:xfrm>
              <a:off x="6333237" y="5157201"/>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Conector de Seta Reta 55">
              <a:extLst>
                <a:ext uri="{FF2B5EF4-FFF2-40B4-BE49-F238E27FC236}">
                  <a16:creationId xmlns:a16="http://schemas.microsoft.com/office/drawing/2014/main" id="{21182CE6-4DE1-1F92-8A7B-2C1D190BFD76}"/>
                </a:ext>
              </a:extLst>
            </p:cNvPr>
            <p:cNvCxnSpPr>
              <a:cxnSpLocks/>
            </p:cNvCxnSpPr>
            <p:nvPr/>
          </p:nvCxnSpPr>
          <p:spPr>
            <a:xfrm>
              <a:off x="5123561" y="2845272"/>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Conector de Seta Reta 56">
              <a:extLst>
                <a:ext uri="{FF2B5EF4-FFF2-40B4-BE49-F238E27FC236}">
                  <a16:creationId xmlns:a16="http://schemas.microsoft.com/office/drawing/2014/main" id="{9B1D9E7B-0D63-FF5E-012B-6DE77C0A7864}"/>
                </a:ext>
              </a:extLst>
            </p:cNvPr>
            <p:cNvCxnSpPr>
              <a:cxnSpLocks/>
            </p:cNvCxnSpPr>
            <p:nvPr/>
          </p:nvCxnSpPr>
          <p:spPr>
            <a:xfrm>
              <a:off x="5129911" y="3605777"/>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8" name="Conector de Seta Reta 57">
              <a:extLst>
                <a:ext uri="{FF2B5EF4-FFF2-40B4-BE49-F238E27FC236}">
                  <a16:creationId xmlns:a16="http://schemas.microsoft.com/office/drawing/2014/main" id="{27CB6672-D61B-2F21-0091-152B49ED57BA}"/>
                </a:ext>
              </a:extLst>
            </p:cNvPr>
            <p:cNvCxnSpPr>
              <a:cxnSpLocks/>
            </p:cNvCxnSpPr>
            <p:nvPr/>
          </p:nvCxnSpPr>
          <p:spPr>
            <a:xfrm>
              <a:off x="5123561" y="4391620"/>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Conector de Seta Reta 58">
              <a:extLst>
                <a:ext uri="{FF2B5EF4-FFF2-40B4-BE49-F238E27FC236}">
                  <a16:creationId xmlns:a16="http://schemas.microsoft.com/office/drawing/2014/main" id="{7C3BB89A-4B72-077E-C94F-69E702EF3FF1}"/>
                </a:ext>
              </a:extLst>
            </p:cNvPr>
            <p:cNvCxnSpPr>
              <a:cxnSpLocks/>
            </p:cNvCxnSpPr>
            <p:nvPr/>
          </p:nvCxnSpPr>
          <p:spPr>
            <a:xfrm>
              <a:off x="5123561" y="5166060"/>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1" name="Elipse 60">
              <a:extLst>
                <a:ext uri="{FF2B5EF4-FFF2-40B4-BE49-F238E27FC236}">
                  <a16:creationId xmlns:a16="http://schemas.microsoft.com/office/drawing/2014/main" id="{250FF2FE-33B7-F6B8-E13C-7E4AF2F5A61F}"/>
                </a:ext>
              </a:extLst>
            </p:cNvPr>
            <p:cNvSpPr/>
            <p:nvPr/>
          </p:nvSpPr>
          <p:spPr>
            <a:xfrm>
              <a:off x="7191727" y="4121057"/>
              <a:ext cx="566057" cy="566057"/>
            </a:xfrm>
            <a:prstGeom prst="ellipse">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cxnSp>
          <p:nvCxnSpPr>
            <p:cNvPr id="63" name="Conector de Seta Reta 62">
              <a:extLst>
                <a:ext uri="{FF2B5EF4-FFF2-40B4-BE49-F238E27FC236}">
                  <a16:creationId xmlns:a16="http://schemas.microsoft.com/office/drawing/2014/main" id="{2D454EBF-BD41-0AC7-31F2-9CC74B894587}"/>
                </a:ext>
              </a:extLst>
            </p:cNvPr>
            <p:cNvCxnSpPr>
              <a:stCxn id="5" idx="6"/>
              <a:endCxn id="61" idx="2"/>
            </p:cNvCxnSpPr>
            <p:nvPr/>
          </p:nvCxnSpPr>
          <p:spPr>
            <a:xfrm>
              <a:off x="6616265" y="3259234"/>
              <a:ext cx="575462" cy="11448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 name="Conector de Seta Reta 63">
              <a:extLst>
                <a:ext uri="{FF2B5EF4-FFF2-40B4-BE49-F238E27FC236}">
                  <a16:creationId xmlns:a16="http://schemas.microsoft.com/office/drawing/2014/main" id="{FFD85301-4E05-B523-BB85-5E4F99CFB467}"/>
                </a:ext>
              </a:extLst>
            </p:cNvPr>
            <p:cNvCxnSpPr>
              <a:stCxn id="6" idx="6"/>
              <a:endCxn id="61" idx="2"/>
            </p:cNvCxnSpPr>
            <p:nvPr/>
          </p:nvCxnSpPr>
          <p:spPr>
            <a:xfrm>
              <a:off x="6616264" y="4028491"/>
              <a:ext cx="575463" cy="3755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Conector de Seta Reta 64">
              <a:extLst>
                <a:ext uri="{FF2B5EF4-FFF2-40B4-BE49-F238E27FC236}">
                  <a16:creationId xmlns:a16="http://schemas.microsoft.com/office/drawing/2014/main" id="{E6CF2EEC-F920-406F-F3BC-6A1112549433}"/>
                </a:ext>
              </a:extLst>
            </p:cNvPr>
            <p:cNvCxnSpPr>
              <a:stCxn id="7" idx="6"/>
              <a:endCxn id="61" idx="2"/>
            </p:cNvCxnSpPr>
            <p:nvPr/>
          </p:nvCxnSpPr>
          <p:spPr>
            <a:xfrm flipV="1">
              <a:off x="6616264" y="4404086"/>
              <a:ext cx="575463" cy="4038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6" name="Conector de Seta Reta 65">
              <a:extLst>
                <a:ext uri="{FF2B5EF4-FFF2-40B4-BE49-F238E27FC236}">
                  <a16:creationId xmlns:a16="http://schemas.microsoft.com/office/drawing/2014/main" id="{3C1A14B4-258E-8048-EC1A-B06095ACFFC2}"/>
                </a:ext>
              </a:extLst>
            </p:cNvPr>
            <p:cNvCxnSpPr>
              <a:stCxn id="8" idx="6"/>
              <a:endCxn id="61" idx="2"/>
            </p:cNvCxnSpPr>
            <p:nvPr/>
          </p:nvCxnSpPr>
          <p:spPr>
            <a:xfrm flipV="1">
              <a:off x="6616264" y="4404086"/>
              <a:ext cx="575463" cy="11832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7" name="Conector de Seta Reta 66">
              <a:extLst>
                <a:ext uri="{FF2B5EF4-FFF2-40B4-BE49-F238E27FC236}">
                  <a16:creationId xmlns:a16="http://schemas.microsoft.com/office/drawing/2014/main" id="{CDB427DF-474A-AEE8-F43E-6382EC6D5D4F}"/>
                </a:ext>
              </a:extLst>
            </p:cNvPr>
            <p:cNvCxnSpPr>
              <a:cxnSpLocks/>
            </p:cNvCxnSpPr>
            <p:nvPr/>
          </p:nvCxnSpPr>
          <p:spPr>
            <a:xfrm flipV="1">
              <a:off x="7767189" y="4370237"/>
              <a:ext cx="257585" cy="11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8" name="CaixaDeTexto 67">
                  <a:extLst>
                    <a:ext uri="{FF2B5EF4-FFF2-40B4-BE49-F238E27FC236}">
                      <a16:creationId xmlns:a16="http://schemas.microsoft.com/office/drawing/2014/main" id="{B01D9874-2225-E180-446C-5C5EE72AD4B8}"/>
                    </a:ext>
                  </a:extLst>
                </p:cNvPr>
                <p:cNvSpPr txBox="1"/>
                <p:nvPr/>
              </p:nvSpPr>
              <p:spPr>
                <a:xfrm>
                  <a:off x="7957149" y="4164732"/>
                  <a:ext cx="41583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pt-BR" i="1" smtClean="0">
                                <a:latin typeface="Cambria Math" panose="02040503050406030204" pitchFamily="18" charset="0"/>
                              </a:rPr>
                            </m:ctrlPr>
                          </m:accPr>
                          <m:e>
                            <m:r>
                              <a:rPr lang="pt-BR" b="0" i="1" smtClean="0">
                                <a:latin typeface="Cambria Math" panose="02040503050406030204" pitchFamily="18" charset="0"/>
                              </a:rPr>
                              <m:t>𝑦</m:t>
                            </m:r>
                          </m:e>
                        </m:acc>
                      </m:oMath>
                    </m:oMathPara>
                  </a14:m>
                  <a:endParaRPr lang="pt-BR" dirty="0"/>
                </a:p>
              </p:txBody>
            </p:sp>
          </mc:Choice>
          <mc:Fallback xmlns="">
            <p:sp>
              <p:nvSpPr>
                <p:cNvPr id="68" name="CaixaDeTexto 67">
                  <a:extLst>
                    <a:ext uri="{FF2B5EF4-FFF2-40B4-BE49-F238E27FC236}">
                      <a16:creationId xmlns:a16="http://schemas.microsoft.com/office/drawing/2014/main" id="{B01D9874-2225-E180-446C-5C5EE72AD4B8}"/>
                    </a:ext>
                  </a:extLst>
                </p:cNvPr>
                <p:cNvSpPr txBox="1">
                  <a:spLocks noRot="1" noChangeAspect="1" noMove="1" noResize="1" noEditPoints="1" noAdjustHandles="1" noChangeArrowheads="1" noChangeShapeType="1" noTextEdit="1"/>
                </p:cNvSpPr>
                <p:nvPr/>
              </p:nvSpPr>
              <p:spPr>
                <a:xfrm>
                  <a:off x="7957149" y="4164732"/>
                  <a:ext cx="415834" cy="369332"/>
                </a:xfrm>
                <a:prstGeom prst="rect">
                  <a:avLst/>
                </a:prstGeom>
                <a:blipFill>
                  <a:blip r:embed="rId6"/>
                  <a:stretch>
                    <a:fillRect t="-6557" r="-18841" b="-6557"/>
                  </a:stretch>
                </a:blipFill>
              </p:spPr>
              <p:txBody>
                <a:bodyPr/>
                <a:lstStyle/>
                <a:p>
                  <a:r>
                    <a:rPr lang="pt-BR">
                      <a:noFill/>
                    </a:rPr>
                    <a:t> </a:t>
                  </a:r>
                </a:p>
              </p:txBody>
            </p:sp>
          </mc:Fallback>
        </mc:AlternateContent>
        <p:cxnSp>
          <p:nvCxnSpPr>
            <p:cNvPr id="98" name="Conector de Seta Reta 97">
              <a:extLst>
                <a:ext uri="{FF2B5EF4-FFF2-40B4-BE49-F238E27FC236}">
                  <a16:creationId xmlns:a16="http://schemas.microsoft.com/office/drawing/2014/main" id="{16BE5EF8-C5F6-972A-E0CE-3E5826756C3F}"/>
                </a:ext>
              </a:extLst>
            </p:cNvPr>
            <p:cNvCxnSpPr>
              <a:cxnSpLocks/>
            </p:cNvCxnSpPr>
            <p:nvPr/>
          </p:nvCxnSpPr>
          <p:spPr>
            <a:xfrm>
              <a:off x="7473983" y="3978613"/>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4330414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Agrupar 24">
            <a:extLst>
              <a:ext uri="{FF2B5EF4-FFF2-40B4-BE49-F238E27FC236}">
                <a16:creationId xmlns:a16="http://schemas.microsoft.com/office/drawing/2014/main" id="{45C13C72-D028-8395-E778-E419E9E6D5AD}"/>
              </a:ext>
            </a:extLst>
          </p:cNvPr>
          <p:cNvGrpSpPr/>
          <p:nvPr/>
        </p:nvGrpSpPr>
        <p:grpSpPr>
          <a:xfrm>
            <a:off x="8074237" y="1937982"/>
            <a:ext cx="3669112" cy="3010450"/>
            <a:chOff x="8074237" y="1937982"/>
            <a:chExt cx="3669112" cy="3010450"/>
          </a:xfrm>
        </p:grpSpPr>
        <p:sp>
          <p:nvSpPr>
            <p:cNvPr id="22" name="CaixaDeTexto 21">
              <a:extLst>
                <a:ext uri="{FF2B5EF4-FFF2-40B4-BE49-F238E27FC236}">
                  <a16:creationId xmlns:a16="http://schemas.microsoft.com/office/drawing/2014/main" id="{603173BB-D1CC-D10D-17E6-48EF988187E6}"/>
                </a:ext>
              </a:extLst>
            </p:cNvPr>
            <p:cNvSpPr txBox="1"/>
            <p:nvPr/>
          </p:nvSpPr>
          <p:spPr>
            <a:xfrm>
              <a:off x="8543926" y="1937982"/>
              <a:ext cx="2857500" cy="369332"/>
            </a:xfrm>
            <a:prstGeom prst="rect">
              <a:avLst/>
            </a:prstGeom>
            <a:noFill/>
          </p:spPr>
          <p:txBody>
            <a:bodyPr wrap="square" rtlCol="0">
              <a:spAutoFit/>
            </a:bodyPr>
            <a:lstStyle/>
            <a:p>
              <a:pPr algn="ctr"/>
              <a:r>
                <a:rPr lang="pt-BR" dirty="0"/>
                <a:t>Função logística</a:t>
              </a:r>
            </a:p>
          </p:txBody>
        </p:sp>
        <p:pic>
          <p:nvPicPr>
            <p:cNvPr id="24" name="Imagem 23">
              <a:extLst>
                <a:ext uri="{FF2B5EF4-FFF2-40B4-BE49-F238E27FC236}">
                  <a16:creationId xmlns:a16="http://schemas.microsoft.com/office/drawing/2014/main" id="{E384816E-1A46-520B-33FA-A7FC69CA911C}"/>
                </a:ext>
              </a:extLst>
            </p:cNvPr>
            <p:cNvPicPr>
              <a:picLocks noChangeAspect="1"/>
            </p:cNvPicPr>
            <p:nvPr/>
          </p:nvPicPr>
          <p:blipFill>
            <a:blip r:embed="rId2"/>
            <a:stretch>
              <a:fillRect/>
            </a:stretch>
          </p:blipFill>
          <p:spPr>
            <a:xfrm>
              <a:off x="8086699" y="2103598"/>
              <a:ext cx="3656650" cy="2742488"/>
            </a:xfrm>
            <a:prstGeom prst="rect">
              <a:avLst/>
            </a:prstGeom>
          </p:spPr>
        </p:pic>
        <mc:AlternateContent xmlns:mc="http://schemas.openxmlformats.org/markup-compatibility/2006" xmlns:a14="http://schemas.microsoft.com/office/drawing/2010/main">
          <mc:Choice Requires="a14">
            <p:sp>
              <p:nvSpPr>
                <p:cNvPr id="21" name="CaixaDeTexto 20">
                  <a:extLst>
                    <a:ext uri="{FF2B5EF4-FFF2-40B4-BE49-F238E27FC236}">
                      <a16:creationId xmlns:a16="http://schemas.microsoft.com/office/drawing/2014/main" id="{9CC51D05-AFDF-3D36-56AB-EA0BF3DB55B6}"/>
                    </a:ext>
                  </a:extLst>
                </p:cNvPr>
                <p:cNvSpPr txBox="1"/>
                <p:nvPr/>
              </p:nvSpPr>
              <p:spPr>
                <a:xfrm>
                  <a:off x="9689307" y="4671433"/>
                  <a:ext cx="566738" cy="276999"/>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
                          <a:rPr lang="pt-BR" sz="1200" b="0" i="1" smtClean="0">
                            <a:latin typeface="Cambria Math" panose="02040503050406030204" pitchFamily="18" charset="0"/>
                          </a:rPr>
                          <m:t>𝑔</m:t>
                        </m:r>
                        <m:d>
                          <m:dPr>
                            <m:ctrlPr>
                              <a:rPr lang="pt-BR" sz="1200" b="0" i="1" smtClean="0">
                                <a:latin typeface="Cambria Math" panose="02040503050406030204" pitchFamily="18" charset="0"/>
                              </a:rPr>
                            </m:ctrlPr>
                          </m:dPr>
                          <m:e>
                            <m:r>
                              <a:rPr lang="pt-BR" sz="1200" b="1" i="1" smtClean="0">
                                <a:latin typeface="Cambria Math" panose="02040503050406030204" pitchFamily="18" charset="0"/>
                              </a:rPr>
                              <m:t>𝒙</m:t>
                            </m:r>
                          </m:e>
                        </m:d>
                      </m:oMath>
                    </m:oMathPara>
                  </a14:m>
                  <a:endParaRPr lang="pt-BR" sz="1200" dirty="0"/>
                </a:p>
              </p:txBody>
            </p:sp>
          </mc:Choice>
          <mc:Fallback xmlns="">
            <p:sp>
              <p:nvSpPr>
                <p:cNvPr id="21" name="CaixaDeTexto 20">
                  <a:extLst>
                    <a:ext uri="{FF2B5EF4-FFF2-40B4-BE49-F238E27FC236}">
                      <a16:creationId xmlns:a16="http://schemas.microsoft.com/office/drawing/2014/main" id="{9CC51D05-AFDF-3D36-56AB-EA0BF3DB55B6}"/>
                    </a:ext>
                  </a:extLst>
                </p:cNvPr>
                <p:cNvSpPr txBox="1">
                  <a:spLocks noRot="1" noChangeAspect="1" noMove="1" noResize="1" noEditPoints="1" noAdjustHandles="1" noChangeArrowheads="1" noChangeShapeType="1" noTextEdit="1"/>
                </p:cNvSpPr>
                <p:nvPr/>
              </p:nvSpPr>
              <p:spPr>
                <a:xfrm>
                  <a:off x="9689307" y="4671433"/>
                  <a:ext cx="566738" cy="276999"/>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0" name="CaixaDeTexto 19">
                  <a:extLst>
                    <a:ext uri="{FF2B5EF4-FFF2-40B4-BE49-F238E27FC236}">
                      <a16:creationId xmlns:a16="http://schemas.microsoft.com/office/drawing/2014/main" id="{0EB14F7E-444A-27C7-CBC8-BBFD489278B9}"/>
                    </a:ext>
                  </a:extLst>
                </p:cNvPr>
                <p:cNvSpPr txBox="1"/>
                <p:nvPr/>
              </p:nvSpPr>
              <p:spPr>
                <a:xfrm rot="16200000">
                  <a:off x="7893582" y="3278605"/>
                  <a:ext cx="662097" cy="300788"/>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
                          <a:rPr lang="pt-BR" sz="1200" b="0" i="1" smtClean="0">
                            <a:latin typeface="Cambria Math" panose="02040503050406030204" pitchFamily="18" charset="0"/>
                          </a:rPr>
                          <m:t>𝑓</m:t>
                        </m:r>
                        <m:d>
                          <m:dPr>
                            <m:ctrlPr>
                              <a:rPr lang="pt-BR" sz="1200" b="0" i="1" smtClean="0">
                                <a:latin typeface="Cambria Math" panose="02040503050406030204" pitchFamily="18" charset="0"/>
                              </a:rPr>
                            </m:ctrlPr>
                          </m:dPr>
                          <m:e>
                            <m:r>
                              <a:rPr lang="pt-BR" sz="1200" b="0" i="1" smtClean="0">
                                <a:latin typeface="Cambria Math" panose="02040503050406030204" pitchFamily="18" charset="0"/>
                              </a:rPr>
                              <m:t>𝑔</m:t>
                            </m:r>
                            <m:d>
                              <m:dPr>
                                <m:ctrlPr>
                                  <a:rPr lang="pt-BR" sz="1200" b="0" i="1" smtClean="0">
                                    <a:latin typeface="Cambria Math" panose="02040503050406030204" pitchFamily="18" charset="0"/>
                                  </a:rPr>
                                </m:ctrlPr>
                              </m:dPr>
                              <m:e>
                                <m:r>
                                  <a:rPr lang="pt-BR" sz="1200" b="1" i="1" smtClean="0">
                                    <a:latin typeface="Cambria Math" panose="02040503050406030204" pitchFamily="18" charset="0"/>
                                  </a:rPr>
                                  <m:t>𝒙</m:t>
                                </m:r>
                              </m:e>
                            </m:d>
                          </m:e>
                        </m:d>
                      </m:oMath>
                    </m:oMathPara>
                  </a14:m>
                  <a:endParaRPr lang="pt-BR" sz="1200" dirty="0"/>
                </a:p>
              </p:txBody>
            </p:sp>
          </mc:Choice>
          <mc:Fallback xmlns="">
            <p:sp>
              <p:nvSpPr>
                <p:cNvPr id="20" name="CaixaDeTexto 19">
                  <a:extLst>
                    <a:ext uri="{FF2B5EF4-FFF2-40B4-BE49-F238E27FC236}">
                      <a16:creationId xmlns:a16="http://schemas.microsoft.com/office/drawing/2014/main" id="{0EB14F7E-444A-27C7-CBC8-BBFD489278B9}"/>
                    </a:ext>
                  </a:extLst>
                </p:cNvPr>
                <p:cNvSpPr txBox="1">
                  <a:spLocks noRot="1" noChangeAspect="1" noMove="1" noResize="1" noEditPoints="1" noAdjustHandles="1" noChangeArrowheads="1" noChangeShapeType="1" noTextEdit="1"/>
                </p:cNvSpPr>
                <p:nvPr/>
              </p:nvSpPr>
              <p:spPr>
                <a:xfrm rot="16200000">
                  <a:off x="7893582" y="3278605"/>
                  <a:ext cx="662097" cy="300788"/>
                </a:xfrm>
                <a:prstGeom prst="rect">
                  <a:avLst/>
                </a:prstGeom>
                <a:blipFill>
                  <a:blip r:embed="rId4"/>
                  <a:stretch>
                    <a:fillRect r="-2041"/>
                  </a:stretch>
                </a:blipFill>
              </p:spPr>
              <p:txBody>
                <a:bodyPr/>
                <a:lstStyle/>
                <a:p>
                  <a:r>
                    <a:rPr lang="pt-BR">
                      <a:noFill/>
                    </a:rPr>
                    <a:t> </a:t>
                  </a:r>
                </a:p>
              </p:txBody>
            </p:sp>
          </mc:Fallback>
        </mc:AlternateContent>
      </p:grpSp>
      <p:grpSp>
        <p:nvGrpSpPr>
          <p:cNvPr id="26" name="Group 29">
            <a:extLst>
              <a:ext uri="{FF2B5EF4-FFF2-40B4-BE49-F238E27FC236}">
                <a16:creationId xmlns:a16="http://schemas.microsoft.com/office/drawing/2014/main" id="{3862EA5C-2324-A9D7-1089-993369604C3B}"/>
              </a:ext>
            </a:extLst>
          </p:cNvPr>
          <p:cNvGrpSpPr/>
          <p:nvPr/>
        </p:nvGrpSpPr>
        <p:grpSpPr>
          <a:xfrm>
            <a:off x="448651" y="1615596"/>
            <a:ext cx="3740834" cy="3838933"/>
            <a:chOff x="3985525" y="1463116"/>
            <a:chExt cx="3740834" cy="3838933"/>
          </a:xfrm>
        </p:grpSpPr>
        <p:cxnSp>
          <p:nvCxnSpPr>
            <p:cNvPr id="27" name="Straight Arrow Connector 3">
              <a:extLst>
                <a:ext uri="{FF2B5EF4-FFF2-40B4-BE49-F238E27FC236}">
                  <a16:creationId xmlns:a16="http://schemas.microsoft.com/office/drawing/2014/main" id="{A8B4D11B-CE57-FF4E-462F-C02EA1307BDF}"/>
                </a:ext>
              </a:extLst>
            </p:cNvPr>
            <p:cNvCxnSpPr/>
            <p:nvPr/>
          </p:nvCxnSpPr>
          <p:spPr>
            <a:xfrm flipV="1">
              <a:off x="4379225" y="1852013"/>
              <a:ext cx="0" cy="200910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4">
              <a:extLst>
                <a:ext uri="{FF2B5EF4-FFF2-40B4-BE49-F238E27FC236}">
                  <a16:creationId xmlns:a16="http://schemas.microsoft.com/office/drawing/2014/main" id="{CA6AFD73-A7D4-8333-D44D-4624B6D26E8D}"/>
                </a:ext>
              </a:extLst>
            </p:cNvPr>
            <p:cNvCxnSpPr/>
            <p:nvPr/>
          </p:nvCxnSpPr>
          <p:spPr>
            <a:xfrm>
              <a:off x="4366525" y="3861117"/>
              <a:ext cx="27720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Oval 5">
              <a:extLst>
                <a:ext uri="{FF2B5EF4-FFF2-40B4-BE49-F238E27FC236}">
                  <a16:creationId xmlns:a16="http://schemas.microsoft.com/office/drawing/2014/main" id="{D20A8D8F-E538-CB90-EBF8-8A196E6D0D26}"/>
                </a:ext>
              </a:extLst>
            </p:cNvPr>
            <p:cNvSpPr/>
            <p:nvPr/>
          </p:nvSpPr>
          <p:spPr>
            <a:xfrm>
              <a:off x="4646532" y="3408603"/>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0" name="Isosceles Triangle 6">
              <a:extLst>
                <a:ext uri="{FF2B5EF4-FFF2-40B4-BE49-F238E27FC236}">
                  <a16:creationId xmlns:a16="http://schemas.microsoft.com/office/drawing/2014/main" id="{CD376818-EECC-48AB-18D7-294017344E0B}"/>
                </a:ext>
              </a:extLst>
            </p:cNvPr>
            <p:cNvSpPr/>
            <p:nvPr/>
          </p:nvSpPr>
          <p:spPr>
            <a:xfrm>
              <a:off x="5701241" y="2211726"/>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31" name="Straight Connector 7">
              <a:extLst>
                <a:ext uri="{FF2B5EF4-FFF2-40B4-BE49-F238E27FC236}">
                  <a16:creationId xmlns:a16="http://schemas.microsoft.com/office/drawing/2014/main" id="{395BA15B-4707-2D95-8C6A-024A785FF9C6}"/>
                </a:ext>
              </a:extLst>
            </p:cNvPr>
            <p:cNvCxnSpPr/>
            <p:nvPr/>
          </p:nvCxnSpPr>
          <p:spPr>
            <a:xfrm>
              <a:off x="4378008" y="2052975"/>
              <a:ext cx="1929023" cy="178426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Oval 8">
              <a:extLst>
                <a:ext uri="{FF2B5EF4-FFF2-40B4-BE49-F238E27FC236}">
                  <a16:creationId xmlns:a16="http://schemas.microsoft.com/office/drawing/2014/main" id="{E4D4F456-C8C7-EFDC-320A-F1F8C8A90891}"/>
                </a:ext>
              </a:extLst>
            </p:cNvPr>
            <p:cNvSpPr/>
            <p:nvPr/>
          </p:nvSpPr>
          <p:spPr>
            <a:xfrm>
              <a:off x="4573149" y="3134479"/>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3" name="Oval 9">
              <a:extLst>
                <a:ext uri="{FF2B5EF4-FFF2-40B4-BE49-F238E27FC236}">
                  <a16:creationId xmlns:a16="http://schemas.microsoft.com/office/drawing/2014/main" id="{570D617C-253A-26B1-DAF9-2C2FA08B7050}"/>
                </a:ext>
              </a:extLst>
            </p:cNvPr>
            <p:cNvSpPr/>
            <p:nvPr/>
          </p:nvSpPr>
          <p:spPr>
            <a:xfrm>
              <a:off x="4875354" y="3211752"/>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4" name="Oval 10">
              <a:extLst>
                <a:ext uri="{FF2B5EF4-FFF2-40B4-BE49-F238E27FC236}">
                  <a16:creationId xmlns:a16="http://schemas.microsoft.com/office/drawing/2014/main" id="{F99DDF22-1533-273A-56A1-46D3E7ECFAAA}"/>
                </a:ext>
              </a:extLst>
            </p:cNvPr>
            <p:cNvSpPr/>
            <p:nvPr/>
          </p:nvSpPr>
          <p:spPr>
            <a:xfrm>
              <a:off x="5095502" y="3400018"/>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5" name="Oval 11">
              <a:extLst>
                <a:ext uri="{FF2B5EF4-FFF2-40B4-BE49-F238E27FC236}">
                  <a16:creationId xmlns:a16="http://schemas.microsoft.com/office/drawing/2014/main" id="{86D79BA1-20A0-AFD5-975B-57AA248A1472}"/>
                </a:ext>
              </a:extLst>
            </p:cNvPr>
            <p:cNvSpPr/>
            <p:nvPr/>
          </p:nvSpPr>
          <p:spPr>
            <a:xfrm>
              <a:off x="4896639" y="3524960"/>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6" name="Oval 12">
              <a:extLst>
                <a:ext uri="{FF2B5EF4-FFF2-40B4-BE49-F238E27FC236}">
                  <a16:creationId xmlns:a16="http://schemas.microsoft.com/office/drawing/2014/main" id="{260E08ED-39DF-EE8A-C509-697E66035785}"/>
                </a:ext>
              </a:extLst>
            </p:cNvPr>
            <p:cNvSpPr/>
            <p:nvPr/>
          </p:nvSpPr>
          <p:spPr>
            <a:xfrm>
              <a:off x="4731982" y="2881373"/>
              <a:ext cx="152400"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7" name="Oval 13">
              <a:extLst>
                <a:ext uri="{FF2B5EF4-FFF2-40B4-BE49-F238E27FC236}">
                  <a16:creationId xmlns:a16="http://schemas.microsoft.com/office/drawing/2014/main" id="{3EAB7786-F271-7473-12E9-870E2F788D21}"/>
                </a:ext>
              </a:extLst>
            </p:cNvPr>
            <p:cNvSpPr/>
            <p:nvPr/>
          </p:nvSpPr>
          <p:spPr>
            <a:xfrm>
              <a:off x="5037497" y="2950061"/>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Isosceles Triangle 14">
              <a:extLst>
                <a:ext uri="{FF2B5EF4-FFF2-40B4-BE49-F238E27FC236}">
                  <a16:creationId xmlns:a16="http://schemas.microsoft.com/office/drawing/2014/main" id="{2591F0F9-68C9-A662-FAB7-E52A648807B0}"/>
                </a:ext>
              </a:extLst>
            </p:cNvPr>
            <p:cNvSpPr/>
            <p:nvPr/>
          </p:nvSpPr>
          <p:spPr>
            <a:xfrm>
              <a:off x="5853641" y="2364126"/>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Isosceles Triangle 15">
              <a:extLst>
                <a:ext uri="{FF2B5EF4-FFF2-40B4-BE49-F238E27FC236}">
                  <a16:creationId xmlns:a16="http://schemas.microsoft.com/office/drawing/2014/main" id="{D6556B6D-F358-BE0B-6332-6A74BB116322}"/>
                </a:ext>
              </a:extLst>
            </p:cNvPr>
            <p:cNvSpPr/>
            <p:nvPr/>
          </p:nvSpPr>
          <p:spPr>
            <a:xfrm>
              <a:off x="5567891" y="2446676"/>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0" name="Isosceles Triangle 16">
              <a:extLst>
                <a:ext uri="{FF2B5EF4-FFF2-40B4-BE49-F238E27FC236}">
                  <a16:creationId xmlns:a16="http://schemas.microsoft.com/office/drawing/2014/main" id="{B15050CA-97CD-5F25-7406-A2E347589BE6}"/>
                </a:ext>
              </a:extLst>
            </p:cNvPr>
            <p:cNvSpPr/>
            <p:nvPr/>
          </p:nvSpPr>
          <p:spPr>
            <a:xfrm>
              <a:off x="5786966" y="2685829"/>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1" name="Isosceles Triangle 17">
              <a:extLst>
                <a:ext uri="{FF2B5EF4-FFF2-40B4-BE49-F238E27FC236}">
                  <a16:creationId xmlns:a16="http://schemas.microsoft.com/office/drawing/2014/main" id="{200A908A-A9BE-2239-7D2F-5B58884656AA}"/>
                </a:ext>
              </a:extLst>
            </p:cNvPr>
            <p:cNvSpPr/>
            <p:nvPr/>
          </p:nvSpPr>
          <p:spPr>
            <a:xfrm>
              <a:off x="5139397" y="2261453"/>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2" name="Isosceles Triangle 18">
              <a:extLst>
                <a:ext uri="{FF2B5EF4-FFF2-40B4-BE49-F238E27FC236}">
                  <a16:creationId xmlns:a16="http://schemas.microsoft.com/office/drawing/2014/main" id="{5E5A9D90-BA55-813A-3399-907D6A0E0856}"/>
                </a:ext>
              </a:extLst>
            </p:cNvPr>
            <p:cNvSpPr/>
            <p:nvPr/>
          </p:nvSpPr>
          <p:spPr>
            <a:xfrm>
              <a:off x="5392328" y="2046626"/>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3" name="Isosceles Triangle 19">
              <a:extLst>
                <a:ext uri="{FF2B5EF4-FFF2-40B4-BE49-F238E27FC236}">
                  <a16:creationId xmlns:a16="http://schemas.microsoft.com/office/drawing/2014/main" id="{E6F5FB82-B858-3AC4-3159-CF5F2E14F05C}"/>
                </a:ext>
              </a:extLst>
            </p:cNvPr>
            <p:cNvSpPr/>
            <p:nvPr/>
          </p:nvSpPr>
          <p:spPr>
            <a:xfrm>
              <a:off x="5305485" y="2520729"/>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4" name="Isosceles Triangle 20">
              <a:extLst>
                <a:ext uri="{FF2B5EF4-FFF2-40B4-BE49-F238E27FC236}">
                  <a16:creationId xmlns:a16="http://schemas.microsoft.com/office/drawing/2014/main" id="{B24FB7A9-B1C9-74E8-2670-DDFCE6228441}"/>
                </a:ext>
              </a:extLst>
            </p:cNvPr>
            <p:cNvSpPr/>
            <p:nvPr/>
          </p:nvSpPr>
          <p:spPr>
            <a:xfrm>
              <a:off x="6006041" y="2516526"/>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45" name="Rectangle 21">
                  <a:extLst>
                    <a:ext uri="{FF2B5EF4-FFF2-40B4-BE49-F238E27FC236}">
                      <a16:creationId xmlns:a16="http://schemas.microsoft.com/office/drawing/2014/main" id="{13A88661-3E40-3E85-CAF7-2BFC37E9BA05}"/>
                    </a:ext>
                  </a:extLst>
                </p:cNvPr>
                <p:cNvSpPr/>
                <p:nvPr/>
              </p:nvSpPr>
              <p:spPr>
                <a:xfrm>
                  <a:off x="5436401" y="3417567"/>
                  <a:ext cx="52116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i="1">
                                <a:latin typeface="Cambria Math" panose="02040503050406030204" pitchFamily="18" charset="0"/>
                              </a:rPr>
                              <m:t>𝑅</m:t>
                            </m:r>
                          </m:e>
                          <m:sub>
                            <m:r>
                              <a:rPr lang="pt-BR" sz="2000" b="0" i="1" smtClean="0">
                                <a:latin typeface="Cambria Math" panose="02040503050406030204" pitchFamily="18" charset="0"/>
                              </a:rPr>
                              <m:t>2</m:t>
                            </m:r>
                          </m:sub>
                        </m:sSub>
                      </m:oMath>
                    </m:oMathPara>
                  </a14:m>
                  <a:endParaRPr lang="pt-BR" sz="2000" dirty="0"/>
                </a:p>
              </p:txBody>
            </p:sp>
          </mc:Choice>
          <mc:Fallback xmlns="">
            <p:sp>
              <p:nvSpPr>
                <p:cNvPr id="22" name="Rectangle 21"/>
                <p:cNvSpPr>
                  <a:spLocks noRot="1" noChangeAspect="1" noMove="1" noResize="1" noEditPoints="1" noAdjustHandles="1" noChangeArrowheads="1" noChangeShapeType="1" noTextEdit="1"/>
                </p:cNvSpPr>
                <p:nvPr/>
              </p:nvSpPr>
              <p:spPr>
                <a:xfrm>
                  <a:off x="5436401" y="3417567"/>
                  <a:ext cx="521168" cy="400110"/>
                </a:xfrm>
                <a:prstGeom prst="rect">
                  <a:avLst/>
                </a:prstGeom>
                <a:blipFill rotWithShape="0">
                  <a:blip r:embed="rId5"/>
                  <a:stretch>
                    <a:fillRect b="-1538"/>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6" name="Rectangle 22">
                  <a:extLst>
                    <a:ext uri="{FF2B5EF4-FFF2-40B4-BE49-F238E27FC236}">
                      <a16:creationId xmlns:a16="http://schemas.microsoft.com/office/drawing/2014/main" id="{CAAB4421-80B0-720D-72CC-F8A5A5518661}"/>
                    </a:ext>
                  </a:extLst>
                </p:cNvPr>
                <p:cNvSpPr/>
                <p:nvPr/>
              </p:nvSpPr>
              <p:spPr>
                <a:xfrm>
                  <a:off x="6169978" y="2943406"/>
                  <a:ext cx="515206"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i="1">
                                <a:latin typeface="Cambria Math" panose="02040503050406030204" pitchFamily="18" charset="0"/>
                              </a:rPr>
                              <m:t>𝑅</m:t>
                            </m:r>
                          </m:e>
                          <m:sub>
                            <m:r>
                              <a:rPr lang="pt-BR" sz="2000" b="0" i="1" smtClean="0">
                                <a:latin typeface="Cambria Math" panose="02040503050406030204" pitchFamily="18" charset="0"/>
                              </a:rPr>
                              <m:t>1</m:t>
                            </m:r>
                          </m:sub>
                        </m:sSub>
                      </m:oMath>
                    </m:oMathPara>
                  </a14:m>
                  <a:endParaRPr lang="pt-BR" sz="2000" dirty="0"/>
                </a:p>
              </p:txBody>
            </p:sp>
          </mc:Choice>
          <mc:Fallback xmlns="">
            <p:sp>
              <p:nvSpPr>
                <p:cNvPr id="23" name="Rectangle 22"/>
                <p:cNvSpPr>
                  <a:spLocks noRot="1" noChangeAspect="1" noMove="1" noResize="1" noEditPoints="1" noAdjustHandles="1" noChangeArrowheads="1" noChangeShapeType="1" noTextEdit="1"/>
                </p:cNvSpPr>
                <p:nvPr/>
              </p:nvSpPr>
              <p:spPr>
                <a:xfrm>
                  <a:off x="6169978" y="2943406"/>
                  <a:ext cx="515206" cy="400110"/>
                </a:xfrm>
                <a:prstGeom prst="rect">
                  <a:avLst/>
                </a:prstGeom>
                <a:blipFill rotWithShape="0">
                  <a:blip r:embed="rId6"/>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7" name="TextBox 23">
                  <a:extLst>
                    <a:ext uri="{FF2B5EF4-FFF2-40B4-BE49-F238E27FC236}">
                      <a16:creationId xmlns:a16="http://schemas.microsoft.com/office/drawing/2014/main" id="{61A876DB-827D-74B3-F32D-15B7BF2B7CDC}"/>
                    </a:ext>
                  </a:extLst>
                </p:cNvPr>
                <p:cNvSpPr txBox="1"/>
                <p:nvPr/>
              </p:nvSpPr>
              <p:spPr>
                <a:xfrm>
                  <a:off x="6938959" y="3696017"/>
                  <a:ext cx="7874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oMath>
                    </m:oMathPara>
                  </a14:m>
                  <a:endParaRPr lang="pt-BR" dirty="0"/>
                </a:p>
              </p:txBody>
            </p:sp>
          </mc:Choice>
          <mc:Fallback xmlns="">
            <p:sp>
              <p:nvSpPr>
                <p:cNvPr id="24" name="TextBox 23"/>
                <p:cNvSpPr txBox="1">
                  <a:spLocks noRot="1" noChangeAspect="1" noMove="1" noResize="1" noEditPoints="1" noAdjustHandles="1" noChangeArrowheads="1" noChangeShapeType="1" noTextEdit="1"/>
                </p:cNvSpPr>
                <p:nvPr/>
              </p:nvSpPr>
              <p:spPr>
                <a:xfrm>
                  <a:off x="6938959" y="3696017"/>
                  <a:ext cx="787400" cy="369332"/>
                </a:xfrm>
                <a:prstGeom prst="rect">
                  <a:avLst/>
                </a:prstGeom>
                <a:blipFill rotWithShape="0">
                  <a:blip r:embed="rId7"/>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8" name="TextBox 24">
                  <a:extLst>
                    <a:ext uri="{FF2B5EF4-FFF2-40B4-BE49-F238E27FC236}">
                      <a16:creationId xmlns:a16="http://schemas.microsoft.com/office/drawing/2014/main" id="{77A9B3B3-1E8C-AF3E-A9B5-A553E7E2EAEE}"/>
                    </a:ext>
                  </a:extLst>
                </p:cNvPr>
                <p:cNvSpPr txBox="1"/>
                <p:nvPr/>
              </p:nvSpPr>
              <p:spPr>
                <a:xfrm>
                  <a:off x="3985525" y="1463116"/>
                  <a:ext cx="7874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oMath>
                    </m:oMathPara>
                  </a14:m>
                  <a:endParaRPr lang="pt-BR" dirty="0"/>
                </a:p>
              </p:txBody>
            </p:sp>
          </mc:Choice>
          <mc:Fallback xmlns="">
            <p:sp>
              <p:nvSpPr>
                <p:cNvPr id="25" name="TextBox 24"/>
                <p:cNvSpPr txBox="1">
                  <a:spLocks noRot="1" noChangeAspect="1" noMove="1" noResize="1" noEditPoints="1" noAdjustHandles="1" noChangeArrowheads="1" noChangeShapeType="1" noTextEdit="1"/>
                </p:cNvSpPr>
                <p:nvPr/>
              </p:nvSpPr>
              <p:spPr>
                <a:xfrm>
                  <a:off x="3985525" y="1463116"/>
                  <a:ext cx="787400" cy="369332"/>
                </a:xfrm>
                <a:prstGeom prst="rect">
                  <a:avLst/>
                </a:prstGeom>
                <a:blipFill rotWithShape="0">
                  <a:blip r:embed="rId8"/>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9" name="Rectangle 25">
                  <a:extLst>
                    <a:ext uri="{FF2B5EF4-FFF2-40B4-BE49-F238E27FC236}">
                      <a16:creationId xmlns:a16="http://schemas.microsoft.com/office/drawing/2014/main" id="{2817CAA1-0E09-3C6B-EDE8-D197104CBF1A}"/>
                    </a:ext>
                  </a:extLst>
                </p:cNvPr>
                <p:cNvSpPr/>
                <p:nvPr/>
              </p:nvSpPr>
              <p:spPr>
                <a:xfrm>
                  <a:off x="4651975" y="3935664"/>
                  <a:ext cx="113685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𝑔</m:t>
                        </m:r>
                        <m:d>
                          <m:dPr>
                            <m:ctrlPr>
                              <a:rPr lang="pt-BR" b="0" i="1" smtClean="0">
                                <a:latin typeface="Cambria Math" panose="02040503050406030204" pitchFamily="18" charset="0"/>
                              </a:rPr>
                            </m:ctrlPr>
                          </m:dPr>
                          <m:e>
                            <m:r>
                              <a:rPr lang="pt-BR" b="1" i="1" smtClean="0">
                                <a:latin typeface="Cambria Math" panose="02040503050406030204" pitchFamily="18" charset="0"/>
                              </a:rPr>
                              <m:t>𝒙</m:t>
                            </m:r>
                          </m:e>
                        </m:d>
                        <m:r>
                          <a:rPr lang="pt-BR" b="0" i="1" smtClean="0">
                            <a:latin typeface="Cambria Math" panose="02040503050406030204" pitchFamily="18" charset="0"/>
                          </a:rPr>
                          <m:t>&gt;</m:t>
                        </m:r>
                        <m:r>
                          <a:rPr lang="pt-BR" b="0" i="1" smtClean="0">
                            <a:latin typeface="Cambria Math" panose="02040503050406030204" pitchFamily="18" charset="0"/>
                            <a:ea typeface="Cambria Math" panose="02040503050406030204" pitchFamily="18" charset="0"/>
                          </a:rPr>
                          <m:t>0</m:t>
                        </m:r>
                      </m:oMath>
                    </m:oMathPara>
                  </a14:m>
                  <a:endParaRPr lang="pt-BR" dirty="0"/>
                </a:p>
              </p:txBody>
            </p:sp>
          </mc:Choice>
          <mc:Fallback xmlns="">
            <p:sp>
              <p:nvSpPr>
                <p:cNvPr id="26" name="Rectangle 25"/>
                <p:cNvSpPr>
                  <a:spLocks noRot="1" noChangeAspect="1" noMove="1" noResize="1" noEditPoints="1" noAdjustHandles="1" noChangeArrowheads="1" noChangeShapeType="1" noTextEdit="1"/>
                </p:cNvSpPr>
                <p:nvPr/>
              </p:nvSpPr>
              <p:spPr>
                <a:xfrm>
                  <a:off x="4651975" y="3935664"/>
                  <a:ext cx="1136850" cy="369332"/>
                </a:xfrm>
                <a:prstGeom prst="rect">
                  <a:avLst/>
                </a:prstGeom>
                <a:blipFill rotWithShape="0">
                  <a:blip r:embed="rId9"/>
                  <a:stretch>
                    <a:fillRect b="-666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0" name="Rectangle 26">
                  <a:extLst>
                    <a:ext uri="{FF2B5EF4-FFF2-40B4-BE49-F238E27FC236}">
                      <a16:creationId xmlns:a16="http://schemas.microsoft.com/office/drawing/2014/main" id="{44ECC190-48AD-75A1-7358-09FEFA346C3D}"/>
                    </a:ext>
                  </a:extLst>
                </p:cNvPr>
                <p:cNvSpPr/>
                <p:nvPr/>
              </p:nvSpPr>
              <p:spPr>
                <a:xfrm>
                  <a:off x="5052160" y="1546984"/>
                  <a:ext cx="113685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𝑔</m:t>
                        </m:r>
                        <m:d>
                          <m:dPr>
                            <m:ctrlPr>
                              <a:rPr lang="pt-BR" b="0" i="1" smtClean="0">
                                <a:latin typeface="Cambria Math" panose="02040503050406030204" pitchFamily="18" charset="0"/>
                              </a:rPr>
                            </m:ctrlPr>
                          </m:dPr>
                          <m:e>
                            <m:r>
                              <a:rPr lang="pt-BR" b="1" i="1" smtClean="0">
                                <a:latin typeface="Cambria Math" panose="02040503050406030204" pitchFamily="18" charset="0"/>
                              </a:rPr>
                              <m:t>𝒙</m:t>
                            </m:r>
                          </m:e>
                        </m:d>
                        <m:r>
                          <a:rPr lang="pt-BR" b="0" i="1" smtClean="0">
                            <a:latin typeface="Cambria Math" panose="02040503050406030204" pitchFamily="18" charset="0"/>
                          </a:rPr>
                          <m:t>&lt;</m:t>
                        </m:r>
                        <m:r>
                          <a:rPr lang="pt-BR" b="0" i="1" smtClean="0">
                            <a:latin typeface="Cambria Math" panose="02040503050406030204" pitchFamily="18" charset="0"/>
                            <a:ea typeface="Cambria Math" panose="02040503050406030204" pitchFamily="18" charset="0"/>
                          </a:rPr>
                          <m:t>0</m:t>
                        </m:r>
                      </m:oMath>
                    </m:oMathPara>
                  </a14:m>
                  <a:endParaRPr lang="pt-BR" dirty="0"/>
                </a:p>
              </p:txBody>
            </p:sp>
          </mc:Choice>
          <mc:Fallback xmlns="">
            <p:sp>
              <p:nvSpPr>
                <p:cNvPr id="27" name="Rectangle 26"/>
                <p:cNvSpPr>
                  <a:spLocks noRot="1" noChangeAspect="1" noMove="1" noResize="1" noEditPoints="1" noAdjustHandles="1" noChangeArrowheads="1" noChangeShapeType="1" noTextEdit="1"/>
                </p:cNvSpPr>
                <p:nvPr/>
              </p:nvSpPr>
              <p:spPr>
                <a:xfrm>
                  <a:off x="5052160" y="1546984"/>
                  <a:ext cx="1136850" cy="369332"/>
                </a:xfrm>
                <a:prstGeom prst="rect">
                  <a:avLst/>
                </a:prstGeom>
                <a:blipFill rotWithShape="0">
                  <a:blip r:embed="rId10"/>
                  <a:stretch>
                    <a:fillRect b="-666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1" name="Rectangle 27">
                  <a:extLst>
                    <a:ext uri="{FF2B5EF4-FFF2-40B4-BE49-F238E27FC236}">
                      <a16:creationId xmlns:a16="http://schemas.microsoft.com/office/drawing/2014/main" id="{3E607CA3-15A5-75E8-AA89-D4F434727B30}"/>
                    </a:ext>
                  </a:extLst>
                </p:cNvPr>
                <p:cNvSpPr/>
                <p:nvPr/>
              </p:nvSpPr>
              <p:spPr>
                <a:xfrm>
                  <a:off x="6048546" y="4378719"/>
                  <a:ext cx="1273415" cy="923330"/>
                </a:xfrm>
                <a:prstGeom prst="rect">
                  <a:avLst/>
                </a:prstGeom>
              </p:spPr>
              <p:txBody>
                <a:bodyPr wrap="square">
                  <a:spAutoFit/>
                </a:bodyPr>
                <a:lstStyle/>
                <a:p>
                  <a:pPr algn="ctr"/>
                  <a:r>
                    <a:rPr lang="pt-BR" dirty="0"/>
                    <a:t>Superfície </a:t>
                  </a:r>
                  <a:r>
                    <a:rPr lang="pt-BR" b="0" dirty="0"/>
                    <a:t>de decisão, </a:t>
                  </a:r>
                </a:p>
                <a:p>
                  <a:pPr algn="ct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𝑔</m:t>
                        </m:r>
                        <m:d>
                          <m:dPr>
                            <m:ctrlPr>
                              <a:rPr lang="pt-BR" b="0" i="1" smtClean="0">
                                <a:latin typeface="Cambria Math" panose="02040503050406030204" pitchFamily="18" charset="0"/>
                              </a:rPr>
                            </m:ctrlPr>
                          </m:dPr>
                          <m:e>
                            <m:r>
                              <a:rPr lang="pt-BR" b="1" i="1" smtClean="0">
                                <a:latin typeface="Cambria Math" panose="02040503050406030204" pitchFamily="18" charset="0"/>
                              </a:rPr>
                              <m:t>𝒙</m:t>
                            </m:r>
                          </m:e>
                        </m:d>
                        <m:r>
                          <a:rPr lang="pt-BR" b="0" i="1" smtClean="0">
                            <a:latin typeface="Cambria Math" panose="02040503050406030204" pitchFamily="18" charset="0"/>
                          </a:rPr>
                          <m:t>=</m:t>
                        </m:r>
                        <m:r>
                          <a:rPr lang="pt-BR" b="0" i="1" smtClean="0">
                            <a:latin typeface="Cambria Math" panose="02040503050406030204" pitchFamily="18" charset="0"/>
                            <a:ea typeface="Cambria Math" panose="02040503050406030204" pitchFamily="18" charset="0"/>
                          </a:rPr>
                          <m:t>0</m:t>
                        </m:r>
                      </m:oMath>
                    </m:oMathPara>
                  </a14:m>
                  <a:endParaRPr lang="pt-BR" dirty="0"/>
                </a:p>
              </p:txBody>
            </p:sp>
          </mc:Choice>
          <mc:Fallback xmlns="">
            <p:sp>
              <p:nvSpPr>
                <p:cNvPr id="28" name="Rectangle 27"/>
                <p:cNvSpPr>
                  <a:spLocks noRot="1" noChangeAspect="1" noMove="1" noResize="1" noEditPoints="1" noAdjustHandles="1" noChangeArrowheads="1" noChangeShapeType="1" noTextEdit="1"/>
                </p:cNvSpPr>
                <p:nvPr/>
              </p:nvSpPr>
              <p:spPr>
                <a:xfrm>
                  <a:off x="6048546" y="4378719"/>
                  <a:ext cx="1273415" cy="923330"/>
                </a:xfrm>
                <a:prstGeom prst="rect">
                  <a:avLst/>
                </a:prstGeom>
                <a:blipFill rotWithShape="0">
                  <a:blip r:embed="rId11"/>
                  <a:stretch>
                    <a:fillRect l="-2392" t="-3289" r="-6220" b="-1974"/>
                  </a:stretch>
                </a:blipFill>
              </p:spPr>
              <p:txBody>
                <a:bodyPr/>
                <a:lstStyle/>
                <a:p>
                  <a:r>
                    <a:rPr lang="pt-BR">
                      <a:noFill/>
                    </a:rPr>
                    <a:t> </a:t>
                  </a:r>
                </a:p>
              </p:txBody>
            </p:sp>
          </mc:Fallback>
        </mc:AlternateContent>
        <p:cxnSp>
          <p:nvCxnSpPr>
            <p:cNvPr id="52" name="Curved Connector 28">
              <a:extLst>
                <a:ext uri="{FF2B5EF4-FFF2-40B4-BE49-F238E27FC236}">
                  <a16:creationId xmlns:a16="http://schemas.microsoft.com/office/drawing/2014/main" id="{27F2E446-D298-A48F-AEC4-C5F254B9D15E}"/>
                </a:ext>
              </a:extLst>
            </p:cNvPr>
            <p:cNvCxnSpPr>
              <a:endCxn id="51" idx="0"/>
            </p:cNvCxnSpPr>
            <p:nvPr/>
          </p:nvCxnSpPr>
          <p:spPr>
            <a:xfrm rot="16200000" flipH="1">
              <a:off x="6215621" y="3909086"/>
              <a:ext cx="561042" cy="378224"/>
            </a:xfrm>
            <a:prstGeom prst="curved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1233616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Agrupar 28">
            <a:extLst>
              <a:ext uri="{FF2B5EF4-FFF2-40B4-BE49-F238E27FC236}">
                <a16:creationId xmlns:a16="http://schemas.microsoft.com/office/drawing/2014/main" id="{01B62291-1584-41BC-724D-45A29E003B94}"/>
              </a:ext>
            </a:extLst>
          </p:cNvPr>
          <p:cNvGrpSpPr/>
          <p:nvPr/>
        </p:nvGrpSpPr>
        <p:grpSpPr>
          <a:xfrm>
            <a:off x="306377" y="2040356"/>
            <a:ext cx="3669112" cy="3010450"/>
            <a:chOff x="3573452" y="2164181"/>
            <a:chExt cx="3669112" cy="3010450"/>
          </a:xfrm>
        </p:grpSpPr>
        <p:grpSp>
          <p:nvGrpSpPr>
            <p:cNvPr id="25" name="Agrupar 24">
              <a:extLst>
                <a:ext uri="{FF2B5EF4-FFF2-40B4-BE49-F238E27FC236}">
                  <a16:creationId xmlns:a16="http://schemas.microsoft.com/office/drawing/2014/main" id="{84D86E55-07DE-E829-42B6-0DC5BA4B4E9E}"/>
                </a:ext>
              </a:extLst>
            </p:cNvPr>
            <p:cNvGrpSpPr/>
            <p:nvPr/>
          </p:nvGrpSpPr>
          <p:grpSpPr>
            <a:xfrm>
              <a:off x="3573452" y="2164181"/>
              <a:ext cx="3669112" cy="3010450"/>
              <a:chOff x="3573452" y="2164181"/>
              <a:chExt cx="3669112" cy="3010450"/>
            </a:xfrm>
          </p:grpSpPr>
          <p:grpSp>
            <p:nvGrpSpPr>
              <p:cNvPr id="4" name="Agrupar 3">
                <a:extLst>
                  <a:ext uri="{FF2B5EF4-FFF2-40B4-BE49-F238E27FC236}">
                    <a16:creationId xmlns:a16="http://schemas.microsoft.com/office/drawing/2014/main" id="{A1BB4AC5-E529-3CDD-5A57-D9881FFF7CCB}"/>
                  </a:ext>
                </a:extLst>
              </p:cNvPr>
              <p:cNvGrpSpPr/>
              <p:nvPr/>
            </p:nvGrpSpPr>
            <p:grpSpPr>
              <a:xfrm>
                <a:off x="3573452" y="2164181"/>
                <a:ext cx="3669112" cy="3010450"/>
                <a:chOff x="8074237" y="1937982"/>
                <a:chExt cx="3669112" cy="3010450"/>
              </a:xfrm>
            </p:grpSpPr>
            <p:sp>
              <p:nvSpPr>
                <p:cNvPr id="5" name="CaixaDeTexto 4">
                  <a:extLst>
                    <a:ext uri="{FF2B5EF4-FFF2-40B4-BE49-F238E27FC236}">
                      <a16:creationId xmlns:a16="http://schemas.microsoft.com/office/drawing/2014/main" id="{8531C2E6-D83A-2812-0DC0-04A75A64E787}"/>
                    </a:ext>
                  </a:extLst>
                </p:cNvPr>
                <p:cNvSpPr txBox="1"/>
                <p:nvPr/>
              </p:nvSpPr>
              <p:spPr>
                <a:xfrm>
                  <a:off x="8543926" y="1937982"/>
                  <a:ext cx="2857500" cy="369332"/>
                </a:xfrm>
                <a:prstGeom prst="rect">
                  <a:avLst/>
                </a:prstGeom>
                <a:noFill/>
              </p:spPr>
              <p:txBody>
                <a:bodyPr wrap="square" rtlCol="0">
                  <a:spAutoFit/>
                </a:bodyPr>
                <a:lstStyle/>
                <a:p>
                  <a:pPr algn="ctr"/>
                  <a:r>
                    <a:rPr lang="pt-BR" dirty="0"/>
                    <a:t>Função logística</a:t>
                  </a:r>
                </a:p>
              </p:txBody>
            </p:sp>
            <p:pic>
              <p:nvPicPr>
                <p:cNvPr id="6" name="Imagem 5">
                  <a:extLst>
                    <a:ext uri="{FF2B5EF4-FFF2-40B4-BE49-F238E27FC236}">
                      <a16:creationId xmlns:a16="http://schemas.microsoft.com/office/drawing/2014/main" id="{4D80E6E5-D9D8-1642-C28F-883E5336B5B6}"/>
                    </a:ext>
                  </a:extLst>
                </p:cNvPr>
                <p:cNvPicPr>
                  <a:picLocks noChangeAspect="1"/>
                </p:cNvPicPr>
                <p:nvPr/>
              </p:nvPicPr>
              <p:blipFill>
                <a:blip r:embed="rId2"/>
                <a:stretch>
                  <a:fillRect/>
                </a:stretch>
              </p:blipFill>
              <p:spPr>
                <a:xfrm>
                  <a:off x="8086699" y="2103598"/>
                  <a:ext cx="3656650" cy="2742488"/>
                </a:xfrm>
                <a:prstGeom prst="rect">
                  <a:avLst/>
                </a:prstGeom>
              </p:spPr>
            </p:pic>
            <mc:AlternateContent xmlns:mc="http://schemas.openxmlformats.org/markup-compatibility/2006" xmlns:a14="http://schemas.microsoft.com/office/drawing/2010/main">
              <mc:Choice Requires="a14">
                <p:sp>
                  <p:nvSpPr>
                    <p:cNvPr id="7" name="CaixaDeTexto 6">
                      <a:extLst>
                        <a:ext uri="{FF2B5EF4-FFF2-40B4-BE49-F238E27FC236}">
                          <a16:creationId xmlns:a16="http://schemas.microsoft.com/office/drawing/2014/main" id="{49877162-EDB5-01DB-C572-D0D7231EC63C}"/>
                        </a:ext>
                      </a:extLst>
                    </p:cNvPr>
                    <p:cNvSpPr txBox="1"/>
                    <p:nvPr/>
                  </p:nvSpPr>
                  <p:spPr>
                    <a:xfrm>
                      <a:off x="9689307" y="4671433"/>
                      <a:ext cx="566738" cy="276999"/>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
                              <a:rPr lang="pt-BR" sz="1200" b="0" i="1" smtClean="0">
                                <a:latin typeface="Cambria Math" panose="02040503050406030204" pitchFamily="18" charset="0"/>
                              </a:rPr>
                              <m:t>𝑔</m:t>
                            </m:r>
                            <m:d>
                              <m:dPr>
                                <m:ctrlPr>
                                  <a:rPr lang="pt-BR" sz="1200" b="0" i="1" smtClean="0">
                                    <a:latin typeface="Cambria Math" panose="02040503050406030204" pitchFamily="18" charset="0"/>
                                  </a:rPr>
                                </m:ctrlPr>
                              </m:dPr>
                              <m:e>
                                <m:r>
                                  <a:rPr lang="pt-BR" sz="1200" b="1" i="1" smtClean="0">
                                    <a:latin typeface="Cambria Math" panose="02040503050406030204" pitchFamily="18" charset="0"/>
                                  </a:rPr>
                                  <m:t>𝒙</m:t>
                                </m:r>
                              </m:e>
                            </m:d>
                          </m:oMath>
                        </m:oMathPara>
                      </a14:m>
                      <a:endParaRPr lang="pt-BR" sz="1200" dirty="0"/>
                    </a:p>
                  </p:txBody>
                </p:sp>
              </mc:Choice>
              <mc:Fallback xmlns="">
                <p:sp>
                  <p:nvSpPr>
                    <p:cNvPr id="7" name="CaixaDeTexto 6">
                      <a:extLst>
                        <a:ext uri="{FF2B5EF4-FFF2-40B4-BE49-F238E27FC236}">
                          <a16:creationId xmlns:a16="http://schemas.microsoft.com/office/drawing/2014/main" id="{49877162-EDB5-01DB-C572-D0D7231EC63C}"/>
                        </a:ext>
                      </a:extLst>
                    </p:cNvPr>
                    <p:cNvSpPr txBox="1">
                      <a:spLocks noRot="1" noChangeAspect="1" noMove="1" noResize="1" noEditPoints="1" noAdjustHandles="1" noChangeArrowheads="1" noChangeShapeType="1" noTextEdit="1"/>
                    </p:cNvSpPr>
                    <p:nvPr/>
                  </p:nvSpPr>
                  <p:spPr>
                    <a:xfrm>
                      <a:off x="9689307" y="4671433"/>
                      <a:ext cx="566738" cy="276999"/>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8" name="CaixaDeTexto 7">
                      <a:extLst>
                        <a:ext uri="{FF2B5EF4-FFF2-40B4-BE49-F238E27FC236}">
                          <a16:creationId xmlns:a16="http://schemas.microsoft.com/office/drawing/2014/main" id="{2A9DDD9C-D57E-09F0-E357-D97D7CE49F78}"/>
                        </a:ext>
                      </a:extLst>
                    </p:cNvPr>
                    <p:cNvSpPr txBox="1"/>
                    <p:nvPr/>
                  </p:nvSpPr>
                  <p:spPr>
                    <a:xfrm rot="16200000">
                      <a:off x="7893582" y="3278605"/>
                      <a:ext cx="662097" cy="300788"/>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
                              <a:rPr lang="pt-BR" sz="1200" b="0" i="1" smtClean="0">
                                <a:latin typeface="Cambria Math" panose="02040503050406030204" pitchFamily="18" charset="0"/>
                              </a:rPr>
                              <m:t>𝑓</m:t>
                            </m:r>
                            <m:d>
                              <m:dPr>
                                <m:ctrlPr>
                                  <a:rPr lang="pt-BR" sz="1200" b="0" i="1" smtClean="0">
                                    <a:latin typeface="Cambria Math" panose="02040503050406030204" pitchFamily="18" charset="0"/>
                                  </a:rPr>
                                </m:ctrlPr>
                              </m:dPr>
                              <m:e>
                                <m:r>
                                  <a:rPr lang="pt-BR" sz="1200" b="0" i="1" smtClean="0">
                                    <a:latin typeface="Cambria Math" panose="02040503050406030204" pitchFamily="18" charset="0"/>
                                  </a:rPr>
                                  <m:t>𝑔</m:t>
                                </m:r>
                                <m:d>
                                  <m:dPr>
                                    <m:ctrlPr>
                                      <a:rPr lang="pt-BR" sz="1200" b="0" i="1" smtClean="0">
                                        <a:latin typeface="Cambria Math" panose="02040503050406030204" pitchFamily="18" charset="0"/>
                                      </a:rPr>
                                    </m:ctrlPr>
                                  </m:dPr>
                                  <m:e>
                                    <m:r>
                                      <a:rPr lang="pt-BR" sz="1200" b="1" i="1" smtClean="0">
                                        <a:latin typeface="Cambria Math" panose="02040503050406030204" pitchFamily="18" charset="0"/>
                                      </a:rPr>
                                      <m:t>𝒙</m:t>
                                    </m:r>
                                  </m:e>
                                </m:d>
                              </m:e>
                            </m:d>
                          </m:oMath>
                        </m:oMathPara>
                      </a14:m>
                      <a:endParaRPr lang="pt-BR" sz="1200" dirty="0"/>
                    </a:p>
                  </p:txBody>
                </p:sp>
              </mc:Choice>
              <mc:Fallback xmlns="">
                <p:sp>
                  <p:nvSpPr>
                    <p:cNvPr id="8" name="CaixaDeTexto 7">
                      <a:extLst>
                        <a:ext uri="{FF2B5EF4-FFF2-40B4-BE49-F238E27FC236}">
                          <a16:creationId xmlns:a16="http://schemas.microsoft.com/office/drawing/2014/main" id="{2A9DDD9C-D57E-09F0-E357-D97D7CE49F78}"/>
                        </a:ext>
                      </a:extLst>
                    </p:cNvPr>
                    <p:cNvSpPr txBox="1">
                      <a:spLocks noRot="1" noChangeAspect="1" noMove="1" noResize="1" noEditPoints="1" noAdjustHandles="1" noChangeArrowheads="1" noChangeShapeType="1" noTextEdit="1"/>
                    </p:cNvSpPr>
                    <p:nvPr/>
                  </p:nvSpPr>
                  <p:spPr>
                    <a:xfrm rot="16200000">
                      <a:off x="7893582" y="3278605"/>
                      <a:ext cx="662097" cy="300788"/>
                    </a:xfrm>
                    <a:prstGeom prst="rect">
                      <a:avLst/>
                    </a:prstGeom>
                    <a:blipFill>
                      <a:blip r:embed="rId4"/>
                      <a:stretch>
                        <a:fillRect r="-2000"/>
                      </a:stretch>
                    </a:blipFill>
                  </p:spPr>
                  <p:txBody>
                    <a:bodyPr/>
                    <a:lstStyle/>
                    <a:p>
                      <a:r>
                        <a:rPr lang="pt-BR">
                          <a:noFill/>
                        </a:rPr>
                        <a:t> </a:t>
                      </a:r>
                    </a:p>
                  </p:txBody>
                </p:sp>
              </mc:Fallback>
            </mc:AlternateContent>
          </p:grpSp>
          <p:sp>
            <p:nvSpPr>
              <p:cNvPr id="17" name="Right Brace 9">
                <a:extLst>
                  <a:ext uri="{FF2B5EF4-FFF2-40B4-BE49-F238E27FC236}">
                    <a16:creationId xmlns:a16="http://schemas.microsoft.com/office/drawing/2014/main" id="{4D963F6D-E2D2-0DF5-44E0-0A78144D04CC}"/>
                  </a:ext>
                </a:extLst>
              </p:cNvPr>
              <p:cNvSpPr/>
              <p:nvPr/>
            </p:nvSpPr>
            <p:spPr>
              <a:xfrm rot="16200000">
                <a:off x="4699442" y="2834217"/>
                <a:ext cx="142787" cy="1412081"/>
              </a:xfrm>
              <a:prstGeom prst="rightBrace">
                <a:avLst>
                  <a:gd name="adj1" fmla="val 8333"/>
                  <a:gd name="adj2" fmla="val 50741"/>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18" name="TextBox 10">
                    <a:extLst>
                      <a:ext uri="{FF2B5EF4-FFF2-40B4-BE49-F238E27FC236}">
                        <a16:creationId xmlns:a16="http://schemas.microsoft.com/office/drawing/2014/main" id="{F7EF5129-F955-E14B-1A14-99134D12ABEE}"/>
                      </a:ext>
                    </a:extLst>
                  </p:cNvPr>
                  <p:cNvSpPr txBox="1"/>
                  <p:nvPr/>
                </p:nvSpPr>
                <p:spPr>
                  <a:xfrm>
                    <a:off x="4063759" y="3207254"/>
                    <a:ext cx="1413117" cy="2616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pt-BR" sz="1100" i="1" dirty="0" smtClean="0">
                                  <a:latin typeface="Cambria Math" panose="02040503050406030204" pitchFamily="18" charset="0"/>
                                </a:rPr>
                              </m:ctrlPr>
                            </m:accPr>
                            <m:e>
                              <m:r>
                                <a:rPr lang="pt-BR" sz="1100" i="1" dirty="0">
                                  <a:latin typeface="Cambria Math" panose="02040503050406030204" pitchFamily="18" charset="0"/>
                                </a:rPr>
                                <m:t>𝑦</m:t>
                              </m:r>
                            </m:e>
                          </m:acc>
                          <m:r>
                            <a:rPr lang="pt-BR" sz="1100" b="0" i="1" dirty="0" smtClean="0">
                              <a:latin typeface="Cambria Math" panose="02040503050406030204" pitchFamily="18" charset="0"/>
                            </a:rPr>
                            <m:t>&lt;0.5 </m:t>
                          </m:r>
                          <m:r>
                            <m:rPr>
                              <m:sty m:val="p"/>
                            </m:rPr>
                            <a:rPr lang="pt-BR" sz="1100" b="0" i="0" dirty="0" smtClean="0">
                              <a:latin typeface="Cambria Math" panose="02040503050406030204" pitchFamily="18" charset="0"/>
                            </a:rPr>
                            <m:t>se</m:t>
                          </m:r>
                          <m:r>
                            <a:rPr lang="pt-BR" sz="1100" b="0" i="1" dirty="0" smtClean="0">
                              <a:latin typeface="Cambria Math" panose="02040503050406030204" pitchFamily="18" charset="0"/>
                            </a:rPr>
                            <m:t> </m:t>
                          </m:r>
                          <m:r>
                            <a:rPr lang="pt-BR" sz="1100" i="1">
                              <a:latin typeface="Cambria Math" panose="02040503050406030204" pitchFamily="18" charset="0"/>
                            </a:rPr>
                            <m:t>𝑔</m:t>
                          </m:r>
                          <m:d>
                            <m:dPr>
                              <m:ctrlPr>
                                <a:rPr lang="pt-BR" sz="1100" i="1">
                                  <a:latin typeface="Cambria Math" panose="02040503050406030204" pitchFamily="18" charset="0"/>
                                </a:rPr>
                              </m:ctrlPr>
                            </m:dPr>
                            <m:e>
                              <m:r>
                                <a:rPr lang="pt-BR" sz="1100" b="1" i="1">
                                  <a:latin typeface="Cambria Math" panose="02040503050406030204" pitchFamily="18" charset="0"/>
                                </a:rPr>
                                <m:t>𝒙</m:t>
                              </m:r>
                            </m:e>
                          </m:d>
                          <m:r>
                            <a:rPr lang="pt-BR" sz="1100" b="0" i="1" smtClean="0">
                              <a:latin typeface="Cambria Math" panose="02040503050406030204" pitchFamily="18" charset="0"/>
                            </a:rPr>
                            <m:t>&lt;0</m:t>
                          </m:r>
                        </m:oMath>
                      </m:oMathPara>
                    </a14:m>
                    <a:endParaRPr lang="pt-BR" sz="1100" dirty="0"/>
                  </a:p>
                </p:txBody>
              </p:sp>
            </mc:Choice>
            <mc:Fallback xmlns="">
              <p:sp>
                <p:nvSpPr>
                  <p:cNvPr id="18" name="TextBox 10">
                    <a:extLst>
                      <a:ext uri="{FF2B5EF4-FFF2-40B4-BE49-F238E27FC236}">
                        <a16:creationId xmlns:a16="http://schemas.microsoft.com/office/drawing/2014/main" id="{F7EF5129-F955-E14B-1A14-99134D12ABEE}"/>
                      </a:ext>
                    </a:extLst>
                  </p:cNvPr>
                  <p:cNvSpPr txBox="1">
                    <a:spLocks noRot="1" noChangeAspect="1" noMove="1" noResize="1" noEditPoints="1" noAdjustHandles="1" noChangeArrowheads="1" noChangeShapeType="1" noTextEdit="1"/>
                  </p:cNvSpPr>
                  <p:nvPr/>
                </p:nvSpPr>
                <p:spPr>
                  <a:xfrm>
                    <a:off x="4063759" y="3207254"/>
                    <a:ext cx="1413117" cy="261610"/>
                  </a:xfrm>
                  <a:prstGeom prst="rect">
                    <a:avLst/>
                  </a:prstGeom>
                  <a:blipFill>
                    <a:blip r:embed="rId5"/>
                    <a:stretch>
                      <a:fillRect/>
                    </a:stretch>
                  </a:blipFill>
                </p:spPr>
                <p:txBody>
                  <a:bodyPr/>
                  <a:lstStyle/>
                  <a:p>
                    <a:r>
                      <a:rPr lang="pt-BR">
                        <a:noFill/>
                      </a:rPr>
                      <a:t> </a:t>
                    </a:r>
                  </a:p>
                </p:txBody>
              </p:sp>
            </mc:Fallback>
          </mc:AlternateContent>
          <p:sp>
            <p:nvSpPr>
              <p:cNvPr id="19" name="Right Brace 5">
                <a:extLst>
                  <a:ext uri="{FF2B5EF4-FFF2-40B4-BE49-F238E27FC236}">
                    <a16:creationId xmlns:a16="http://schemas.microsoft.com/office/drawing/2014/main" id="{187454D8-2D87-DCD0-BD18-8A84EB3A70B6}"/>
                  </a:ext>
                </a:extLst>
              </p:cNvPr>
              <p:cNvSpPr/>
              <p:nvPr/>
            </p:nvSpPr>
            <p:spPr>
              <a:xfrm rot="5400000">
                <a:off x="6105679" y="3061505"/>
                <a:ext cx="166155" cy="1423766"/>
              </a:xfrm>
              <a:prstGeom prst="rightBrace">
                <a:avLst>
                  <a:gd name="adj1" fmla="val 8333"/>
                  <a:gd name="adj2" fmla="val 50741"/>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20" name="TextBox 6">
                    <a:extLst>
                      <a:ext uri="{FF2B5EF4-FFF2-40B4-BE49-F238E27FC236}">
                        <a16:creationId xmlns:a16="http://schemas.microsoft.com/office/drawing/2014/main" id="{061FA155-9B88-FD4D-0861-9BC7216E27D9}"/>
                      </a:ext>
                    </a:extLst>
                  </p:cNvPr>
                  <p:cNvSpPr txBox="1"/>
                  <p:nvPr/>
                </p:nvSpPr>
                <p:spPr>
                  <a:xfrm>
                    <a:off x="5476872" y="3850543"/>
                    <a:ext cx="1423767" cy="2616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pt-BR" sz="1100" i="1" dirty="0" smtClean="0">
                                  <a:latin typeface="Cambria Math" panose="02040503050406030204" pitchFamily="18" charset="0"/>
                                </a:rPr>
                              </m:ctrlPr>
                            </m:accPr>
                            <m:e>
                              <m:r>
                                <a:rPr lang="pt-BR" sz="1100" i="1" dirty="0">
                                  <a:latin typeface="Cambria Math" panose="02040503050406030204" pitchFamily="18" charset="0"/>
                                </a:rPr>
                                <m:t>𝑦</m:t>
                              </m:r>
                            </m:e>
                          </m:acc>
                          <m:r>
                            <a:rPr lang="pt-BR" sz="1100" b="0" i="1" dirty="0" smtClean="0">
                              <a:latin typeface="Cambria Math" panose="02040503050406030204" pitchFamily="18" charset="0"/>
                            </a:rPr>
                            <m:t>&gt;0.5 </m:t>
                          </m:r>
                          <m:r>
                            <m:rPr>
                              <m:sty m:val="p"/>
                            </m:rPr>
                            <a:rPr lang="pt-BR" sz="1100" b="0" i="0" dirty="0" smtClean="0">
                              <a:latin typeface="Cambria Math" panose="02040503050406030204" pitchFamily="18" charset="0"/>
                            </a:rPr>
                            <m:t>se</m:t>
                          </m:r>
                          <m:r>
                            <a:rPr lang="pt-BR" sz="1100" b="0" i="1" dirty="0" smtClean="0">
                              <a:latin typeface="Cambria Math" panose="02040503050406030204" pitchFamily="18" charset="0"/>
                            </a:rPr>
                            <m:t> </m:t>
                          </m:r>
                          <m:r>
                            <a:rPr lang="pt-BR" sz="1100" i="1">
                              <a:latin typeface="Cambria Math" panose="02040503050406030204" pitchFamily="18" charset="0"/>
                            </a:rPr>
                            <m:t>𝑔</m:t>
                          </m:r>
                          <m:d>
                            <m:dPr>
                              <m:ctrlPr>
                                <a:rPr lang="pt-BR" sz="1100" i="1">
                                  <a:latin typeface="Cambria Math" panose="02040503050406030204" pitchFamily="18" charset="0"/>
                                </a:rPr>
                              </m:ctrlPr>
                            </m:dPr>
                            <m:e>
                              <m:r>
                                <a:rPr lang="pt-BR" sz="1100" b="1" i="1">
                                  <a:latin typeface="Cambria Math" panose="02040503050406030204" pitchFamily="18" charset="0"/>
                                </a:rPr>
                                <m:t>𝒙</m:t>
                              </m:r>
                            </m:e>
                          </m:d>
                          <m:r>
                            <a:rPr lang="pt-BR" sz="1100" b="0" i="1" smtClean="0">
                              <a:latin typeface="Cambria Math" panose="02040503050406030204" pitchFamily="18" charset="0"/>
                            </a:rPr>
                            <m:t>&gt;0</m:t>
                          </m:r>
                        </m:oMath>
                      </m:oMathPara>
                    </a14:m>
                    <a:endParaRPr lang="pt-BR" sz="1100" dirty="0"/>
                  </a:p>
                </p:txBody>
              </p:sp>
            </mc:Choice>
            <mc:Fallback xmlns="">
              <p:sp>
                <p:nvSpPr>
                  <p:cNvPr id="20" name="TextBox 6">
                    <a:extLst>
                      <a:ext uri="{FF2B5EF4-FFF2-40B4-BE49-F238E27FC236}">
                        <a16:creationId xmlns:a16="http://schemas.microsoft.com/office/drawing/2014/main" id="{061FA155-9B88-FD4D-0861-9BC7216E27D9}"/>
                      </a:ext>
                    </a:extLst>
                  </p:cNvPr>
                  <p:cNvSpPr txBox="1">
                    <a:spLocks noRot="1" noChangeAspect="1" noMove="1" noResize="1" noEditPoints="1" noAdjustHandles="1" noChangeArrowheads="1" noChangeShapeType="1" noTextEdit="1"/>
                  </p:cNvSpPr>
                  <p:nvPr/>
                </p:nvSpPr>
                <p:spPr>
                  <a:xfrm>
                    <a:off x="5476872" y="3850543"/>
                    <a:ext cx="1423767" cy="261610"/>
                  </a:xfrm>
                  <a:prstGeom prst="rect">
                    <a:avLst/>
                  </a:prstGeom>
                  <a:blipFill>
                    <a:blip r:embed="rId6"/>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1" name="TextBox 6">
                    <a:extLst>
                      <a:ext uri="{FF2B5EF4-FFF2-40B4-BE49-F238E27FC236}">
                        <a16:creationId xmlns:a16="http://schemas.microsoft.com/office/drawing/2014/main" id="{47D1FEB6-6A06-9B1A-95C2-426DECC0F11E}"/>
                      </a:ext>
                    </a:extLst>
                  </p:cNvPr>
                  <p:cNvSpPr txBox="1"/>
                  <p:nvPr/>
                </p:nvSpPr>
                <p:spPr>
                  <a:xfrm>
                    <a:off x="5575297" y="3196769"/>
                    <a:ext cx="1423767" cy="2616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pt-BR" sz="1100" i="1" dirty="0" smtClean="0">
                                  <a:latin typeface="Cambria Math" panose="02040503050406030204" pitchFamily="18" charset="0"/>
                                </a:rPr>
                              </m:ctrlPr>
                            </m:accPr>
                            <m:e>
                              <m:r>
                                <a:rPr lang="pt-BR" sz="1100" i="1" dirty="0">
                                  <a:latin typeface="Cambria Math" panose="02040503050406030204" pitchFamily="18" charset="0"/>
                                </a:rPr>
                                <m:t>𝑦</m:t>
                              </m:r>
                            </m:e>
                          </m:acc>
                          <m:r>
                            <a:rPr lang="pt-BR" sz="1100" b="0" i="1" dirty="0" smtClean="0">
                              <a:latin typeface="Cambria Math" panose="02040503050406030204" pitchFamily="18" charset="0"/>
                            </a:rPr>
                            <m:t>=0.5 </m:t>
                          </m:r>
                          <m:r>
                            <m:rPr>
                              <m:sty m:val="p"/>
                            </m:rPr>
                            <a:rPr lang="pt-BR" sz="1100" b="0" i="0" dirty="0" smtClean="0">
                              <a:latin typeface="Cambria Math" panose="02040503050406030204" pitchFamily="18" charset="0"/>
                            </a:rPr>
                            <m:t>se</m:t>
                          </m:r>
                          <m:r>
                            <a:rPr lang="pt-BR" sz="1100" b="0" i="1" dirty="0" smtClean="0">
                              <a:latin typeface="Cambria Math" panose="02040503050406030204" pitchFamily="18" charset="0"/>
                            </a:rPr>
                            <m:t> </m:t>
                          </m:r>
                          <m:r>
                            <a:rPr lang="pt-BR" sz="1100" i="1">
                              <a:latin typeface="Cambria Math" panose="02040503050406030204" pitchFamily="18" charset="0"/>
                            </a:rPr>
                            <m:t>𝑔</m:t>
                          </m:r>
                          <m:d>
                            <m:dPr>
                              <m:ctrlPr>
                                <a:rPr lang="pt-BR" sz="1100" i="1">
                                  <a:latin typeface="Cambria Math" panose="02040503050406030204" pitchFamily="18" charset="0"/>
                                </a:rPr>
                              </m:ctrlPr>
                            </m:dPr>
                            <m:e>
                              <m:r>
                                <a:rPr lang="pt-BR" sz="1100" b="1" i="1">
                                  <a:latin typeface="Cambria Math" panose="02040503050406030204" pitchFamily="18" charset="0"/>
                                </a:rPr>
                                <m:t>𝒙</m:t>
                              </m:r>
                            </m:e>
                          </m:d>
                          <m:r>
                            <a:rPr lang="pt-BR" sz="1100" b="0" i="1" smtClean="0">
                              <a:latin typeface="Cambria Math" panose="02040503050406030204" pitchFamily="18" charset="0"/>
                            </a:rPr>
                            <m:t>=0</m:t>
                          </m:r>
                        </m:oMath>
                      </m:oMathPara>
                    </a14:m>
                    <a:endParaRPr lang="pt-BR" sz="1100" dirty="0"/>
                  </a:p>
                </p:txBody>
              </p:sp>
            </mc:Choice>
            <mc:Fallback xmlns="">
              <p:sp>
                <p:nvSpPr>
                  <p:cNvPr id="21" name="TextBox 6">
                    <a:extLst>
                      <a:ext uri="{FF2B5EF4-FFF2-40B4-BE49-F238E27FC236}">
                        <a16:creationId xmlns:a16="http://schemas.microsoft.com/office/drawing/2014/main" id="{47D1FEB6-6A06-9B1A-95C2-426DECC0F11E}"/>
                      </a:ext>
                    </a:extLst>
                  </p:cNvPr>
                  <p:cNvSpPr txBox="1">
                    <a:spLocks noRot="1" noChangeAspect="1" noMove="1" noResize="1" noEditPoints="1" noAdjustHandles="1" noChangeArrowheads="1" noChangeShapeType="1" noTextEdit="1"/>
                  </p:cNvSpPr>
                  <p:nvPr/>
                </p:nvSpPr>
                <p:spPr>
                  <a:xfrm>
                    <a:off x="5575297" y="3196769"/>
                    <a:ext cx="1423767" cy="261610"/>
                  </a:xfrm>
                  <a:prstGeom prst="rect">
                    <a:avLst/>
                  </a:prstGeom>
                  <a:blipFill>
                    <a:blip r:embed="rId7"/>
                    <a:stretch>
                      <a:fillRect/>
                    </a:stretch>
                  </a:blipFill>
                </p:spPr>
                <p:txBody>
                  <a:bodyPr/>
                  <a:lstStyle/>
                  <a:p>
                    <a:r>
                      <a:rPr lang="pt-BR">
                        <a:noFill/>
                      </a:rPr>
                      <a:t> </a:t>
                    </a:r>
                  </a:p>
                </p:txBody>
              </p:sp>
            </mc:Fallback>
          </mc:AlternateContent>
          <p:cxnSp>
            <p:nvCxnSpPr>
              <p:cNvPr id="23" name="Conector de Seta Reta 22">
                <a:extLst>
                  <a:ext uri="{FF2B5EF4-FFF2-40B4-BE49-F238E27FC236}">
                    <a16:creationId xmlns:a16="http://schemas.microsoft.com/office/drawing/2014/main" id="{CC12EE18-C490-D900-54E8-70EA5D49026F}"/>
                  </a:ext>
                </a:extLst>
              </p:cNvPr>
              <p:cNvCxnSpPr>
                <a:cxnSpLocks/>
                <a:stCxn id="27" idx="7"/>
              </p:cNvCxnSpPr>
              <p:nvPr/>
            </p:nvCxnSpPr>
            <p:spPr>
              <a:xfrm flipV="1">
                <a:off x="5492461" y="3429000"/>
                <a:ext cx="219364" cy="201096"/>
              </a:xfrm>
              <a:prstGeom prst="straightConnector1">
                <a:avLst/>
              </a:prstGeom>
              <a:ln w="31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27" name="Elipse 26">
              <a:extLst>
                <a:ext uri="{FF2B5EF4-FFF2-40B4-BE49-F238E27FC236}">
                  <a16:creationId xmlns:a16="http://schemas.microsoft.com/office/drawing/2014/main" id="{D03DF163-817D-5787-3223-2975D9425F36}"/>
                </a:ext>
              </a:extLst>
            </p:cNvPr>
            <p:cNvSpPr/>
            <p:nvPr/>
          </p:nvSpPr>
          <p:spPr>
            <a:xfrm>
              <a:off x="5442800" y="3621445"/>
              <a:ext cx="58182" cy="59070"/>
            </a:xfrm>
            <a:prstGeom prst="ellipse">
              <a:avLst/>
            </a:prstGeom>
            <a:no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86" name="Agrupar 85">
            <a:extLst>
              <a:ext uri="{FF2B5EF4-FFF2-40B4-BE49-F238E27FC236}">
                <a16:creationId xmlns:a16="http://schemas.microsoft.com/office/drawing/2014/main" id="{8F5AC0D3-5304-0E54-6428-B4A255026DE6}"/>
              </a:ext>
            </a:extLst>
          </p:cNvPr>
          <p:cNvGrpSpPr/>
          <p:nvPr/>
        </p:nvGrpSpPr>
        <p:grpSpPr>
          <a:xfrm>
            <a:off x="4763380" y="369131"/>
            <a:ext cx="6151693" cy="3036592"/>
            <a:chOff x="4953880" y="1826743"/>
            <a:chExt cx="6151693" cy="3036592"/>
          </a:xfrm>
        </p:grpSpPr>
        <p:grpSp>
          <p:nvGrpSpPr>
            <p:cNvPr id="2" name="Agrupar 1">
              <a:extLst>
                <a:ext uri="{FF2B5EF4-FFF2-40B4-BE49-F238E27FC236}">
                  <a16:creationId xmlns:a16="http://schemas.microsoft.com/office/drawing/2014/main" id="{BE7CEA91-7A79-9FA9-D170-1566346B7CE7}"/>
                </a:ext>
              </a:extLst>
            </p:cNvPr>
            <p:cNvGrpSpPr/>
            <p:nvPr/>
          </p:nvGrpSpPr>
          <p:grpSpPr>
            <a:xfrm>
              <a:off x="5964872" y="1826743"/>
              <a:ext cx="4577263" cy="3036592"/>
              <a:chOff x="983980" y="3614532"/>
              <a:chExt cx="4577263" cy="3036592"/>
            </a:xfrm>
          </p:grpSpPr>
          <p:sp>
            <p:nvSpPr>
              <p:cNvPr id="3" name="Elipse 2">
                <a:extLst>
                  <a:ext uri="{FF2B5EF4-FFF2-40B4-BE49-F238E27FC236}">
                    <a16:creationId xmlns:a16="http://schemas.microsoft.com/office/drawing/2014/main" id="{9FBBBE19-765D-4DA4-27DB-8CFF0F7ADDAD}"/>
                  </a:ext>
                </a:extLst>
              </p:cNvPr>
              <p:cNvSpPr/>
              <p:nvPr/>
            </p:nvSpPr>
            <p:spPr>
              <a:xfrm>
                <a:off x="3328962" y="3756976"/>
                <a:ext cx="566057" cy="566057"/>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 name="Elipse 8">
                <a:extLst>
                  <a:ext uri="{FF2B5EF4-FFF2-40B4-BE49-F238E27FC236}">
                    <a16:creationId xmlns:a16="http://schemas.microsoft.com/office/drawing/2014/main" id="{3F4CA6C6-D1D8-9986-03E5-4EC902C4DFEC}"/>
                  </a:ext>
                </a:extLst>
              </p:cNvPr>
              <p:cNvSpPr/>
              <p:nvPr/>
            </p:nvSpPr>
            <p:spPr>
              <a:xfrm>
                <a:off x="3328961" y="4526233"/>
                <a:ext cx="566057" cy="566057"/>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0" name="Elipse 9">
                <a:extLst>
                  <a:ext uri="{FF2B5EF4-FFF2-40B4-BE49-F238E27FC236}">
                    <a16:creationId xmlns:a16="http://schemas.microsoft.com/office/drawing/2014/main" id="{9E10D2CD-54C6-7333-E97A-5E22B054535A}"/>
                  </a:ext>
                </a:extLst>
              </p:cNvPr>
              <p:cNvSpPr/>
              <p:nvPr/>
            </p:nvSpPr>
            <p:spPr>
              <a:xfrm>
                <a:off x="3328961" y="5305650"/>
                <a:ext cx="566057" cy="566057"/>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1" name="Elipse 10">
                <a:extLst>
                  <a:ext uri="{FF2B5EF4-FFF2-40B4-BE49-F238E27FC236}">
                    <a16:creationId xmlns:a16="http://schemas.microsoft.com/office/drawing/2014/main" id="{A5C1FCD0-D048-AE75-7E77-A02A5F096897}"/>
                  </a:ext>
                </a:extLst>
              </p:cNvPr>
              <p:cNvSpPr/>
              <p:nvPr/>
            </p:nvSpPr>
            <p:spPr>
              <a:xfrm>
                <a:off x="3328961" y="6085067"/>
                <a:ext cx="566057" cy="566057"/>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2" name="Elipse 11">
                <a:extLst>
                  <a:ext uri="{FF2B5EF4-FFF2-40B4-BE49-F238E27FC236}">
                    <a16:creationId xmlns:a16="http://schemas.microsoft.com/office/drawing/2014/main" id="{6F395903-9758-C515-9CD7-A2F80A64771E}"/>
                  </a:ext>
                </a:extLst>
              </p:cNvPr>
              <p:cNvSpPr/>
              <p:nvPr/>
            </p:nvSpPr>
            <p:spPr>
              <a:xfrm>
                <a:off x="4389392" y="4524905"/>
                <a:ext cx="566057" cy="566057"/>
              </a:xfrm>
              <a:prstGeom prst="ellipse">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3" name="Elipse 12">
                <a:extLst>
                  <a:ext uri="{FF2B5EF4-FFF2-40B4-BE49-F238E27FC236}">
                    <a16:creationId xmlns:a16="http://schemas.microsoft.com/office/drawing/2014/main" id="{DC4BAD02-5F0D-A997-7875-578E9FDEE881}"/>
                  </a:ext>
                </a:extLst>
              </p:cNvPr>
              <p:cNvSpPr/>
              <p:nvPr/>
            </p:nvSpPr>
            <p:spPr>
              <a:xfrm>
                <a:off x="2123189" y="3756976"/>
                <a:ext cx="566057" cy="566057"/>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4" name="Elipse 13">
                <a:extLst>
                  <a:ext uri="{FF2B5EF4-FFF2-40B4-BE49-F238E27FC236}">
                    <a16:creationId xmlns:a16="http://schemas.microsoft.com/office/drawing/2014/main" id="{F01B6E13-823A-6562-3928-471F64D4E5F2}"/>
                  </a:ext>
                </a:extLst>
              </p:cNvPr>
              <p:cNvSpPr/>
              <p:nvPr/>
            </p:nvSpPr>
            <p:spPr>
              <a:xfrm>
                <a:off x="2127901" y="4526230"/>
                <a:ext cx="566057" cy="566057"/>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5" name="Elipse 14">
                <a:extLst>
                  <a:ext uri="{FF2B5EF4-FFF2-40B4-BE49-F238E27FC236}">
                    <a16:creationId xmlns:a16="http://schemas.microsoft.com/office/drawing/2014/main" id="{2E4B5170-725D-6350-A327-FEC1199EEE28}"/>
                  </a:ext>
                </a:extLst>
              </p:cNvPr>
              <p:cNvSpPr/>
              <p:nvPr/>
            </p:nvSpPr>
            <p:spPr>
              <a:xfrm>
                <a:off x="2123189" y="5303324"/>
                <a:ext cx="566057" cy="566057"/>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cxnSp>
            <p:nvCxnSpPr>
              <p:cNvPr id="16" name="Conector de Seta Reta 15">
                <a:extLst>
                  <a:ext uri="{FF2B5EF4-FFF2-40B4-BE49-F238E27FC236}">
                    <a16:creationId xmlns:a16="http://schemas.microsoft.com/office/drawing/2014/main" id="{0FE3A0EE-4227-915E-E44F-637197C1DE9A}"/>
                  </a:ext>
                </a:extLst>
              </p:cNvPr>
              <p:cNvCxnSpPr>
                <a:stCxn id="13" idx="6"/>
                <a:endCxn id="3" idx="2"/>
              </p:cNvCxnSpPr>
              <p:nvPr/>
            </p:nvCxnSpPr>
            <p:spPr>
              <a:xfrm>
                <a:off x="2689246" y="4040005"/>
                <a:ext cx="63971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Conector de Seta Reta 21">
                <a:extLst>
                  <a:ext uri="{FF2B5EF4-FFF2-40B4-BE49-F238E27FC236}">
                    <a16:creationId xmlns:a16="http://schemas.microsoft.com/office/drawing/2014/main" id="{E7C8974D-B235-81EC-F63A-709510591E72}"/>
                  </a:ext>
                </a:extLst>
              </p:cNvPr>
              <p:cNvCxnSpPr>
                <a:stCxn id="13" idx="6"/>
                <a:endCxn id="9" idx="2"/>
              </p:cNvCxnSpPr>
              <p:nvPr/>
            </p:nvCxnSpPr>
            <p:spPr>
              <a:xfrm>
                <a:off x="2689246" y="4040005"/>
                <a:ext cx="639715" cy="7692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Conector de Seta Reta 23">
                <a:extLst>
                  <a:ext uri="{FF2B5EF4-FFF2-40B4-BE49-F238E27FC236}">
                    <a16:creationId xmlns:a16="http://schemas.microsoft.com/office/drawing/2014/main" id="{3F62FC8D-369A-0D63-44F6-414E18E231B0}"/>
                  </a:ext>
                </a:extLst>
              </p:cNvPr>
              <p:cNvCxnSpPr>
                <a:stCxn id="13" idx="6"/>
                <a:endCxn id="10" idx="2"/>
              </p:cNvCxnSpPr>
              <p:nvPr/>
            </p:nvCxnSpPr>
            <p:spPr>
              <a:xfrm>
                <a:off x="2689246" y="4040005"/>
                <a:ext cx="639715" cy="15486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Conector de Seta Reta 25">
                <a:extLst>
                  <a:ext uri="{FF2B5EF4-FFF2-40B4-BE49-F238E27FC236}">
                    <a16:creationId xmlns:a16="http://schemas.microsoft.com/office/drawing/2014/main" id="{82E58125-04F1-5476-F657-82B73DB48AEB}"/>
                  </a:ext>
                </a:extLst>
              </p:cNvPr>
              <p:cNvCxnSpPr>
                <a:stCxn id="13" idx="6"/>
                <a:endCxn id="11" idx="2"/>
              </p:cNvCxnSpPr>
              <p:nvPr/>
            </p:nvCxnSpPr>
            <p:spPr>
              <a:xfrm>
                <a:off x="2689246" y="4040005"/>
                <a:ext cx="639715" cy="23280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Conector de Seta Reta 27">
                <a:extLst>
                  <a:ext uri="{FF2B5EF4-FFF2-40B4-BE49-F238E27FC236}">
                    <a16:creationId xmlns:a16="http://schemas.microsoft.com/office/drawing/2014/main" id="{FF8B993A-8CE2-5459-A082-1EA7671ABDA7}"/>
                  </a:ext>
                </a:extLst>
              </p:cNvPr>
              <p:cNvCxnSpPr>
                <a:stCxn id="14" idx="6"/>
                <a:endCxn id="3" idx="2"/>
              </p:cNvCxnSpPr>
              <p:nvPr/>
            </p:nvCxnSpPr>
            <p:spPr>
              <a:xfrm flipV="1">
                <a:off x="2693958" y="4040005"/>
                <a:ext cx="635004" cy="7692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Conector de Seta Reta 29">
                <a:extLst>
                  <a:ext uri="{FF2B5EF4-FFF2-40B4-BE49-F238E27FC236}">
                    <a16:creationId xmlns:a16="http://schemas.microsoft.com/office/drawing/2014/main" id="{012494B6-D0CF-4AFA-30DD-79DB5104D2B8}"/>
                  </a:ext>
                </a:extLst>
              </p:cNvPr>
              <p:cNvCxnSpPr>
                <a:stCxn id="15" idx="6"/>
                <a:endCxn id="9" idx="2"/>
              </p:cNvCxnSpPr>
              <p:nvPr/>
            </p:nvCxnSpPr>
            <p:spPr>
              <a:xfrm flipV="1">
                <a:off x="2689246" y="4809262"/>
                <a:ext cx="639715" cy="7770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Conector de Seta Reta 30">
                <a:extLst>
                  <a:ext uri="{FF2B5EF4-FFF2-40B4-BE49-F238E27FC236}">
                    <a16:creationId xmlns:a16="http://schemas.microsoft.com/office/drawing/2014/main" id="{CBED7C70-B48A-C25A-799A-3C2124ABE3BF}"/>
                  </a:ext>
                </a:extLst>
              </p:cNvPr>
              <p:cNvCxnSpPr>
                <a:stCxn id="14" idx="6"/>
                <a:endCxn id="9" idx="2"/>
              </p:cNvCxnSpPr>
              <p:nvPr/>
            </p:nvCxnSpPr>
            <p:spPr>
              <a:xfrm>
                <a:off x="2693958" y="4809259"/>
                <a:ext cx="635003" cy="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Conector de Seta Reta 31">
                <a:extLst>
                  <a:ext uri="{FF2B5EF4-FFF2-40B4-BE49-F238E27FC236}">
                    <a16:creationId xmlns:a16="http://schemas.microsoft.com/office/drawing/2014/main" id="{4AD75E9D-ADAA-5D68-54F9-210425336227}"/>
                  </a:ext>
                </a:extLst>
              </p:cNvPr>
              <p:cNvCxnSpPr>
                <a:stCxn id="14" idx="6"/>
                <a:endCxn id="10" idx="2"/>
              </p:cNvCxnSpPr>
              <p:nvPr/>
            </p:nvCxnSpPr>
            <p:spPr>
              <a:xfrm>
                <a:off x="2693958" y="4809259"/>
                <a:ext cx="635003" cy="7794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Conector de Seta Reta 32">
                <a:extLst>
                  <a:ext uri="{FF2B5EF4-FFF2-40B4-BE49-F238E27FC236}">
                    <a16:creationId xmlns:a16="http://schemas.microsoft.com/office/drawing/2014/main" id="{A1D1CA95-A939-B3C3-EE2E-61FA4D6AA1DB}"/>
                  </a:ext>
                </a:extLst>
              </p:cNvPr>
              <p:cNvCxnSpPr>
                <a:stCxn id="14" idx="6"/>
                <a:endCxn id="11" idx="2"/>
              </p:cNvCxnSpPr>
              <p:nvPr/>
            </p:nvCxnSpPr>
            <p:spPr>
              <a:xfrm>
                <a:off x="2693958" y="4809259"/>
                <a:ext cx="635003" cy="15588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Conector de Seta Reta 33">
                <a:extLst>
                  <a:ext uri="{FF2B5EF4-FFF2-40B4-BE49-F238E27FC236}">
                    <a16:creationId xmlns:a16="http://schemas.microsoft.com/office/drawing/2014/main" id="{9E1357A3-ACD6-4221-8A10-F8222A2D2147}"/>
                  </a:ext>
                </a:extLst>
              </p:cNvPr>
              <p:cNvCxnSpPr>
                <a:stCxn id="15" idx="6"/>
                <a:endCxn id="3" idx="2"/>
              </p:cNvCxnSpPr>
              <p:nvPr/>
            </p:nvCxnSpPr>
            <p:spPr>
              <a:xfrm flipV="1">
                <a:off x="2689246" y="4040005"/>
                <a:ext cx="639716" cy="15463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Conector de Seta Reta 34">
                <a:extLst>
                  <a:ext uri="{FF2B5EF4-FFF2-40B4-BE49-F238E27FC236}">
                    <a16:creationId xmlns:a16="http://schemas.microsoft.com/office/drawing/2014/main" id="{F767040C-7547-EB89-2EFD-49833D0F6987}"/>
                  </a:ext>
                </a:extLst>
              </p:cNvPr>
              <p:cNvCxnSpPr>
                <a:stCxn id="15" idx="6"/>
                <a:endCxn id="10" idx="2"/>
              </p:cNvCxnSpPr>
              <p:nvPr/>
            </p:nvCxnSpPr>
            <p:spPr>
              <a:xfrm>
                <a:off x="2689246" y="5586353"/>
                <a:ext cx="639715" cy="23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Conector de Seta Reta 35">
                <a:extLst>
                  <a:ext uri="{FF2B5EF4-FFF2-40B4-BE49-F238E27FC236}">
                    <a16:creationId xmlns:a16="http://schemas.microsoft.com/office/drawing/2014/main" id="{6581E5B3-1829-753C-18C4-746F50608BCB}"/>
                  </a:ext>
                </a:extLst>
              </p:cNvPr>
              <p:cNvCxnSpPr>
                <a:stCxn id="15" idx="6"/>
                <a:endCxn id="11" idx="2"/>
              </p:cNvCxnSpPr>
              <p:nvPr/>
            </p:nvCxnSpPr>
            <p:spPr>
              <a:xfrm>
                <a:off x="2689246" y="5586353"/>
                <a:ext cx="639715" cy="781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Conector de Seta Reta 36">
                <a:extLst>
                  <a:ext uri="{FF2B5EF4-FFF2-40B4-BE49-F238E27FC236}">
                    <a16:creationId xmlns:a16="http://schemas.microsoft.com/office/drawing/2014/main" id="{CADFCE31-ABF9-A547-A6BA-25B29486E29B}"/>
                  </a:ext>
                </a:extLst>
              </p:cNvPr>
              <p:cNvCxnSpPr>
                <a:cxnSpLocks/>
                <a:stCxn id="40" idx="3"/>
                <a:endCxn id="13" idx="2"/>
              </p:cNvCxnSpPr>
              <p:nvPr/>
            </p:nvCxnSpPr>
            <p:spPr>
              <a:xfrm flipV="1">
                <a:off x="1547919" y="4040005"/>
                <a:ext cx="575270" cy="3979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Conector reto 37">
                <a:extLst>
                  <a:ext uri="{FF2B5EF4-FFF2-40B4-BE49-F238E27FC236}">
                    <a16:creationId xmlns:a16="http://schemas.microsoft.com/office/drawing/2014/main" id="{32D79C6D-B21D-4B03-AB43-306ED9D315C7}"/>
                  </a:ext>
                </a:extLst>
              </p:cNvPr>
              <p:cNvCxnSpPr>
                <a:cxnSpLocks/>
                <a:stCxn id="47" idx="3"/>
                <a:endCxn id="14" idx="2"/>
              </p:cNvCxnSpPr>
              <p:nvPr/>
            </p:nvCxnSpPr>
            <p:spPr>
              <a:xfrm flipV="1">
                <a:off x="1504691" y="4809259"/>
                <a:ext cx="623210" cy="1133997"/>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9" name="Conector de Seta Reta 38">
                <a:extLst>
                  <a:ext uri="{FF2B5EF4-FFF2-40B4-BE49-F238E27FC236}">
                    <a16:creationId xmlns:a16="http://schemas.microsoft.com/office/drawing/2014/main" id="{93833D48-1017-BC76-4C74-C72AE08AC0A6}"/>
                  </a:ext>
                </a:extLst>
              </p:cNvPr>
              <p:cNvCxnSpPr>
                <a:cxnSpLocks/>
                <a:stCxn id="12" idx="6"/>
              </p:cNvCxnSpPr>
              <p:nvPr/>
            </p:nvCxnSpPr>
            <p:spPr>
              <a:xfrm flipV="1">
                <a:off x="4955449" y="4806772"/>
                <a:ext cx="257585" cy="11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CaixaDeTexto 39">
                    <a:extLst>
                      <a:ext uri="{FF2B5EF4-FFF2-40B4-BE49-F238E27FC236}">
                        <a16:creationId xmlns:a16="http://schemas.microsoft.com/office/drawing/2014/main" id="{E17B4632-1B1D-B7A3-B51B-FE6706D6AAC8}"/>
                      </a:ext>
                    </a:extLst>
                  </p:cNvPr>
                  <p:cNvSpPr txBox="1"/>
                  <p:nvPr/>
                </p:nvSpPr>
                <p:spPr>
                  <a:xfrm>
                    <a:off x="1165380" y="4253294"/>
                    <a:ext cx="38253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oMath>
                      </m:oMathPara>
                    </a14:m>
                    <a:endParaRPr lang="pt-BR" dirty="0"/>
                  </a:p>
                </p:txBody>
              </p:sp>
            </mc:Choice>
            <mc:Fallback xmlns="">
              <p:sp>
                <p:nvSpPr>
                  <p:cNvPr id="28" name="CaixaDeTexto 27">
                    <a:extLst>
                      <a:ext uri="{FF2B5EF4-FFF2-40B4-BE49-F238E27FC236}">
                        <a16:creationId xmlns:a16="http://schemas.microsoft.com/office/drawing/2014/main" id="{700BFFF4-EFA5-FE1A-E698-FE561F64A061}"/>
                      </a:ext>
                    </a:extLst>
                  </p:cNvPr>
                  <p:cNvSpPr txBox="1">
                    <a:spLocks noRot="1" noChangeAspect="1" noMove="1" noResize="1" noEditPoints="1" noAdjustHandles="1" noChangeArrowheads="1" noChangeShapeType="1" noTextEdit="1"/>
                  </p:cNvSpPr>
                  <p:nvPr/>
                </p:nvSpPr>
                <p:spPr>
                  <a:xfrm>
                    <a:off x="1165380" y="4253294"/>
                    <a:ext cx="382539" cy="369332"/>
                  </a:xfrm>
                  <a:prstGeom prst="rect">
                    <a:avLst/>
                  </a:prstGeom>
                  <a:blipFill>
                    <a:blip r:embed="rId8"/>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1" name="CaixaDeTexto 40">
                    <a:extLst>
                      <a:ext uri="{FF2B5EF4-FFF2-40B4-BE49-F238E27FC236}">
                        <a16:creationId xmlns:a16="http://schemas.microsoft.com/office/drawing/2014/main" id="{C3F77148-DA22-F8F5-8AF9-C3C5C82A5EAD}"/>
                      </a:ext>
                    </a:extLst>
                  </p:cNvPr>
                  <p:cNvSpPr txBox="1"/>
                  <p:nvPr/>
                </p:nvSpPr>
                <p:spPr>
                  <a:xfrm>
                    <a:off x="1128276" y="5001341"/>
                    <a:ext cx="37029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oMath>
                      </m:oMathPara>
                    </a14:m>
                    <a:endParaRPr lang="pt-BR" dirty="0"/>
                  </a:p>
                </p:txBody>
              </p:sp>
            </mc:Choice>
            <mc:Fallback xmlns="">
              <p:sp>
                <p:nvSpPr>
                  <p:cNvPr id="29" name="CaixaDeTexto 28">
                    <a:extLst>
                      <a:ext uri="{FF2B5EF4-FFF2-40B4-BE49-F238E27FC236}">
                        <a16:creationId xmlns:a16="http://schemas.microsoft.com/office/drawing/2014/main" id="{856CAF11-1146-858A-1735-7C96E93ED0FC}"/>
                      </a:ext>
                    </a:extLst>
                  </p:cNvPr>
                  <p:cNvSpPr txBox="1">
                    <a:spLocks noRot="1" noChangeAspect="1" noMove="1" noResize="1" noEditPoints="1" noAdjustHandles="1" noChangeArrowheads="1" noChangeShapeType="1" noTextEdit="1"/>
                  </p:cNvSpPr>
                  <p:nvPr/>
                </p:nvSpPr>
                <p:spPr>
                  <a:xfrm>
                    <a:off x="1128276" y="5001341"/>
                    <a:ext cx="370290" cy="369332"/>
                  </a:xfrm>
                  <a:prstGeom prst="rect">
                    <a:avLst/>
                  </a:prstGeom>
                  <a:blipFill>
                    <a:blip r:embed="rId9"/>
                    <a:stretch>
                      <a:fillRect/>
                    </a:stretch>
                  </a:blipFill>
                </p:spPr>
                <p:txBody>
                  <a:bodyPr/>
                  <a:lstStyle/>
                  <a:p>
                    <a:r>
                      <a:rPr lang="pt-BR">
                        <a:noFill/>
                      </a:rPr>
                      <a:t> </a:t>
                    </a:r>
                  </a:p>
                </p:txBody>
              </p:sp>
            </mc:Fallback>
          </mc:AlternateContent>
          <p:sp>
            <p:nvSpPr>
              <p:cNvPr id="42" name="Elipse 41">
                <a:extLst>
                  <a:ext uri="{FF2B5EF4-FFF2-40B4-BE49-F238E27FC236}">
                    <a16:creationId xmlns:a16="http://schemas.microsoft.com/office/drawing/2014/main" id="{8751AEF9-E5DB-BBE7-5604-1241F31AD035}"/>
                  </a:ext>
                </a:extLst>
              </p:cNvPr>
              <p:cNvSpPr/>
              <p:nvPr/>
            </p:nvSpPr>
            <p:spPr>
              <a:xfrm>
                <a:off x="2130257" y="6080416"/>
                <a:ext cx="566057" cy="566057"/>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cxnSp>
            <p:nvCxnSpPr>
              <p:cNvPr id="43" name="Conector de Seta Reta 42">
                <a:extLst>
                  <a:ext uri="{FF2B5EF4-FFF2-40B4-BE49-F238E27FC236}">
                    <a16:creationId xmlns:a16="http://schemas.microsoft.com/office/drawing/2014/main" id="{20B79A85-FEAE-75A1-B7B0-C2754606B5EE}"/>
                  </a:ext>
                </a:extLst>
              </p:cNvPr>
              <p:cNvCxnSpPr>
                <a:stCxn id="42" idx="6"/>
                <a:endCxn id="11" idx="2"/>
              </p:cNvCxnSpPr>
              <p:nvPr/>
            </p:nvCxnSpPr>
            <p:spPr>
              <a:xfrm>
                <a:off x="2696314" y="6363445"/>
                <a:ext cx="632647" cy="46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Conector de Seta Reta 43">
                <a:extLst>
                  <a:ext uri="{FF2B5EF4-FFF2-40B4-BE49-F238E27FC236}">
                    <a16:creationId xmlns:a16="http://schemas.microsoft.com/office/drawing/2014/main" id="{2FF37FAD-164E-BC4C-A7CE-6E2CDA690234}"/>
                  </a:ext>
                </a:extLst>
              </p:cNvPr>
              <p:cNvCxnSpPr>
                <a:stCxn id="42" idx="6"/>
                <a:endCxn id="10" idx="2"/>
              </p:cNvCxnSpPr>
              <p:nvPr/>
            </p:nvCxnSpPr>
            <p:spPr>
              <a:xfrm flipV="1">
                <a:off x="2696314" y="5588679"/>
                <a:ext cx="632647" cy="7747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Conector de Seta Reta 44">
                <a:extLst>
                  <a:ext uri="{FF2B5EF4-FFF2-40B4-BE49-F238E27FC236}">
                    <a16:creationId xmlns:a16="http://schemas.microsoft.com/office/drawing/2014/main" id="{7166C62B-4A84-5356-4269-FF8DEE61D1D9}"/>
                  </a:ext>
                </a:extLst>
              </p:cNvPr>
              <p:cNvCxnSpPr>
                <a:stCxn id="42" idx="6"/>
                <a:endCxn id="9" idx="2"/>
              </p:cNvCxnSpPr>
              <p:nvPr/>
            </p:nvCxnSpPr>
            <p:spPr>
              <a:xfrm flipV="1">
                <a:off x="2696314" y="4809262"/>
                <a:ext cx="632647" cy="15541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Conector de Seta Reta 45">
                <a:extLst>
                  <a:ext uri="{FF2B5EF4-FFF2-40B4-BE49-F238E27FC236}">
                    <a16:creationId xmlns:a16="http://schemas.microsoft.com/office/drawing/2014/main" id="{52D9EFD4-CA62-2EF3-F69A-7BB817FF6436}"/>
                  </a:ext>
                </a:extLst>
              </p:cNvPr>
              <p:cNvCxnSpPr>
                <a:stCxn id="42" idx="6"/>
                <a:endCxn id="3" idx="2"/>
              </p:cNvCxnSpPr>
              <p:nvPr/>
            </p:nvCxnSpPr>
            <p:spPr>
              <a:xfrm flipV="1">
                <a:off x="2696314" y="4040005"/>
                <a:ext cx="632648" cy="23234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CaixaDeTexto 46">
                    <a:extLst>
                      <a:ext uri="{FF2B5EF4-FFF2-40B4-BE49-F238E27FC236}">
                        <a16:creationId xmlns:a16="http://schemas.microsoft.com/office/drawing/2014/main" id="{A680BAFB-5F13-6E74-F290-B6DDE06560CF}"/>
                      </a:ext>
                    </a:extLst>
                  </p:cNvPr>
                  <p:cNvSpPr txBox="1"/>
                  <p:nvPr/>
                </p:nvSpPr>
                <p:spPr>
                  <a:xfrm>
                    <a:off x="1122151" y="5758590"/>
                    <a:ext cx="38254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𝐾</m:t>
                              </m:r>
                            </m:sub>
                          </m:sSub>
                        </m:oMath>
                      </m:oMathPara>
                    </a14:m>
                    <a:endParaRPr lang="pt-BR" dirty="0"/>
                  </a:p>
                </p:txBody>
              </p:sp>
            </mc:Choice>
            <mc:Fallback xmlns="">
              <p:sp>
                <p:nvSpPr>
                  <p:cNvPr id="35" name="CaixaDeTexto 34">
                    <a:extLst>
                      <a:ext uri="{FF2B5EF4-FFF2-40B4-BE49-F238E27FC236}">
                        <a16:creationId xmlns:a16="http://schemas.microsoft.com/office/drawing/2014/main" id="{81030FF5-97E0-FF90-2CD6-B39D9A7EA526}"/>
                      </a:ext>
                    </a:extLst>
                  </p:cNvPr>
                  <p:cNvSpPr txBox="1">
                    <a:spLocks noRot="1" noChangeAspect="1" noMove="1" noResize="1" noEditPoints="1" noAdjustHandles="1" noChangeArrowheads="1" noChangeShapeType="1" noTextEdit="1"/>
                  </p:cNvSpPr>
                  <p:nvPr/>
                </p:nvSpPr>
                <p:spPr>
                  <a:xfrm>
                    <a:off x="1122151" y="5758590"/>
                    <a:ext cx="382540" cy="369332"/>
                  </a:xfrm>
                  <a:prstGeom prst="rect">
                    <a:avLst/>
                  </a:prstGeom>
                  <a:blipFill>
                    <a:blip r:embed="rId10"/>
                    <a:stretch>
                      <a:fillRect r="-3175"/>
                    </a:stretch>
                  </a:blipFill>
                </p:spPr>
                <p:txBody>
                  <a:bodyPr/>
                  <a:lstStyle/>
                  <a:p>
                    <a:r>
                      <a:rPr lang="pt-BR">
                        <a:noFill/>
                      </a:rPr>
                      <a:t> </a:t>
                    </a:r>
                  </a:p>
                </p:txBody>
              </p:sp>
            </mc:Fallback>
          </mc:AlternateContent>
          <p:cxnSp>
            <p:nvCxnSpPr>
              <p:cNvPr id="48" name="Conector de Seta Reta 47">
                <a:extLst>
                  <a:ext uri="{FF2B5EF4-FFF2-40B4-BE49-F238E27FC236}">
                    <a16:creationId xmlns:a16="http://schemas.microsoft.com/office/drawing/2014/main" id="{9384B744-985F-5A99-8CE1-E554AEDA7890}"/>
                  </a:ext>
                </a:extLst>
              </p:cNvPr>
              <p:cNvCxnSpPr>
                <a:cxnSpLocks/>
                <a:stCxn id="41" idx="3"/>
                <a:endCxn id="13" idx="2"/>
              </p:cNvCxnSpPr>
              <p:nvPr/>
            </p:nvCxnSpPr>
            <p:spPr>
              <a:xfrm flipV="1">
                <a:off x="1498566" y="4040005"/>
                <a:ext cx="624623" cy="11460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Conector de Seta Reta 48">
                <a:extLst>
                  <a:ext uri="{FF2B5EF4-FFF2-40B4-BE49-F238E27FC236}">
                    <a16:creationId xmlns:a16="http://schemas.microsoft.com/office/drawing/2014/main" id="{F88EA3DD-109C-205C-9AD6-51463EC7775D}"/>
                  </a:ext>
                </a:extLst>
              </p:cNvPr>
              <p:cNvCxnSpPr>
                <a:cxnSpLocks/>
                <a:stCxn id="41" idx="3"/>
                <a:endCxn id="14" idx="2"/>
              </p:cNvCxnSpPr>
              <p:nvPr/>
            </p:nvCxnSpPr>
            <p:spPr>
              <a:xfrm flipV="1">
                <a:off x="1498566" y="4809259"/>
                <a:ext cx="629335" cy="3767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Conector de Seta Reta 49">
                <a:extLst>
                  <a:ext uri="{FF2B5EF4-FFF2-40B4-BE49-F238E27FC236}">
                    <a16:creationId xmlns:a16="http://schemas.microsoft.com/office/drawing/2014/main" id="{1B1B7785-0E67-6FFB-CC9E-C2F2200FF6E5}"/>
                  </a:ext>
                </a:extLst>
              </p:cNvPr>
              <p:cNvCxnSpPr>
                <a:stCxn id="47" idx="3"/>
                <a:endCxn id="15" idx="2"/>
              </p:cNvCxnSpPr>
              <p:nvPr/>
            </p:nvCxnSpPr>
            <p:spPr>
              <a:xfrm flipV="1">
                <a:off x="1504691" y="5586353"/>
                <a:ext cx="618498" cy="3569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Conector de Seta Reta 50">
                <a:extLst>
                  <a:ext uri="{FF2B5EF4-FFF2-40B4-BE49-F238E27FC236}">
                    <a16:creationId xmlns:a16="http://schemas.microsoft.com/office/drawing/2014/main" id="{FBCB712B-6FA6-2E18-E627-3EA038C8AF77}"/>
                  </a:ext>
                </a:extLst>
              </p:cNvPr>
              <p:cNvCxnSpPr>
                <a:cxnSpLocks/>
                <a:stCxn id="47" idx="3"/>
                <a:endCxn id="13" idx="2"/>
              </p:cNvCxnSpPr>
              <p:nvPr/>
            </p:nvCxnSpPr>
            <p:spPr>
              <a:xfrm flipV="1">
                <a:off x="1504691" y="4040005"/>
                <a:ext cx="618498" cy="19032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Conector de Seta Reta 51">
                <a:extLst>
                  <a:ext uri="{FF2B5EF4-FFF2-40B4-BE49-F238E27FC236}">
                    <a16:creationId xmlns:a16="http://schemas.microsoft.com/office/drawing/2014/main" id="{88676A1A-5060-C9A7-718B-C1CF9098C0B9}"/>
                  </a:ext>
                </a:extLst>
              </p:cNvPr>
              <p:cNvCxnSpPr>
                <a:cxnSpLocks/>
                <a:stCxn id="41" idx="3"/>
                <a:endCxn id="15" idx="2"/>
              </p:cNvCxnSpPr>
              <p:nvPr/>
            </p:nvCxnSpPr>
            <p:spPr>
              <a:xfrm>
                <a:off x="1498566" y="5186007"/>
                <a:ext cx="624623" cy="4003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Conector de Seta Reta 52">
                <a:extLst>
                  <a:ext uri="{FF2B5EF4-FFF2-40B4-BE49-F238E27FC236}">
                    <a16:creationId xmlns:a16="http://schemas.microsoft.com/office/drawing/2014/main" id="{45B86EB9-F069-D8F3-AFA9-8C178CF5E389}"/>
                  </a:ext>
                </a:extLst>
              </p:cNvPr>
              <p:cNvCxnSpPr>
                <a:cxnSpLocks/>
                <a:stCxn id="41" idx="3"/>
                <a:endCxn id="42" idx="2"/>
              </p:cNvCxnSpPr>
              <p:nvPr/>
            </p:nvCxnSpPr>
            <p:spPr>
              <a:xfrm>
                <a:off x="1498566" y="5186007"/>
                <a:ext cx="631691" cy="11774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Conector de Seta Reta 53">
                <a:extLst>
                  <a:ext uri="{FF2B5EF4-FFF2-40B4-BE49-F238E27FC236}">
                    <a16:creationId xmlns:a16="http://schemas.microsoft.com/office/drawing/2014/main" id="{A327DFF2-2CF7-3633-5602-1764D1C00334}"/>
                  </a:ext>
                </a:extLst>
              </p:cNvPr>
              <p:cNvCxnSpPr>
                <a:stCxn id="40" idx="3"/>
                <a:endCxn id="14" idx="2"/>
              </p:cNvCxnSpPr>
              <p:nvPr/>
            </p:nvCxnSpPr>
            <p:spPr>
              <a:xfrm>
                <a:off x="1547919" y="4437960"/>
                <a:ext cx="579982" cy="3712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Conector de Seta Reta 54">
                <a:extLst>
                  <a:ext uri="{FF2B5EF4-FFF2-40B4-BE49-F238E27FC236}">
                    <a16:creationId xmlns:a16="http://schemas.microsoft.com/office/drawing/2014/main" id="{74BB179D-C9DE-82A2-C280-E14820AF9460}"/>
                  </a:ext>
                </a:extLst>
              </p:cNvPr>
              <p:cNvCxnSpPr>
                <a:stCxn id="40" idx="3"/>
                <a:endCxn id="15" idx="2"/>
              </p:cNvCxnSpPr>
              <p:nvPr/>
            </p:nvCxnSpPr>
            <p:spPr>
              <a:xfrm>
                <a:off x="1547919" y="4437960"/>
                <a:ext cx="575270" cy="11483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Conector de Seta Reta 55">
                <a:extLst>
                  <a:ext uri="{FF2B5EF4-FFF2-40B4-BE49-F238E27FC236}">
                    <a16:creationId xmlns:a16="http://schemas.microsoft.com/office/drawing/2014/main" id="{C8E27725-1D5B-566B-0637-AB6E9F07998A}"/>
                  </a:ext>
                </a:extLst>
              </p:cNvPr>
              <p:cNvCxnSpPr>
                <a:stCxn id="40" idx="3"/>
                <a:endCxn id="42" idx="2"/>
              </p:cNvCxnSpPr>
              <p:nvPr/>
            </p:nvCxnSpPr>
            <p:spPr>
              <a:xfrm>
                <a:off x="1547919" y="4437960"/>
                <a:ext cx="582338" cy="19254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Conector de Seta Reta 56">
                <a:extLst>
                  <a:ext uri="{FF2B5EF4-FFF2-40B4-BE49-F238E27FC236}">
                    <a16:creationId xmlns:a16="http://schemas.microsoft.com/office/drawing/2014/main" id="{2C719A63-080C-C482-7C3B-7DB6FEEEDBDC}"/>
                  </a:ext>
                </a:extLst>
              </p:cNvPr>
              <p:cNvCxnSpPr>
                <a:stCxn id="47" idx="3"/>
                <a:endCxn id="42" idx="2"/>
              </p:cNvCxnSpPr>
              <p:nvPr/>
            </p:nvCxnSpPr>
            <p:spPr>
              <a:xfrm>
                <a:off x="1504691" y="5943256"/>
                <a:ext cx="625566" cy="4201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8" name="Conector de Seta Reta 57">
                <a:extLst>
                  <a:ext uri="{FF2B5EF4-FFF2-40B4-BE49-F238E27FC236}">
                    <a16:creationId xmlns:a16="http://schemas.microsoft.com/office/drawing/2014/main" id="{8A814F8A-E22B-40CA-9C00-2EBA9AE671E8}"/>
                  </a:ext>
                </a:extLst>
              </p:cNvPr>
              <p:cNvCxnSpPr>
                <a:cxnSpLocks/>
                <a:stCxn id="3" idx="6"/>
                <a:endCxn id="12" idx="2"/>
              </p:cNvCxnSpPr>
              <p:nvPr/>
            </p:nvCxnSpPr>
            <p:spPr>
              <a:xfrm>
                <a:off x="3895019" y="4040005"/>
                <a:ext cx="494373" cy="7679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Conector de Seta Reta 58">
                <a:extLst>
                  <a:ext uri="{FF2B5EF4-FFF2-40B4-BE49-F238E27FC236}">
                    <a16:creationId xmlns:a16="http://schemas.microsoft.com/office/drawing/2014/main" id="{AA1F0966-2093-7538-626B-045E88C83C86}"/>
                  </a:ext>
                </a:extLst>
              </p:cNvPr>
              <p:cNvCxnSpPr>
                <a:stCxn id="9" idx="6"/>
                <a:endCxn id="12" idx="2"/>
              </p:cNvCxnSpPr>
              <p:nvPr/>
            </p:nvCxnSpPr>
            <p:spPr>
              <a:xfrm flipV="1">
                <a:off x="3895018" y="4807934"/>
                <a:ext cx="494374" cy="13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0" name="Conector de Seta Reta 59">
                <a:extLst>
                  <a:ext uri="{FF2B5EF4-FFF2-40B4-BE49-F238E27FC236}">
                    <a16:creationId xmlns:a16="http://schemas.microsoft.com/office/drawing/2014/main" id="{D3114640-7E5A-8794-8B72-0F62F718832C}"/>
                  </a:ext>
                </a:extLst>
              </p:cNvPr>
              <p:cNvCxnSpPr>
                <a:stCxn id="10" idx="6"/>
                <a:endCxn id="12" idx="2"/>
              </p:cNvCxnSpPr>
              <p:nvPr/>
            </p:nvCxnSpPr>
            <p:spPr>
              <a:xfrm flipV="1">
                <a:off x="3895018" y="4807934"/>
                <a:ext cx="494374" cy="7807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Conector de Seta Reta 60">
                <a:extLst>
                  <a:ext uri="{FF2B5EF4-FFF2-40B4-BE49-F238E27FC236}">
                    <a16:creationId xmlns:a16="http://schemas.microsoft.com/office/drawing/2014/main" id="{EDC08602-07EF-F5B6-5660-3485C5D1980D}"/>
                  </a:ext>
                </a:extLst>
              </p:cNvPr>
              <p:cNvCxnSpPr>
                <a:stCxn id="11" idx="6"/>
                <a:endCxn id="12" idx="2"/>
              </p:cNvCxnSpPr>
              <p:nvPr/>
            </p:nvCxnSpPr>
            <p:spPr>
              <a:xfrm flipV="1">
                <a:off x="3895018" y="4807934"/>
                <a:ext cx="494374" cy="15601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2" name="CaixaDeTexto 61">
                    <a:extLst>
                      <a:ext uri="{FF2B5EF4-FFF2-40B4-BE49-F238E27FC236}">
                        <a16:creationId xmlns:a16="http://schemas.microsoft.com/office/drawing/2014/main" id="{99514D62-894A-8E5C-D29C-41B352D439A2}"/>
                      </a:ext>
                    </a:extLst>
                  </p:cNvPr>
                  <p:cNvSpPr txBox="1"/>
                  <p:nvPr/>
                </p:nvSpPr>
                <p:spPr>
                  <a:xfrm>
                    <a:off x="5135329" y="4613494"/>
                    <a:ext cx="41583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acc>
                                <m:accPr>
                                  <m:chr m:val="̂"/>
                                  <m:ctrlPr>
                                    <a:rPr lang="pt-BR" i="1" smtClean="0">
                                      <a:latin typeface="Cambria Math" panose="02040503050406030204" pitchFamily="18" charset="0"/>
                                    </a:rPr>
                                  </m:ctrlPr>
                                </m:accPr>
                                <m:e>
                                  <m:r>
                                    <a:rPr lang="pt-BR" b="0" i="1" smtClean="0">
                                      <a:latin typeface="Cambria Math" panose="02040503050406030204" pitchFamily="18" charset="0"/>
                                    </a:rPr>
                                    <m:t>𝑦</m:t>
                                  </m:r>
                                </m:e>
                              </m:acc>
                            </m:e>
                            <m:sub>
                              <m:r>
                                <a:rPr lang="pt-BR" b="0" i="1" smtClean="0">
                                  <a:latin typeface="Cambria Math" panose="02040503050406030204" pitchFamily="18" charset="0"/>
                                </a:rPr>
                                <m:t>1</m:t>
                              </m:r>
                            </m:sub>
                          </m:sSub>
                        </m:oMath>
                      </m:oMathPara>
                    </a14:m>
                    <a:endParaRPr lang="pt-BR" dirty="0"/>
                  </a:p>
                </p:txBody>
              </p:sp>
            </mc:Choice>
            <mc:Fallback xmlns="">
              <p:sp>
                <p:nvSpPr>
                  <p:cNvPr id="50" name="CaixaDeTexto 49">
                    <a:extLst>
                      <a:ext uri="{FF2B5EF4-FFF2-40B4-BE49-F238E27FC236}">
                        <a16:creationId xmlns:a16="http://schemas.microsoft.com/office/drawing/2014/main" id="{10A6983A-CC8B-D7FC-B3D3-06EDC31B5D30}"/>
                      </a:ext>
                    </a:extLst>
                  </p:cNvPr>
                  <p:cNvSpPr txBox="1">
                    <a:spLocks noRot="1" noChangeAspect="1" noMove="1" noResize="1" noEditPoints="1" noAdjustHandles="1" noChangeArrowheads="1" noChangeShapeType="1" noTextEdit="1"/>
                  </p:cNvSpPr>
                  <p:nvPr/>
                </p:nvSpPr>
                <p:spPr>
                  <a:xfrm>
                    <a:off x="5135329" y="4613494"/>
                    <a:ext cx="415834" cy="369332"/>
                  </a:xfrm>
                  <a:prstGeom prst="rect">
                    <a:avLst/>
                  </a:prstGeom>
                  <a:blipFill>
                    <a:blip r:embed="rId11"/>
                    <a:stretch>
                      <a:fillRect t="-6557" r="-8696" b="-655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63" name="CaixaDeTexto 62">
                    <a:extLst>
                      <a:ext uri="{FF2B5EF4-FFF2-40B4-BE49-F238E27FC236}">
                        <a16:creationId xmlns:a16="http://schemas.microsoft.com/office/drawing/2014/main" id="{E81C0D87-A928-8713-5B07-CD54185E1D84}"/>
                      </a:ext>
                    </a:extLst>
                  </p:cNvPr>
                  <p:cNvSpPr txBox="1"/>
                  <p:nvPr/>
                </p:nvSpPr>
                <p:spPr>
                  <a:xfrm flipH="1">
                    <a:off x="983980" y="5467885"/>
                    <a:ext cx="65365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ea typeface="Cambria Math" panose="02040503050406030204" pitchFamily="18" charset="0"/>
                            </a:rPr>
                            <m:t>⋮</m:t>
                          </m:r>
                        </m:oMath>
                      </m:oMathPara>
                    </a14:m>
                    <a:endParaRPr lang="pt-BR" dirty="0"/>
                  </a:p>
                </p:txBody>
              </p:sp>
            </mc:Choice>
            <mc:Fallback xmlns="">
              <p:sp>
                <p:nvSpPr>
                  <p:cNvPr id="55" name="CaixaDeTexto 54">
                    <a:extLst>
                      <a:ext uri="{FF2B5EF4-FFF2-40B4-BE49-F238E27FC236}">
                        <a16:creationId xmlns:a16="http://schemas.microsoft.com/office/drawing/2014/main" id="{0F417A13-A7EE-2E2F-4483-6FE0F362267E}"/>
                      </a:ext>
                    </a:extLst>
                  </p:cNvPr>
                  <p:cNvSpPr txBox="1">
                    <a:spLocks noRot="1" noChangeAspect="1" noMove="1" noResize="1" noEditPoints="1" noAdjustHandles="1" noChangeArrowheads="1" noChangeShapeType="1" noTextEdit="1"/>
                  </p:cNvSpPr>
                  <p:nvPr/>
                </p:nvSpPr>
                <p:spPr>
                  <a:xfrm flipH="1">
                    <a:off x="983980" y="5467885"/>
                    <a:ext cx="653654" cy="276999"/>
                  </a:xfrm>
                  <a:prstGeom prst="rect">
                    <a:avLst/>
                  </a:prstGeom>
                  <a:blipFill>
                    <a:blip r:embed="rId12"/>
                    <a:stretch>
                      <a:fillRect b="-4348"/>
                    </a:stretch>
                  </a:blipFill>
                </p:spPr>
                <p:txBody>
                  <a:bodyPr/>
                  <a:lstStyle/>
                  <a:p>
                    <a:r>
                      <a:rPr lang="pt-BR">
                        <a:noFill/>
                      </a:rPr>
                      <a:t> </a:t>
                    </a:r>
                  </a:p>
                </p:txBody>
              </p:sp>
            </mc:Fallback>
          </mc:AlternateContent>
          <p:cxnSp>
            <p:nvCxnSpPr>
              <p:cNvPr id="64" name="Conector de Seta Reta 63">
                <a:extLst>
                  <a:ext uri="{FF2B5EF4-FFF2-40B4-BE49-F238E27FC236}">
                    <a16:creationId xmlns:a16="http://schemas.microsoft.com/office/drawing/2014/main" id="{533ADB27-A813-0BBA-14F3-784C63A44F69}"/>
                  </a:ext>
                </a:extLst>
              </p:cNvPr>
              <p:cNvCxnSpPr>
                <a:cxnSpLocks/>
                <a:endCxn id="3" idx="0"/>
              </p:cNvCxnSpPr>
              <p:nvPr/>
            </p:nvCxnSpPr>
            <p:spPr>
              <a:xfrm>
                <a:off x="3611991" y="3614532"/>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Conector de Seta Reta 64">
                <a:extLst>
                  <a:ext uri="{FF2B5EF4-FFF2-40B4-BE49-F238E27FC236}">
                    <a16:creationId xmlns:a16="http://schemas.microsoft.com/office/drawing/2014/main" id="{5EEA6755-68E7-7DBA-68A1-E142ED18DEDE}"/>
                  </a:ext>
                </a:extLst>
              </p:cNvPr>
              <p:cNvCxnSpPr>
                <a:cxnSpLocks/>
              </p:cNvCxnSpPr>
              <p:nvPr/>
            </p:nvCxnSpPr>
            <p:spPr>
              <a:xfrm>
                <a:off x="3611991" y="4383786"/>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6" name="Conector de Seta Reta 65">
                <a:extLst>
                  <a:ext uri="{FF2B5EF4-FFF2-40B4-BE49-F238E27FC236}">
                    <a16:creationId xmlns:a16="http://schemas.microsoft.com/office/drawing/2014/main" id="{BE39902A-6D14-234C-AEAD-773DB3B798E2}"/>
                  </a:ext>
                </a:extLst>
              </p:cNvPr>
              <p:cNvCxnSpPr>
                <a:cxnSpLocks/>
              </p:cNvCxnSpPr>
              <p:nvPr/>
            </p:nvCxnSpPr>
            <p:spPr>
              <a:xfrm>
                <a:off x="3611991" y="5160880"/>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7" name="Conector de Seta Reta 66">
                <a:extLst>
                  <a:ext uri="{FF2B5EF4-FFF2-40B4-BE49-F238E27FC236}">
                    <a16:creationId xmlns:a16="http://schemas.microsoft.com/office/drawing/2014/main" id="{C0919A61-636B-6CB6-99C2-D5A7882C5D6C}"/>
                  </a:ext>
                </a:extLst>
              </p:cNvPr>
              <p:cNvCxnSpPr>
                <a:cxnSpLocks/>
              </p:cNvCxnSpPr>
              <p:nvPr/>
            </p:nvCxnSpPr>
            <p:spPr>
              <a:xfrm>
                <a:off x="3611991" y="5937972"/>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8" name="Conector de Seta Reta 67">
                <a:extLst>
                  <a:ext uri="{FF2B5EF4-FFF2-40B4-BE49-F238E27FC236}">
                    <a16:creationId xmlns:a16="http://schemas.microsoft.com/office/drawing/2014/main" id="{D2572768-339E-927E-5904-858398801670}"/>
                  </a:ext>
                </a:extLst>
              </p:cNvPr>
              <p:cNvCxnSpPr>
                <a:cxnSpLocks/>
              </p:cNvCxnSpPr>
              <p:nvPr/>
            </p:nvCxnSpPr>
            <p:spPr>
              <a:xfrm>
                <a:off x="2402316" y="3614532"/>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9" name="Conector de Seta Reta 68">
                <a:extLst>
                  <a:ext uri="{FF2B5EF4-FFF2-40B4-BE49-F238E27FC236}">
                    <a16:creationId xmlns:a16="http://schemas.microsoft.com/office/drawing/2014/main" id="{D1C7826D-B0E4-EBE9-A43B-232A70B9BB5F}"/>
                  </a:ext>
                </a:extLst>
              </p:cNvPr>
              <p:cNvCxnSpPr>
                <a:cxnSpLocks/>
              </p:cNvCxnSpPr>
              <p:nvPr/>
            </p:nvCxnSpPr>
            <p:spPr>
              <a:xfrm>
                <a:off x="2408666" y="4375037"/>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0" name="Conector de Seta Reta 69">
                <a:extLst>
                  <a:ext uri="{FF2B5EF4-FFF2-40B4-BE49-F238E27FC236}">
                    <a16:creationId xmlns:a16="http://schemas.microsoft.com/office/drawing/2014/main" id="{24D5EB0A-2D5D-CF91-D646-37F8B1FB79B9}"/>
                  </a:ext>
                </a:extLst>
              </p:cNvPr>
              <p:cNvCxnSpPr>
                <a:cxnSpLocks/>
              </p:cNvCxnSpPr>
              <p:nvPr/>
            </p:nvCxnSpPr>
            <p:spPr>
              <a:xfrm>
                <a:off x="2402316" y="5160880"/>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 name="Conector de Seta Reta 70">
                <a:extLst>
                  <a:ext uri="{FF2B5EF4-FFF2-40B4-BE49-F238E27FC236}">
                    <a16:creationId xmlns:a16="http://schemas.microsoft.com/office/drawing/2014/main" id="{4DCBAEBC-B22E-B72F-915D-E5DD036A983C}"/>
                  </a:ext>
                </a:extLst>
              </p:cNvPr>
              <p:cNvCxnSpPr>
                <a:cxnSpLocks/>
              </p:cNvCxnSpPr>
              <p:nvPr/>
            </p:nvCxnSpPr>
            <p:spPr>
              <a:xfrm>
                <a:off x="2402316" y="5935320"/>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2" name="Conector de Seta Reta 71">
                <a:extLst>
                  <a:ext uri="{FF2B5EF4-FFF2-40B4-BE49-F238E27FC236}">
                    <a16:creationId xmlns:a16="http://schemas.microsoft.com/office/drawing/2014/main" id="{F8183920-BDB2-DE0C-2975-B8FFF0811745}"/>
                  </a:ext>
                </a:extLst>
              </p:cNvPr>
              <p:cNvCxnSpPr>
                <a:cxnSpLocks/>
              </p:cNvCxnSpPr>
              <p:nvPr/>
            </p:nvCxnSpPr>
            <p:spPr>
              <a:xfrm>
                <a:off x="4680061" y="4383786"/>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3" name="Elipse 72">
                <a:extLst>
                  <a:ext uri="{FF2B5EF4-FFF2-40B4-BE49-F238E27FC236}">
                    <a16:creationId xmlns:a16="http://schemas.microsoft.com/office/drawing/2014/main" id="{44B31C0A-F6AD-741A-A226-987A180FA339}"/>
                  </a:ext>
                </a:extLst>
              </p:cNvPr>
              <p:cNvSpPr/>
              <p:nvPr/>
            </p:nvSpPr>
            <p:spPr>
              <a:xfrm>
                <a:off x="4389389" y="5303324"/>
                <a:ext cx="566057" cy="566057"/>
              </a:xfrm>
              <a:prstGeom prst="ellipse">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cxnSp>
            <p:nvCxnSpPr>
              <p:cNvPr id="74" name="Conector de Seta Reta 73">
                <a:extLst>
                  <a:ext uri="{FF2B5EF4-FFF2-40B4-BE49-F238E27FC236}">
                    <a16:creationId xmlns:a16="http://schemas.microsoft.com/office/drawing/2014/main" id="{4E586775-A4E4-2977-6D66-DC5656E1837E}"/>
                  </a:ext>
                </a:extLst>
              </p:cNvPr>
              <p:cNvCxnSpPr>
                <a:cxnSpLocks/>
              </p:cNvCxnSpPr>
              <p:nvPr/>
            </p:nvCxnSpPr>
            <p:spPr>
              <a:xfrm>
                <a:off x="4672417" y="5160880"/>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5" name="Conector de Seta Reta 74">
                <a:extLst>
                  <a:ext uri="{FF2B5EF4-FFF2-40B4-BE49-F238E27FC236}">
                    <a16:creationId xmlns:a16="http://schemas.microsoft.com/office/drawing/2014/main" id="{DD6B6A9C-4EDB-12E3-35F9-DB64DF830725}"/>
                  </a:ext>
                </a:extLst>
              </p:cNvPr>
              <p:cNvCxnSpPr>
                <a:stCxn id="3" idx="6"/>
                <a:endCxn id="73" idx="2"/>
              </p:cNvCxnSpPr>
              <p:nvPr/>
            </p:nvCxnSpPr>
            <p:spPr>
              <a:xfrm>
                <a:off x="3895019" y="4040005"/>
                <a:ext cx="494370" cy="15463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6" name="Conector de Seta Reta 75">
                <a:extLst>
                  <a:ext uri="{FF2B5EF4-FFF2-40B4-BE49-F238E27FC236}">
                    <a16:creationId xmlns:a16="http://schemas.microsoft.com/office/drawing/2014/main" id="{A413C8F5-8C2C-FABC-BFE4-7DD7A6973317}"/>
                  </a:ext>
                </a:extLst>
              </p:cNvPr>
              <p:cNvCxnSpPr>
                <a:stCxn id="9" idx="6"/>
                <a:endCxn id="73" idx="2"/>
              </p:cNvCxnSpPr>
              <p:nvPr/>
            </p:nvCxnSpPr>
            <p:spPr>
              <a:xfrm>
                <a:off x="3895018" y="4809262"/>
                <a:ext cx="494371" cy="7770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7" name="Conector de Seta Reta 76">
                <a:extLst>
                  <a:ext uri="{FF2B5EF4-FFF2-40B4-BE49-F238E27FC236}">
                    <a16:creationId xmlns:a16="http://schemas.microsoft.com/office/drawing/2014/main" id="{A6723340-44B6-4727-C85D-49AF436B9379}"/>
                  </a:ext>
                </a:extLst>
              </p:cNvPr>
              <p:cNvCxnSpPr>
                <a:stCxn id="10" idx="6"/>
                <a:endCxn id="73" idx="2"/>
              </p:cNvCxnSpPr>
              <p:nvPr/>
            </p:nvCxnSpPr>
            <p:spPr>
              <a:xfrm flipV="1">
                <a:off x="3895018" y="5586353"/>
                <a:ext cx="494371" cy="23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8" name="Conector de Seta Reta 77">
                <a:extLst>
                  <a:ext uri="{FF2B5EF4-FFF2-40B4-BE49-F238E27FC236}">
                    <a16:creationId xmlns:a16="http://schemas.microsoft.com/office/drawing/2014/main" id="{0B29CAC1-EAAE-EF09-75AD-1B03D50CF954}"/>
                  </a:ext>
                </a:extLst>
              </p:cNvPr>
              <p:cNvCxnSpPr>
                <a:stCxn id="11" idx="6"/>
                <a:endCxn id="73" idx="2"/>
              </p:cNvCxnSpPr>
              <p:nvPr/>
            </p:nvCxnSpPr>
            <p:spPr>
              <a:xfrm flipV="1">
                <a:off x="3895018" y="5586353"/>
                <a:ext cx="494371" cy="781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9" name="Conector de Seta Reta 78">
                <a:extLst>
                  <a:ext uri="{FF2B5EF4-FFF2-40B4-BE49-F238E27FC236}">
                    <a16:creationId xmlns:a16="http://schemas.microsoft.com/office/drawing/2014/main" id="{3BF8065E-9E0D-0DBF-7EDE-BACBF2E73B6B}"/>
                  </a:ext>
                </a:extLst>
              </p:cNvPr>
              <p:cNvCxnSpPr>
                <a:cxnSpLocks/>
              </p:cNvCxnSpPr>
              <p:nvPr/>
            </p:nvCxnSpPr>
            <p:spPr>
              <a:xfrm flipV="1">
                <a:off x="4955449" y="5581057"/>
                <a:ext cx="257585" cy="11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CaixaDeTexto 79">
                    <a:extLst>
                      <a:ext uri="{FF2B5EF4-FFF2-40B4-BE49-F238E27FC236}">
                        <a16:creationId xmlns:a16="http://schemas.microsoft.com/office/drawing/2014/main" id="{BE0E5FAB-CF68-E318-C37B-7D7F3890B294}"/>
                      </a:ext>
                    </a:extLst>
                  </p:cNvPr>
                  <p:cNvSpPr txBox="1"/>
                  <p:nvPr/>
                </p:nvSpPr>
                <p:spPr>
                  <a:xfrm>
                    <a:off x="5145409" y="5375552"/>
                    <a:ext cx="41583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acc>
                                <m:accPr>
                                  <m:chr m:val="̂"/>
                                  <m:ctrlPr>
                                    <a:rPr lang="pt-BR" i="1" smtClean="0">
                                      <a:latin typeface="Cambria Math" panose="02040503050406030204" pitchFamily="18" charset="0"/>
                                    </a:rPr>
                                  </m:ctrlPr>
                                </m:accPr>
                                <m:e>
                                  <m:r>
                                    <a:rPr lang="pt-BR" b="0" i="1" smtClean="0">
                                      <a:latin typeface="Cambria Math" panose="02040503050406030204" pitchFamily="18" charset="0"/>
                                    </a:rPr>
                                    <m:t>𝑦</m:t>
                                  </m:r>
                                </m:e>
                              </m:acc>
                            </m:e>
                            <m:sub>
                              <m:r>
                                <a:rPr lang="pt-BR" b="0" i="1" smtClean="0">
                                  <a:latin typeface="Cambria Math" panose="02040503050406030204" pitchFamily="18" charset="0"/>
                                </a:rPr>
                                <m:t>2</m:t>
                              </m:r>
                            </m:sub>
                          </m:sSub>
                        </m:oMath>
                      </m:oMathPara>
                    </a14:m>
                    <a:endParaRPr lang="pt-BR" dirty="0"/>
                  </a:p>
                </p:txBody>
              </p:sp>
            </mc:Choice>
            <mc:Fallback xmlns="">
              <p:sp>
                <p:nvSpPr>
                  <p:cNvPr id="80" name="CaixaDeTexto 79">
                    <a:extLst>
                      <a:ext uri="{FF2B5EF4-FFF2-40B4-BE49-F238E27FC236}">
                        <a16:creationId xmlns:a16="http://schemas.microsoft.com/office/drawing/2014/main" id="{5CDEB567-E0D5-F258-8FA4-9CD0A4591F55}"/>
                      </a:ext>
                    </a:extLst>
                  </p:cNvPr>
                  <p:cNvSpPr txBox="1">
                    <a:spLocks noRot="1" noChangeAspect="1" noMove="1" noResize="1" noEditPoints="1" noAdjustHandles="1" noChangeArrowheads="1" noChangeShapeType="1" noTextEdit="1"/>
                  </p:cNvSpPr>
                  <p:nvPr/>
                </p:nvSpPr>
                <p:spPr>
                  <a:xfrm>
                    <a:off x="5145409" y="5375552"/>
                    <a:ext cx="415834" cy="369332"/>
                  </a:xfrm>
                  <a:prstGeom prst="rect">
                    <a:avLst/>
                  </a:prstGeom>
                  <a:blipFill>
                    <a:blip r:embed="rId13"/>
                    <a:stretch>
                      <a:fillRect t="-6557" r="-8824" b="-6557"/>
                    </a:stretch>
                  </a:blipFill>
                </p:spPr>
                <p:txBody>
                  <a:bodyPr/>
                  <a:lstStyle/>
                  <a:p>
                    <a:r>
                      <a:rPr lang="pt-BR">
                        <a:noFill/>
                      </a:rPr>
                      <a:t> </a:t>
                    </a:r>
                  </a:p>
                </p:txBody>
              </p:sp>
            </mc:Fallback>
          </mc:AlternateContent>
        </p:grpSp>
        <p:pic>
          <p:nvPicPr>
            <p:cNvPr id="81" name="Picture 2" descr="10 Papers You Should Read to Understand Image Classification in the Deep  Learning Era | by Imaginaire AI | Towards Data Science">
              <a:extLst>
                <a:ext uri="{FF2B5EF4-FFF2-40B4-BE49-F238E27FC236}">
                  <a16:creationId xmlns:a16="http://schemas.microsoft.com/office/drawing/2014/main" id="{CB5D4F1B-A598-0790-18AC-60C4E8856C86}"/>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l="11894" t="13677" r="65960" b="48378"/>
            <a:stretch/>
          </p:blipFill>
          <p:spPr bwMode="auto">
            <a:xfrm>
              <a:off x="4953880" y="2510951"/>
              <a:ext cx="939926" cy="905162"/>
            </a:xfrm>
            <a:prstGeom prst="rect">
              <a:avLst/>
            </a:prstGeom>
            <a:noFill/>
            <a:extLst>
              <a:ext uri="{909E8E84-426E-40DD-AFC4-6F175D3DCCD1}">
                <a14:hiddenFill xmlns:a14="http://schemas.microsoft.com/office/drawing/2010/main">
                  <a:solidFill>
                    <a:srgbClr val="FFFFFF"/>
                  </a:solidFill>
                </a14:hiddenFill>
              </a:ext>
            </a:extLst>
          </p:spPr>
        </p:pic>
        <p:sp>
          <p:nvSpPr>
            <p:cNvPr id="82" name="CaixaDeTexto 81">
              <a:extLst>
                <a:ext uri="{FF2B5EF4-FFF2-40B4-BE49-F238E27FC236}">
                  <a16:creationId xmlns:a16="http://schemas.microsoft.com/office/drawing/2014/main" id="{0A6DA284-6924-2A4C-ABE3-C62F4FE5DE57}"/>
                </a:ext>
              </a:extLst>
            </p:cNvPr>
            <p:cNvSpPr txBox="1"/>
            <p:nvPr/>
          </p:nvSpPr>
          <p:spPr>
            <a:xfrm>
              <a:off x="10025425" y="2587247"/>
              <a:ext cx="635559" cy="369332"/>
            </a:xfrm>
            <a:prstGeom prst="rect">
              <a:avLst/>
            </a:prstGeom>
            <a:noFill/>
          </p:spPr>
          <p:txBody>
            <a:bodyPr wrap="none" rtlCol="0">
              <a:spAutoFit/>
            </a:bodyPr>
            <a:lstStyle/>
            <a:p>
              <a:r>
                <a:rPr lang="pt-BR" dirty="0"/>
                <a:t>Gato</a:t>
              </a:r>
            </a:p>
          </p:txBody>
        </p:sp>
        <p:sp>
          <p:nvSpPr>
            <p:cNvPr id="83" name="CaixaDeTexto 82">
              <a:extLst>
                <a:ext uri="{FF2B5EF4-FFF2-40B4-BE49-F238E27FC236}">
                  <a16:creationId xmlns:a16="http://schemas.microsoft.com/office/drawing/2014/main" id="{D886C2F4-49C6-9672-8AC7-A2A656FB59CC}"/>
                </a:ext>
              </a:extLst>
            </p:cNvPr>
            <p:cNvSpPr txBox="1"/>
            <p:nvPr/>
          </p:nvSpPr>
          <p:spPr>
            <a:xfrm>
              <a:off x="9986516" y="3896926"/>
              <a:ext cx="1119057" cy="369332"/>
            </a:xfrm>
            <a:prstGeom prst="rect">
              <a:avLst/>
            </a:prstGeom>
            <a:noFill/>
          </p:spPr>
          <p:txBody>
            <a:bodyPr wrap="square" rtlCol="0">
              <a:spAutoFit/>
            </a:bodyPr>
            <a:lstStyle/>
            <a:p>
              <a:r>
                <a:rPr lang="pt-BR" dirty="0"/>
                <a:t>Cachorro</a:t>
              </a:r>
            </a:p>
          </p:txBody>
        </p:sp>
        <p:sp>
          <p:nvSpPr>
            <p:cNvPr id="84" name="Chave Direita 83">
              <a:extLst>
                <a:ext uri="{FF2B5EF4-FFF2-40B4-BE49-F238E27FC236}">
                  <a16:creationId xmlns:a16="http://schemas.microsoft.com/office/drawing/2014/main" id="{F969E270-291C-D993-A9E9-DD22698C3248}"/>
                </a:ext>
              </a:extLst>
            </p:cNvPr>
            <p:cNvSpPr/>
            <p:nvPr/>
          </p:nvSpPr>
          <p:spPr>
            <a:xfrm>
              <a:off x="5951508" y="2544392"/>
              <a:ext cx="190369" cy="1752886"/>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pic>
          <p:nvPicPr>
            <p:cNvPr id="85" name="Picture 2" descr="10 Papers You Should Read to Understand Image Classification in the Deep  Learning Era | by Imaginaire AI | Towards Data Science">
              <a:extLst>
                <a:ext uri="{FF2B5EF4-FFF2-40B4-BE49-F238E27FC236}">
                  <a16:creationId xmlns:a16="http://schemas.microsoft.com/office/drawing/2014/main" id="{85214C22-D9B3-097D-72D1-99E37776B202}"/>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l="13925" t="53090" r="65959" b="8965"/>
            <a:stretch/>
          </p:blipFill>
          <p:spPr bwMode="auto">
            <a:xfrm>
              <a:off x="5055339" y="3444417"/>
              <a:ext cx="853770" cy="90516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59" name="Agrupar 158">
            <a:extLst>
              <a:ext uri="{FF2B5EF4-FFF2-40B4-BE49-F238E27FC236}">
                <a16:creationId xmlns:a16="http://schemas.microsoft.com/office/drawing/2014/main" id="{53233421-F89E-269B-1958-83367D825079}"/>
              </a:ext>
            </a:extLst>
          </p:cNvPr>
          <p:cNvGrpSpPr/>
          <p:nvPr/>
        </p:nvGrpSpPr>
        <p:grpSpPr>
          <a:xfrm>
            <a:off x="4914017" y="3539720"/>
            <a:ext cx="5961324" cy="3036592"/>
            <a:chOff x="4914017" y="3539720"/>
            <a:chExt cx="5961324" cy="3036592"/>
          </a:xfrm>
        </p:grpSpPr>
        <p:grpSp>
          <p:nvGrpSpPr>
            <p:cNvPr id="87" name="Agrupar 86">
              <a:extLst>
                <a:ext uri="{FF2B5EF4-FFF2-40B4-BE49-F238E27FC236}">
                  <a16:creationId xmlns:a16="http://schemas.microsoft.com/office/drawing/2014/main" id="{32A34C46-04F6-8F84-8BAF-930E6213E397}"/>
                </a:ext>
              </a:extLst>
            </p:cNvPr>
            <p:cNvGrpSpPr/>
            <p:nvPr/>
          </p:nvGrpSpPr>
          <p:grpSpPr>
            <a:xfrm>
              <a:off x="5721276" y="3539720"/>
              <a:ext cx="5154065" cy="3036592"/>
              <a:chOff x="5951508" y="1826743"/>
              <a:chExt cx="5154065" cy="3036592"/>
            </a:xfrm>
          </p:grpSpPr>
          <p:grpSp>
            <p:nvGrpSpPr>
              <p:cNvPr id="88" name="Agrupar 87">
                <a:extLst>
                  <a:ext uri="{FF2B5EF4-FFF2-40B4-BE49-F238E27FC236}">
                    <a16:creationId xmlns:a16="http://schemas.microsoft.com/office/drawing/2014/main" id="{49A12777-5BF5-E58C-414F-434EF4132FF2}"/>
                  </a:ext>
                </a:extLst>
              </p:cNvPr>
              <p:cNvGrpSpPr/>
              <p:nvPr/>
            </p:nvGrpSpPr>
            <p:grpSpPr>
              <a:xfrm>
                <a:off x="5964872" y="1826743"/>
                <a:ext cx="5060579" cy="3036592"/>
                <a:chOff x="983980" y="3614532"/>
                <a:chExt cx="5060579" cy="3036592"/>
              </a:xfrm>
            </p:grpSpPr>
            <p:sp>
              <p:nvSpPr>
                <p:cNvPr id="94" name="Elipse 93">
                  <a:extLst>
                    <a:ext uri="{FF2B5EF4-FFF2-40B4-BE49-F238E27FC236}">
                      <a16:creationId xmlns:a16="http://schemas.microsoft.com/office/drawing/2014/main" id="{28C3F8F0-A753-3B50-76F4-C15726F2F0C5}"/>
                    </a:ext>
                  </a:extLst>
                </p:cNvPr>
                <p:cNvSpPr/>
                <p:nvPr/>
              </p:nvSpPr>
              <p:spPr>
                <a:xfrm>
                  <a:off x="3328962" y="3756976"/>
                  <a:ext cx="566057" cy="566057"/>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5" name="Elipse 94">
                  <a:extLst>
                    <a:ext uri="{FF2B5EF4-FFF2-40B4-BE49-F238E27FC236}">
                      <a16:creationId xmlns:a16="http://schemas.microsoft.com/office/drawing/2014/main" id="{2DDAB9F4-D2FE-12B5-6434-03A8A0246588}"/>
                    </a:ext>
                  </a:extLst>
                </p:cNvPr>
                <p:cNvSpPr/>
                <p:nvPr/>
              </p:nvSpPr>
              <p:spPr>
                <a:xfrm>
                  <a:off x="3328961" y="4526233"/>
                  <a:ext cx="566057" cy="566057"/>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6" name="Elipse 95">
                  <a:extLst>
                    <a:ext uri="{FF2B5EF4-FFF2-40B4-BE49-F238E27FC236}">
                      <a16:creationId xmlns:a16="http://schemas.microsoft.com/office/drawing/2014/main" id="{6640D7B2-74A1-0AD3-8BB3-CDA6D87E434A}"/>
                    </a:ext>
                  </a:extLst>
                </p:cNvPr>
                <p:cNvSpPr/>
                <p:nvPr/>
              </p:nvSpPr>
              <p:spPr>
                <a:xfrm>
                  <a:off x="3328961" y="5305650"/>
                  <a:ext cx="566057" cy="566057"/>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7" name="Elipse 96">
                  <a:extLst>
                    <a:ext uri="{FF2B5EF4-FFF2-40B4-BE49-F238E27FC236}">
                      <a16:creationId xmlns:a16="http://schemas.microsoft.com/office/drawing/2014/main" id="{A9E09788-6BCE-555D-E848-3ECA9D9E73A5}"/>
                    </a:ext>
                  </a:extLst>
                </p:cNvPr>
                <p:cNvSpPr/>
                <p:nvPr/>
              </p:nvSpPr>
              <p:spPr>
                <a:xfrm>
                  <a:off x="3328961" y="6085067"/>
                  <a:ext cx="566057" cy="566057"/>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8" name="Elipse 97">
                  <a:extLst>
                    <a:ext uri="{FF2B5EF4-FFF2-40B4-BE49-F238E27FC236}">
                      <a16:creationId xmlns:a16="http://schemas.microsoft.com/office/drawing/2014/main" id="{EB3CD317-C089-223F-62A9-47B4A91228AB}"/>
                    </a:ext>
                  </a:extLst>
                </p:cNvPr>
                <p:cNvSpPr/>
                <p:nvPr/>
              </p:nvSpPr>
              <p:spPr>
                <a:xfrm>
                  <a:off x="4389392" y="4524905"/>
                  <a:ext cx="566057" cy="566057"/>
                </a:xfrm>
                <a:prstGeom prst="ellipse">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9" name="Elipse 98">
                  <a:extLst>
                    <a:ext uri="{FF2B5EF4-FFF2-40B4-BE49-F238E27FC236}">
                      <a16:creationId xmlns:a16="http://schemas.microsoft.com/office/drawing/2014/main" id="{C2E0DF1E-399B-766B-42D6-0E45ADE650D4}"/>
                    </a:ext>
                  </a:extLst>
                </p:cNvPr>
                <p:cNvSpPr/>
                <p:nvPr/>
              </p:nvSpPr>
              <p:spPr>
                <a:xfrm>
                  <a:off x="2123189" y="3756976"/>
                  <a:ext cx="566057" cy="566057"/>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00" name="Elipse 99">
                  <a:extLst>
                    <a:ext uri="{FF2B5EF4-FFF2-40B4-BE49-F238E27FC236}">
                      <a16:creationId xmlns:a16="http://schemas.microsoft.com/office/drawing/2014/main" id="{FE1435EB-A041-29E0-3466-78A36701E96C}"/>
                    </a:ext>
                  </a:extLst>
                </p:cNvPr>
                <p:cNvSpPr/>
                <p:nvPr/>
              </p:nvSpPr>
              <p:spPr>
                <a:xfrm>
                  <a:off x="2127901" y="4526230"/>
                  <a:ext cx="566057" cy="566057"/>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01" name="Elipse 100">
                  <a:extLst>
                    <a:ext uri="{FF2B5EF4-FFF2-40B4-BE49-F238E27FC236}">
                      <a16:creationId xmlns:a16="http://schemas.microsoft.com/office/drawing/2014/main" id="{3FB43F9A-A59E-B5F0-006E-96C393497746}"/>
                    </a:ext>
                  </a:extLst>
                </p:cNvPr>
                <p:cNvSpPr/>
                <p:nvPr/>
              </p:nvSpPr>
              <p:spPr>
                <a:xfrm>
                  <a:off x="2123189" y="5303324"/>
                  <a:ext cx="566057" cy="566057"/>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cxnSp>
              <p:nvCxnSpPr>
                <p:cNvPr id="102" name="Conector de Seta Reta 101">
                  <a:extLst>
                    <a:ext uri="{FF2B5EF4-FFF2-40B4-BE49-F238E27FC236}">
                      <a16:creationId xmlns:a16="http://schemas.microsoft.com/office/drawing/2014/main" id="{2779CFD5-8D74-1B8C-9D16-00FFDEE0E8C5}"/>
                    </a:ext>
                  </a:extLst>
                </p:cNvPr>
                <p:cNvCxnSpPr>
                  <a:stCxn id="99" idx="6"/>
                  <a:endCxn id="94" idx="2"/>
                </p:cNvCxnSpPr>
                <p:nvPr/>
              </p:nvCxnSpPr>
              <p:spPr>
                <a:xfrm>
                  <a:off x="2689246" y="4040005"/>
                  <a:ext cx="63971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3" name="Conector de Seta Reta 102">
                  <a:extLst>
                    <a:ext uri="{FF2B5EF4-FFF2-40B4-BE49-F238E27FC236}">
                      <a16:creationId xmlns:a16="http://schemas.microsoft.com/office/drawing/2014/main" id="{C57370B7-B7FC-1DB9-EBF3-865DFD8B634E}"/>
                    </a:ext>
                  </a:extLst>
                </p:cNvPr>
                <p:cNvCxnSpPr>
                  <a:stCxn id="99" idx="6"/>
                  <a:endCxn id="95" idx="2"/>
                </p:cNvCxnSpPr>
                <p:nvPr/>
              </p:nvCxnSpPr>
              <p:spPr>
                <a:xfrm>
                  <a:off x="2689246" y="4040005"/>
                  <a:ext cx="639715" cy="7692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4" name="Conector de Seta Reta 103">
                  <a:extLst>
                    <a:ext uri="{FF2B5EF4-FFF2-40B4-BE49-F238E27FC236}">
                      <a16:creationId xmlns:a16="http://schemas.microsoft.com/office/drawing/2014/main" id="{317AB364-FEF4-FAFC-A120-4DDBC544638A}"/>
                    </a:ext>
                  </a:extLst>
                </p:cNvPr>
                <p:cNvCxnSpPr>
                  <a:stCxn id="99" idx="6"/>
                  <a:endCxn id="96" idx="2"/>
                </p:cNvCxnSpPr>
                <p:nvPr/>
              </p:nvCxnSpPr>
              <p:spPr>
                <a:xfrm>
                  <a:off x="2689246" y="4040005"/>
                  <a:ext cx="639715" cy="15486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5" name="Conector de Seta Reta 104">
                  <a:extLst>
                    <a:ext uri="{FF2B5EF4-FFF2-40B4-BE49-F238E27FC236}">
                      <a16:creationId xmlns:a16="http://schemas.microsoft.com/office/drawing/2014/main" id="{E0E8A1B0-0179-5FEF-3CF6-40B5BFF5A0B3}"/>
                    </a:ext>
                  </a:extLst>
                </p:cNvPr>
                <p:cNvCxnSpPr>
                  <a:stCxn id="99" idx="6"/>
                  <a:endCxn id="97" idx="2"/>
                </p:cNvCxnSpPr>
                <p:nvPr/>
              </p:nvCxnSpPr>
              <p:spPr>
                <a:xfrm>
                  <a:off x="2689246" y="4040005"/>
                  <a:ext cx="639715" cy="23280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6" name="Conector de Seta Reta 105">
                  <a:extLst>
                    <a:ext uri="{FF2B5EF4-FFF2-40B4-BE49-F238E27FC236}">
                      <a16:creationId xmlns:a16="http://schemas.microsoft.com/office/drawing/2014/main" id="{5553CC1B-DCB1-F233-E1E0-C3C4DFD5B618}"/>
                    </a:ext>
                  </a:extLst>
                </p:cNvPr>
                <p:cNvCxnSpPr>
                  <a:stCxn id="100" idx="6"/>
                  <a:endCxn id="94" idx="2"/>
                </p:cNvCxnSpPr>
                <p:nvPr/>
              </p:nvCxnSpPr>
              <p:spPr>
                <a:xfrm flipV="1">
                  <a:off x="2693958" y="4040005"/>
                  <a:ext cx="635004" cy="7692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7" name="Conector de Seta Reta 106">
                  <a:extLst>
                    <a:ext uri="{FF2B5EF4-FFF2-40B4-BE49-F238E27FC236}">
                      <a16:creationId xmlns:a16="http://schemas.microsoft.com/office/drawing/2014/main" id="{DA34D6A8-0F8C-7D96-C48D-3F412FA8FF9D}"/>
                    </a:ext>
                  </a:extLst>
                </p:cNvPr>
                <p:cNvCxnSpPr>
                  <a:stCxn id="101" idx="6"/>
                  <a:endCxn id="95" idx="2"/>
                </p:cNvCxnSpPr>
                <p:nvPr/>
              </p:nvCxnSpPr>
              <p:spPr>
                <a:xfrm flipV="1">
                  <a:off x="2689246" y="4809262"/>
                  <a:ext cx="639715" cy="7770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8" name="Conector de Seta Reta 107">
                  <a:extLst>
                    <a:ext uri="{FF2B5EF4-FFF2-40B4-BE49-F238E27FC236}">
                      <a16:creationId xmlns:a16="http://schemas.microsoft.com/office/drawing/2014/main" id="{D05993F3-8308-81DA-310E-B366E1E4DB3F}"/>
                    </a:ext>
                  </a:extLst>
                </p:cNvPr>
                <p:cNvCxnSpPr>
                  <a:stCxn id="100" idx="6"/>
                  <a:endCxn id="95" idx="2"/>
                </p:cNvCxnSpPr>
                <p:nvPr/>
              </p:nvCxnSpPr>
              <p:spPr>
                <a:xfrm>
                  <a:off x="2693958" y="4809259"/>
                  <a:ext cx="635003" cy="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9" name="Conector de Seta Reta 108">
                  <a:extLst>
                    <a:ext uri="{FF2B5EF4-FFF2-40B4-BE49-F238E27FC236}">
                      <a16:creationId xmlns:a16="http://schemas.microsoft.com/office/drawing/2014/main" id="{69F0793C-671D-CF40-6F55-3E9A6F668928}"/>
                    </a:ext>
                  </a:extLst>
                </p:cNvPr>
                <p:cNvCxnSpPr>
                  <a:stCxn id="100" idx="6"/>
                  <a:endCxn id="96" idx="2"/>
                </p:cNvCxnSpPr>
                <p:nvPr/>
              </p:nvCxnSpPr>
              <p:spPr>
                <a:xfrm>
                  <a:off x="2693958" y="4809259"/>
                  <a:ext cx="635003" cy="7794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0" name="Conector de Seta Reta 109">
                  <a:extLst>
                    <a:ext uri="{FF2B5EF4-FFF2-40B4-BE49-F238E27FC236}">
                      <a16:creationId xmlns:a16="http://schemas.microsoft.com/office/drawing/2014/main" id="{A548ABAD-34FB-76D8-6F91-6F0C270CB573}"/>
                    </a:ext>
                  </a:extLst>
                </p:cNvPr>
                <p:cNvCxnSpPr>
                  <a:stCxn id="100" idx="6"/>
                  <a:endCxn id="97" idx="2"/>
                </p:cNvCxnSpPr>
                <p:nvPr/>
              </p:nvCxnSpPr>
              <p:spPr>
                <a:xfrm>
                  <a:off x="2693958" y="4809259"/>
                  <a:ext cx="635003" cy="15588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1" name="Conector de Seta Reta 110">
                  <a:extLst>
                    <a:ext uri="{FF2B5EF4-FFF2-40B4-BE49-F238E27FC236}">
                      <a16:creationId xmlns:a16="http://schemas.microsoft.com/office/drawing/2014/main" id="{A484D5F0-F059-2D13-7698-3BCFFC9B5EB3}"/>
                    </a:ext>
                  </a:extLst>
                </p:cNvPr>
                <p:cNvCxnSpPr>
                  <a:stCxn id="101" idx="6"/>
                  <a:endCxn id="94" idx="2"/>
                </p:cNvCxnSpPr>
                <p:nvPr/>
              </p:nvCxnSpPr>
              <p:spPr>
                <a:xfrm flipV="1">
                  <a:off x="2689246" y="4040005"/>
                  <a:ext cx="639716" cy="15463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2" name="Conector de Seta Reta 111">
                  <a:extLst>
                    <a:ext uri="{FF2B5EF4-FFF2-40B4-BE49-F238E27FC236}">
                      <a16:creationId xmlns:a16="http://schemas.microsoft.com/office/drawing/2014/main" id="{A825DF01-6759-E345-C3E8-C415CE0067CE}"/>
                    </a:ext>
                  </a:extLst>
                </p:cNvPr>
                <p:cNvCxnSpPr>
                  <a:stCxn id="101" idx="6"/>
                  <a:endCxn id="96" idx="2"/>
                </p:cNvCxnSpPr>
                <p:nvPr/>
              </p:nvCxnSpPr>
              <p:spPr>
                <a:xfrm>
                  <a:off x="2689246" y="5586353"/>
                  <a:ext cx="639715" cy="23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3" name="Conector de Seta Reta 112">
                  <a:extLst>
                    <a:ext uri="{FF2B5EF4-FFF2-40B4-BE49-F238E27FC236}">
                      <a16:creationId xmlns:a16="http://schemas.microsoft.com/office/drawing/2014/main" id="{03D03DCC-A08E-7924-4B97-F8F734A8775D}"/>
                    </a:ext>
                  </a:extLst>
                </p:cNvPr>
                <p:cNvCxnSpPr>
                  <a:stCxn id="101" idx="6"/>
                  <a:endCxn id="97" idx="2"/>
                </p:cNvCxnSpPr>
                <p:nvPr/>
              </p:nvCxnSpPr>
              <p:spPr>
                <a:xfrm>
                  <a:off x="2689246" y="5586353"/>
                  <a:ext cx="639715" cy="781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4" name="Conector de Seta Reta 113">
                  <a:extLst>
                    <a:ext uri="{FF2B5EF4-FFF2-40B4-BE49-F238E27FC236}">
                      <a16:creationId xmlns:a16="http://schemas.microsoft.com/office/drawing/2014/main" id="{C27E44D1-7748-2AB3-5DA9-BE5BB5614CF5}"/>
                    </a:ext>
                  </a:extLst>
                </p:cNvPr>
                <p:cNvCxnSpPr>
                  <a:cxnSpLocks/>
                  <a:stCxn id="117" idx="3"/>
                  <a:endCxn id="99" idx="2"/>
                </p:cNvCxnSpPr>
                <p:nvPr/>
              </p:nvCxnSpPr>
              <p:spPr>
                <a:xfrm flipV="1">
                  <a:off x="1547919" y="4040005"/>
                  <a:ext cx="575270" cy="3979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5" name="Conector reto 114">
                  <a:extLst>
                    <a:ext uri="{FF2B5EF4-FFF2-40B4-BE49-F238E27FC236}">
                      <a16:creationId xmlns:a16="http://schemas.microsoft.com/office/drawing/2014/main" id="{D52FCA34-7260-21E1-1418-238890BA6D33}"/>
                    </a:ext>
                  </a:extLst>
                </p:cNvPr>
                <p:cNvCxnSpPr>
                  <a:cxnSpLocks/>
                  <a:stCxn id="124" idx="3"/>
                  <a:endCxn id="100" idx="2"/>
                </p:cNvCxnSpPr>
                <p:nvPr/>
              </p:nvCxnSpPr>
              <p:spPr>
                <a:xfrm flipV="1">
                  <a:off x="1504691" y="4809259"/>
                  <a:ext cx="623210" cy="1133997"/>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6" name="Conector de Seta Reta 115">
                  <a:extLst>
                    <a:ext uri="{FF2B5EF4-FFF2-40B4-BE49-F238E27FC236}">
                      <a16:creationId xmlns:a16="http://schemas.microsoft.com/office/drawing/2014/main" id="{809AB070-A41A-2D2E-E661-940BC9364412}"/>
                    </a:ext>
                  </a:extLst>
                </p:cNvPr>
                <p:cNvCxnSpPr>
                  <a:cxnSpLocks/>
                  <a:stCxn id="98" idx="6"/>
                </p:cNvCxnSpPr>
                <p:nvPr/>
              </p:nvCxnSpPr>
              <p:spPr>
                <a:xfrm flipV="1">
                  <a:off x="4955449" y="4806772"/>
                  <a:ext cx="257585" cy="11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7" name="CaixaDeTexto 116">
                      <a:extLst>
                        <a:ext uri="{FF2B5EF4-FFF2-40B4-BE49-F238E27FC236}">
                          <a16:creationId xmlns:a16="http://schemas.microsoft.com/office/drawing/2014/main" id="{F1ABFC0F-52CE-9CD6-FAF4-C93C9974F625}"/>
                        </a:ext>
                      </a:extLst>
                    </p:cNvPr>
                    <p:cNvSpPr txBox="1"/>
                    <p:nvPr/>
                  </p:nvSpPr>
                  <p:spPr>
                    <a:xfrm>
                      <a:off x="1165380" y="4253294"/>
                      <a:ext cx="38253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oMath>
                        </m:oMathPara>
                      </a14:m>
                      <a:endParaRPr lang="pt-BR" dirty="0"/>
                    </a:p>
                  </p:txBody>
                </p:sp>
              </mc:Choice>
              <mc:Fallback xmlns="">
                <p:sp>
                  <p:nvSpPr>
                    <p:cNvPr id="28" name="CaixaDeTexto 27">
                      <a:extLst>
                        <a:ext uri="{FF2B5EF4-FFF2-40B4-BE49-F238E27FC236}">
                          <a16:creationId xmlns:a16="http://schemas.microsoft.com/office/drawing/2014/main" id="{700BFFF4-EFA5-FE1A-E698-FE561F64A061}"/>
                        </a:ext>
                      </a:extLst>
                    </p:cNvPr>
                    <p:cNvSpPr txBox="1">
                      <a:spLocks noRot="1" noChangeAspect="1" noMove="1" noResize="1" noEditPoints="1" noAdjustHandles="1" noChangeArrowheads="1" noChangeShapeType="1" noTextEdit="1"/>
                    </p:cNvSpPr>
                    <p:nvPr/>
                  </p:nvSpPr>
                  <p:spPr>
                    <a:xfrm>
                      <a:off x="1165380" y="4253294"/>
                      <a:ext cx="382539" cy="369332"/>
                    </a:xfrm>
                    <a:prstGeom prst="rect">
                      <a:avLst/>
                    </a:prstGeom>
                    <a:blipFill>
                      <a:blip r:embed="rId8"/>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18" name="CaixaDeTexto 117">
                      <a:extLst>
                        <a:ext uri="{FF2B5EF4-FFF2-40B4-BE49-F238E27FC236}">
                          <a16:creationId xmlns:a16="http://schemas.microsoft.com/office/drawing/2014/main" id="{59ED028B-2D4B-7DEC-C096-A29AC4D43580}"/>
                        </a:ext>
                      </a:extLst>
                    </p:cNvPr>
                    <p:cNvSpPr txBox="1"/>
                    <p:nvPr/>
                  </p:nvSpPr>
                  <p:spPr>
                    <a:xfrm>
                      <a:off x="1128276" y="5001341"/>
                      <a:ext cx="37029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oMath>
                        </m:oMathPara>
                      </a14:m>
                      <a:endParaRPr lang="pt-BR" dirty="0"/>
                    </a:p>
                  </p:txBody>
                </p:sp>
              </mc:Choice>
              <mc:Fallback xmlns="">
                <p:sp>
                  <p:nvSpPr>
                    <p:cNvPr id="29" name="CaixaDeTexto 28">
                      <a:extLst>
                        <a:ext uri="{FF2B5EF4-FFF2-40B4-BE49-F238E27FC236}">
                          <a16:creationId xmlns:a16="http://schemas.microsoft.com/office/drawing/2014/main" id="{856CAF11-1146-858A-1735-7C96E93ED0FC}"/>
                        </a:ext>
                      </a:extLst>
                    </p:cNvPr>
                    <p:cNvSpPr txBox="1">
                      <a:spLocks noRot="1" noChangeAspect="1" noMove="1" noResize="1" noEditPoints="1" noAdjustHandles="1" noChangeArrowheads="1" noChangeShapeType="1" noTextEdit="1"/>
                    </p:cNvSpPr>
                    <p:nvPr/>
                  </p:nvSpPr>
                  <p:spPr>
                    <a:xfrm>
                      <a:off x="1128276" y="5001341"/>
                      <a:ext cx="370290" cy="369332"/>
                    </a:xfrm>
                    <a:prstGeom prst="rect">
                      <a:avLst/>
                    </a:prstGeom>
                    <a:blipFill>
                      <a:blip r:embed="rId9"/>
                      <a:stretch>
                        <a:fillRect/>
                      </a:stretch>
                    </a:blipFill>
                  </p:spPr>
                  <p:txBody>
                    <a:bodyPr/>
                    <a:lstStyle/>
                    <a:p>
                      <a:r>
                        <a:rPr lang="pt-BR">
                          <a:noFill/>
                        </a:rPr>
                        <a:t> </a:t>
                      </a:r>
                    </a:p>
                  </p:txBody>
                </p:sp>
              </mc:Fallback>
            </mc:AlternateContent>
            <p:sp>
              <p:nvSpPr>
                <p:cNvPr id="119" name="Elipse 118">
                  <a:extLst>
                    <a:ext uri="{FF2B5EF4-FFF2-40B4-BE49-F238E27FC236}">
                      <a16:creationId xmlns:a16="http://schemas.microsoft.com/office/drawing/2014/main" id="{B85D36D3-9744-CF69-8F5F-E173E22A1DCD}"/>
                    </a:ext>
                  </a:extLst>
                </p:cNvPr>
                <p:cNvSpPr/>
                <p:nvPr/>
              </p:nvSpPr>
              <p:spPr>
                <a:xfrm>
                  <a:off x="2130257" y="6080416"/>
                  <a:ext cx="566057" cy="566057"/>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cxnSp>
              <p:nvCxnSpPr>
                <p:cNvPr id="120" name="Conector de Seta Reta 119">
                  <a:extLst>
                    <a:ext uri="{FF2B5EF4-FFF2-40B4-BE49-F238E27FC236}">
                      <a16:creationId xmlns:a16="http://schemas.microsoft.com/office/drawing/2014/main" id="{CC6C6306-AF13-50BB-447A-0CAE232001E2}"/>
                    </a:ext>
                  </a:extLst>
                </p:cNvPr>
                <p:cNvCxnSpPr>
                  <a:stCxn id="119" idx="6"/>
                  <a:endCxn id="97" idx="2"/>
                </p:cNvCxnSpPr>
                <p:nvPr/>
              </p:nvCxnSpPr>
              <p:spPr>
                <a:xfrm>
                  <a:off x="2696314" y="6363445"/>
                  <a:ext cx="632647" cy="46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1" name="Conector de Seta Reta 120">
                  <a:extLst>
                    <a:ext uri="{FF2B5EF4-FFF2-40B4-BE49-F238E27FC236}">
                      <a16:creationId xmlns:a16="http://schemas.microsoft.com/office/drawing/2014/main" id="{D49D5E20-8559-F8AC-3CC9-BB604C199E16}"/>
                    </a:ext>
                  </a:extLst>
                </p:cNvPr>
                <p:cNvCxnSpPr>
                  <a:stCxn id="119" idx="6"/>
                  <a:endCxn id="96" idx="2"/>
                </p:cNvCxnSpPr>
                <p:nvPr/>
              </p:nvCxnSpPr>
              <p:spPr>
                <a:xfrm flipV="1">
                  <a:off x="2696314" y="5588679"/>
                  <a:ext cx="632647" cy="7747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2" name="Conector de Seta Reta 121">
                  <a:extLst>
                    <a:ext uri="{FF2B5EF4-FFF2-40B4-BE49-F238E27FC236}">
                      <a16:creationId xmlns:a16="http://schemas.microsoft.com/office/drawing/2014/main" id="{0352647A-8E39-4B0F-CE3A-59F2745CB071}"/>
                    </a:ext>
                  </a:extLst>
                </p:cNvPr>
                <p:cNvCxnSpPr>
                  <a:stCxn id="119" idx="6"/>
                  <a:endCxn id="95" idx="2"/>
                </p:cNvCxnSpPr>
                <p:nvPr/>
              </p:nvCxnSpPr>
              <p:spPr>
                <a:xfrm flipV="1">
                  <a:off x="2696314" y="4809262"/>
                  <a:ext cx="632647" cy="15541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3" name="Conector de Seta Reta 122">
                  <a:extLst>
                    <a:ext uri="{FF2B5EF4-FFF2-40B4-BE49-F238E27FC236}">
                      <a16:creationId xmlns:a16="http://schemas.microsoft.com/office/drawing/2014/main" id="{5D138283-1922-29CC-970B-5921008FE754}"/>
                    </a:ext>
                  </a:extLst>
                </p:cNvPr>
                <p:cNvCxnSpPr>
                  <a:stCxn id="119" idx="6"/>
                  <a:endCxn id="94" idx="2"/>
                </p:cNvCxnSpPr>
                <p:nvPr/>
              </p:nvCxnSpPr>
              <p:spPr>
                <a:xfrm flipV="1">
                  <a:off x="2696314" y="4040005"/>
                  <a:ext cx="632648" cy="23234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4" name="CaixaDeTexto 123">
                      <a:extLst>
                        <a:ext uri="{FF2B5EF4-FFF2-40B4-BE49-F238E27FC236}">
                          <a16:creationId xmlns:a16="http://schemas.microsoft.com/office/drawing/2014/main" id="{16F126F3-06DA-D49C-76B7-4D1FB11B4BEC}"/>
                        </a:ext>
                      </a:extLst>
                    </p:cNvPr>
                    <p:cNvSpPr txBox="1"/>
                    <p:nvPr/>
                  </p:nvSpPr>
                  <p:spPr>
                    <a:xfrm>
                      <a:off x="1122151" y="5758590"/>
                      <a:ext cx="38254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𝐾</m:t>
                                </m:r>
                              </m:sub>
                            </m:sSub>
                          </m:oMath>
                        </m:oMathPara>
                      </a14:m>
                      <a:endParaRPr lang="pt-BR" dirty="0"/>
                    </a:p>
                  </p:txBody>
                </p:sp>
              </mc:Choice>
              <mc:Fallback xmlns="">
                <p:sp>
                  <p:nvSpPr>
                    <p:cNvPr id="35" name="CaixaDeTexto 34">
                      <a:extLst>
                        <a:ext uri="{FF2B5EF4-FFF2-40B4-BE49-F238E27FC236}">
                          <a16:creationId xmlns:a16="http://schemas.microsoft.com/office/drawing/2014/main" id="{81030FF5-97E0-FF90-2CD6-B39D9A7EA526}"/>
                        </a:ext>
                      </a:extLst>
                    </p:cNvPr>
                    <p:cNvSpPr txBox="1">
                      <a:spLocks noRot="1" noChangeAspect="1" noMove="1" noResize="1" noEditPoints="1" noAdjustHandles="1" noChangeArrowheads="1" noChangeShapeType="1" noTextEdit="1"/>
                    </p:cNvSpPr>
                    <p:nvPr/>
                  </p:nvSpPr>
                  <p:spPr>
                    <a:xfrm>
                      <a:off x="1122151" y="5758590"/>
                      <a:ext cx="382540" cy="369332"/>
                    </a:xfrm>
                    <a:prstGeom prst="rect">
                      <a:avLst/>
                    </a:prstGeom>
                    <a:blipFill>
                      <a:blip r:embed="rId10"/>
                      <a:stretch>
                        <a:fillRect r="-3175"/>
                      </a:stretch>
                    </a:blipFill>
                  </p:spPr>
                  <p:txBody>
                    <a:bodyPr/>
                    <a:lstStyle/>
                    <a:p>
                      <a:r>
                        <a:rPr lang="pt-BR">
                          <a:noFill/>
                        </a:rPr>
                        <a:t> </a:t>
                      </a:r>
                    </a:p>
                  </p:txBody>
                </p:sp>
              </mc:Fallback>
            </mc:AlternateContent>
            <p:cxnSp>
              <p:nvCxnSpPr>
                <p:cNvPr id="125" name="Conector de Seta Reta 124">
                  <a:extLst>
                    <a:ext uri="{FF2B5EF4-FFF2-40B4-BE49-F238E27FC236}">
                      <a16:creationId xmlns:a16="http://schemas.microsoft.com/office/drawing/2014/main" id="{338E199D-9887-647E-886C-3638B6A1333F}"/>
                    </a:ext>
                  </a:extLst>
                </p:cNvPr>
                <p:cNvCxnSpPr>
                  <a:cxnSpLocks/>
                  <a:stCxn id="118" idx="3"/>
                  <a:endCxn id="99" idx="2"/>
                </p:cNvCxnSpPr>
                <p:nvPr/>
              </p:nvCxnSpPr>
              <p:spPr>
                <a:xfrm flipV="1">
                  <a:off x="1498566" y="4040005"/>
                  <a:ext cx="624623" cy="11460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6" name="Conector de Seta Reta 125">
                  <a:extLst>
                    <a:ext uri="{FF2B5EF4-FFF2-40B4-BE49-F238E27FC236}">
                      <a16:creationId xmlns:a16="http://schemas.microsoft.com/office/drawing/2014/main" id="{824C2B85-84A2-7541-EAC2-B1A67A6B32F0}"/>
                    </a:ext>
                  </a:extLst>
                </p:cNvPr>
                <p:cNvCxnSpPr>
                  <a:cxnSpLocks/>
                  <a:stCxn id="118" idx="3"/>
                  <a:endCxn id="100" idx="2"/>
                </p:cNvCxnSpPr>
                <p:nvPr/>
              </p:nvCxnSpPr>
              <p:spPr>
                <a:xfrm flipV="1">
                  <a:off x="1498566" y="4809259"/>
                  <a:ext cx="629335" cy="3767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7" name="Conector de Seta Reta 126">
                  <a:extLst>
                    <a:ext uri="{FF2B5EF4-FFF2-40B4-BE49-F238E27FC236}">
                      <a16:creationId xmlns:a16="http://schemas.microsoft.com/office/drawing/2014/main" id="{6FA2AF73-E61C-36AC-5A25-17B7A45C2CF0}"/>
                    </a:ext>
                  </a:extLst>
                </p:cNvPr>
                <p:cNvCxnSpPr>
                  <a:stCxn id="124" idx="3"/>
                  <a:endCxn id="101" idx="2"/>
                </p:cNvCxnSpPr>
                <p:nvPr/>
              </p:nvCxnSpPr>
              <p:spPr>
                <a:xfrm flipV="1">
                  <a:off x="1504691" y="5586353"/>
                  <a:ext cx="618498" cy="3569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8" name="Conector de Seta Reta 127">
                  <a:extLst>
                    <a:ext uri="{FF2B5EF4-FFF2-40B4-BE49-F238E27FC236}">
                      <a16:creationId xmlns:a16="http://schemas.microsoft.com/office/drawing/2014/main" id="{151DF1D6-D82D-91F3-7F25-0D60989263CE}"/>
                    </a:ext>
                  </a:extLst>
                </p:cNvPr>
                <p:cNvCxnSpPr>
                  <a:cxnSpLocks/>
                  <a:stCxn id="124" idx="3"/>
                  <a:endCxn id="99" idx="2"/>
                </p:cNvCxnSpPr>
                <p:nvPr/>
              </p:nvCxnSpPr>
              <p:spPr>
                <a:xfrm flipV="1">
                  <a:off x="1504691" y="4040005"/>
                  <a:ext cx="618498" cy="19032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9" name="Conector de Seta Reta 128">
                  <a:extLst>
                    <a:ext uri="{FF2B5EF4-FFF2-40B4-BE49-F238E27FC236}">
                      <a16:creationId xmlns:a16="http://schemas.microsoft.com/office/drawing/2014/main" id="{CAF7A56F-90C1-2887-6E2D-AC1E5152F9C3}"/>
                    </a:ext>
                  </a:extLst>
                </p:cNvPr>
                <p:cNvCxnSpPr>
                  <a:cxnSpLocks/>
                  <a:stCxn id="118" idx="3"/>
                  <a:endCxn id="101" idx="2"/>
                </p:cNvCxnSpPr>
                <p:nvPr/>
              </p:nvCxnSpPr>
              <p:spPr>
                <a:xfrm>
                  <a:off x="1498566" y="5186007"/>
                  <a:ext cx="624623" cy="4003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0" name="Conector de Seta Reta 129">
                  <a:extLst>
                    <a:ext uri="{FF2B5EF4-FFF2-40B4-BE49-F238E27FC236}">
                      <a16:creationId xmlns:a16="http://schemas.microsoft.com/office/drawing/2014/main" id="{E0FE54DB-39C2-04C9-84D7-53E5D9DB263D}"/>
                    </a:ext>
                  </a:extLst>
                </p:cNvPr>
                <p:cNvCxnSpPr>
                  <a:cxnSpLocks/>
                  <a:stCxn id="118" idx="3"/>
                  <a:endCxn id="119" idx="2"/>
                </p:cNvCxnSpPr>
                <p:nvPr/>
              </p:nvCxnSpPr>
              <p:spPr>
                <a:xfrm>
                  <a:off x="1498566" y="5186007"/>
                  <a:ext cx="631691" cy="11774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1" name="Conector de Seta Reta 130">
                  <a:extLst>
                    <a:ext uri="{FF2B5EF4-FFF2-40B4-BE49-F238E27FC236}">
                      <a16:creationId xmlns:a16="http://schemas.microsoft.com/office/drawing/2014/main" id="{B9C7F53B-3E43-4BFE-0F40-EE2340845915}"/>
                    </a:ext>
                  </a:extLst>
                </p:cNvPr>
                <p:cNvCxnSpPr>
                  <a:stCxn id="117" idx="3"/>
                  <a:endCxn id="100" idx="2"/>
                </p:cNvCxnSpPr>
                <p:nvPr/>
              </p:nvCxnSpPr>
              <p:spPr>
                <a:xfrm>
                  <a:off x="1547919" y="4437960"/>
                  <a:ext cx="579982" cy="3712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2" name="Conector de Seta Reta 131">
                  <a:extLst>
                    <a:ext uri="{FF2B5EF4-FFF2-40B4-BE49-F238E27FC236}">
                      <a16:creationId xmlns:a16="http://schemas.microsoft.com/office/drawing/2014/main" id="{6F4ADE3F-C491-82DD-C198-3C4C38563E60}"/>
                    </a:ext>
                  </a:extLst>
                </p:cNvPr>
                <p:cNvCxnSpPr>
                  <a:stCxn id="117" idx="3"/>
                  <a:endCxn id="101" idx="2"/>
                </p:cNvCxnSpPr>
                <p:nvPr/>
              </p:nvCxnSpPr>
              <p:spPr>
                <a:xfrm>
                  <a:off x="1547919" y="4437960"/>
                  <a:ext cx="575270" cy="11483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3" name="Conector de Seta Reta 132">
                  <a:extLst>
                    <a:ext uri="{FF2B5EF4-FFF2-40B4-BE49-F238E27FC236}">
                      <a16:creationId xmlns:a16="http://schemas.microsoft.com/office/drawing/2014/main" id="{9134F64B-C29D-A4DD-09D6-DE9ADA87076B}"/>
                    </a:ext>
                  </a:extLst>
                </p:cNvPr>
                <p:cNvCxnSpPr>
                  <a:stCxn id="117" idx="3"/>
                  <a:endCxn id="119" idx="2"/>
                </p:cNvCxnSpPr>
                <p:nvPr/>
              </p:nvCxnSpPr>
              <p:spPr>
                <a:xfrm>
                  <a:off x="1547919" y="4437960"/>
                  <a:ext cx="582338" cy="19254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4" name="Conector de Seta Reta 133">
                  <a:extLst>
                    <a:ext uri="{FF2B5EF4-FFF2-40B4-BE49-F238E27FC236}">
                      <a16:creationId xmlns:a16="http://schemas.microsoft.com/office/drawing/2014/main" id="{6883483C-B11C-43B5-ADB4-9DA705143F2C}"/>
                    </a:ext>
                  </a:extLst>
                </p:cNvPr>
                <p:cNvCxnSpPr>
                  <a:stCxn id="124" idx="3"/>
                  <a:endCxn id="119" idx="2"/>
                </p:cNvCxnSpPr>
                <p:nvPr/>
              </p:nvCxnSpPr>
              <p:spPr>
                <a:xfrm>
                  <a:off x="1504691" y="5943256"/>
                  <a:ext cx="625566" cy="4201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5" name="Conector de Seta Reta 134">
                  <a:extLst>
                    <a:ext uri="{FF2B5EF4-FFF2-40B4-BE49-F238E27FC236}">
                      <a16:creationId xmlns:a16="http://schemas.microsoft.com/office/drawing/2014/main" id="{50B9EFCF-5131-8EF6-45A9-F1F0D418E932}"/>
                    </a:ext>
                  </a:extLst>
                </p:cNvPr>
                <p:cNvCxnSpPr>
                  <a:cxnSpLocks/>
                  <a:stCxn id="94" idx="6"/>
                  <a:endCxn id="98" idx="2"/>
                </p:cNvCxnSpPr>
                <p:nvPr/>
              </p:nvCxnSpPr>
              <p:spPr>
                <a:xfrm>
                  <a:off x="3895019" y="4040005"/>
                  <a:ext cx="494373" cy="7679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6" name="Conector de Seta Reta 135">
                  <a:extLst>
                    <a:ext uri="{FF2B5EF4-FFF2-40B4-BE49-F238E27FC236}">
                      <a16:creationId xmlns:a16="http://schemas.microsoft.com/office/drawing/2014/main" id="{8333EB13-0AC5-E864-71A3-759F060C328F}"/>
                    </a:ext>
                  </a:extLst>
                </p:cNvPr>
                <p:cNvCxnSpPr>
                  <a:stCxn id="95" idx="6"/>
                  <a:endCxn id="98" idx="2"/>
                </p:cNvCxnSpPr>
                <p:nvPr/>
              </p:nvCxnSpPr>
              <p:spPr>
                <a:xfrm flipV="1">
                  <a:off x="3895018" y="4807934"/>
                  <a:ext cx="494374" cy="13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7" name="Conector de Seta Reta 136">
                  <a:extLst>
                    <a:ext uri="{FF2B5EF4-FFF2-40B4-BE49-F238E27FC236}">
                      <a16:creationId xmlns:a16="http://schemas.microsoft.com/office/drawing/2014/main" id="{CD125AAE-C12C-B705-2801-EEAE5F0128CE}"/>
                    </a:ext>
                  </a:extLst>
                </p:cNvPr>
                <p:cNvCxnSpPr>
                  <a:stCxn id="96" idx="6"/>
                  <a:endCxn id="98" idx="2"/>
                </p:cNvCxnSpPr>
                <p:nvPr/>
              </p:nvCxnSpPr>
              <p:spPr>
                <a:xfrm flipV="1">
                  <a:off x="3895018" y="4807934"/>
                  <a:ext cx="494374" cy="7807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8" name="Conector de Seta Reta 137">
                  <a:extLst>
                    <a:ext uri="{FF2B5EF4-FFF2-40B4-BE49-F238E27FC236}">
                      <a16:creationId xmlns:a16="http://schemas.microsoft.com/office/drawing/2014/main" id="{8544892A-ABFD-64B3-A106-E7210236A0E7}"/>
                    </a:ext>
                  </a:extLst>
                </p:cNvPr>
                <p:cNvCxnSpPr>
                  <a:stCxn id="97" idx="6"/>
                  <a:endCxn id="98" idx="2"/>
                </p:cNvCxnSpPr>
                <p:nvPr/>
              </p:nvCxnSpPr>
              <p:spPr>
                <a:xfrm flipV="1">
                  <a:off x="3895018" y="4807934"/>
                  <a:ext cx="494374" cy="15601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9" name="CaixaDeTexto 138">
                      <a:extLst>
                        <a:ext uri="{FF2B5EF4-FFF2-40B4-BE49-F238E27FC236}">
                          <a16:creationId xmlns:a16="http://schemas.microsoft.com/office/drawing/2014/main" id="{007E38AD-D185-B191-7B9A-B78B3CC79564}"/>
                        </a:ext>
                      </a:extLst>
                    </p:cNvPr>
                    <p:cNvSpPr txBox="1"/>
                    <p:nvPr/>
                  </p:nvSpPr>
                  <p:spPr>
                    <a:xfrm>
                      <a:off x="5135328" y="4613494"/>
                      <a:ext cx="909231" cy="369332"/>
                    </a:xfrm>
                    <a:prstGeom prst="rect">
                      <a:avLst/>
                    </a:prstGeom>
                    <a:noFill/>
                  </p:spPr>
                  <p:txBody>
                    <a:bodyPr wrap="square" rtlCol="0">
                      <a:spAutoFit/>
                    </a:bodyPr>
                    <a:lstStyle/>
                    <a:p>
                      <a14:m>
                        <m:oMath xmlns:m="http://schemas.openxmlformats.org/officeDocument/2006/math">
                          <m:sSub>
                            <m:sSubPr>
                              <m:ctrlPr>
                                <a:rPr lang="pt-BR" b="1" i="1" smtClean="0">
                                  <a:solidFill>
                                    <a:srgbClr val="FF0000"/>
                                  </a:solidFill>
                                  <a:latin typeface="Cambria Math" panose="02040503050406030204" pitchFamily="18" charset="0"/>
                                </a:rPr>
                              </m:ctrlPr>
                            </m:sSubPr>
                            <m:e>
                              <m:acc>
                                <m:accPr>
                                  <m:chr m:val="̂"/>
                                  <m:ctrlPr>
                                    <a:rPr lang="pt-BR" b="1" i="1" smtClean="0">
                                      <a:solidFill>
                                        <a:srgbClr val="FF0000"/>
                                      </a:solidFill>
                                      <a:latin typeface="Cambria Math" panose="02040503050406030204" pitchFamily="18" charset="0"/>
                                    </a:rPr>
                                  </m:ctrlPr>
                                </m:accPr>
                                <m:e>
                                  <m:r>
                                    <a:rPr lang="pt-BR" b="1" i="1" smtClean="0">
                                      <a:solidFill>
                                        <a:srgbClr val="FF0000"/>
                                      </a:solidFill>
                                      <a:latin typeface="Cambria Math" panose="02040503050406030204" pitchFamily="18" charset="0"/>
                                    </a:rPr>
                                    <m:t>𝒚</m:t>
                                  </m:r>
                                </m:e>
                              </m:acc>
                            </m:e>
                            <m:sub>
                              <m:r>
                                <a:rPr lang="pt-BR" b="1" i="1" smtClean="0">
                                  <a:solidFill>
                                    <a:srgbClr val="FF0000"/>
                                  </a:solidFill>
                                  <a:latin typeface="Cambria Math" panose="02040503050406030204" pitchFamily="18" charset="0"/>
                                </a:rPr>
                                <m:t>𝟏</m:t>
                              </m:r>
                            </m:sub>
                          </m:sSub>
                          <m:r>
                            <a:rPr lang="pt-BR" b="1" i="1" smtClean="0">
                              <a:solidFill>
                                <a:srgbClr val="FF0000"/>
                              </a:solidFill>
                              <a:latin typeface="Cambria Math" panose="02040503050406030204" pitchFamily="18" charset="0"/>
                            </a:rPr>
                            <m:t>= </m:t>
                          </m:r>
                        </m:oMath>
                      </a14:m>
                      <a:r>
                        <a:rPr lang="pt-BR" b="1" dirty="0">
                          <a:solidFill>
                            <a:srgbClr val="FF0000"/>
                          </a:solidFill>
                        </a:rPr>
                        <a:t>0</a:t>
                      </a:r>
                    </a:p>
                  </p:txBody>
                </p:sp>
              </mc:Choice>
              <mc:Fallback xmlns="">
                <p:sp>
                  <p:nvSpPr>
                    <p:cNvPr id="139" name="CaixaDeTexto 138">
                      <a:extLst>
                        <a:ext uri="{FF2B5EF4-FFF2-40B4-BE49-F238E27FC236}">
                          <a16:creationId xmlns:a16="http://schemas.microsoft.com/office/drawing/2014/main" id="{007E38AD-D185-B191-7B9A-B78B3CC79564}"/>
                        </a:ext>
                      </a:extLst>
                    </p:cNvPr>
                    <p:cNvSpPr txBox="1">
                      <a:spLocks noRot="1" noChangeAspect="1" noMove="1" noResize="1" noEditPoints="1" noAdjustHandles="1" noChangeArrowheads="1" noChangeShapeType="1" noTextEdit="1"/>
                    </p:cNvSpPr>
                    <p:nvPr/>
                  </p:nvSpPr>
                  <p:spPr>
                    <a:xfrm>
                      <a:off x="5135328" y="4613494"/>
                      <a:ext cx="909231" cy="369332"/>
                    </a:xfrm>
                    <a:prstGeom prst="rect">
                      <a:avLst/>
                    </a:prstGeom>
                    <a:blipFill>
                      <a:blip r:embed="rId15"/>
                      <a:stretch>
                        <a:fillRect t="-10000" b="-2666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40" name="CaixaDeTexto 139">
                      <a:extLst>
                        <a:ext uri="{FF2B5EF4-FFF2-40B4-BE49-F238E27FC236}">
                          <a16:creationId xmlns:a16="http://schemas.microsoft.com/office/drawing/2014/main" id="{89B2F9AF-9352-D2C0-7CCE-C0CE7723666E}"/>
                        </a:ext>
                      </a:extLst>
                    </p:cNvPr>
                    <p:cNvSpPr txBox="1"/>
                    <p:nvPr/>
                  </p:nvSpPr>
                  <p:spPr>
                    <a:xfrm flipH="1">
                      <a:off x="983980" y="5467885"/>
                      <a:ext cx="65365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ea typeface="Cambria Math" panose="02040503050406030204" pitchFamily="18" charset="0"/>
                              </a:rPr>
                              <m:t>⋮</m:t>
                            </m:r>
                          </m:oMath>
                        </m:oMathPara>
                      </a14:m>
                      <a:endParaRPr lang="pt-BR" dirty="0"/>
                    </a:p>
                  </p:txBody>
                </p:sp>
              </mc:Choice>
              <mc:Fallback xmlns="">
                <p:sp>
                  <p:nvSpPr>
                    <p:cNvPr id="55" name="CaixaDeTexto 54">
                      <a:extLst>
                        <a:ext uri="{FF2B5EF4-FFF2-40B4-BE49-F238E27FC236}">
                          <a16:creationId xmlns:a16="http://schemas.microsoft.com/office/drawing/2014/main" id="{0F417A13-A7EE-2E2F-4483-6FE0F362267E}"/>
                        </a:ext>
                      </a:extLst>
                    </p:cNvPr>
                    <p:cNvSpPr txBox="1">
                      <a:spLocks noRot="1" noChangeAspect="1" noMove="1" noResize="1" noEditPoints="1" noAdjustHandles="1" noChangeArrowheads="1" noChangeShapeType="1" noTextEdit="1"/>
                    </p:cNvSpPr>
                    <p:nvPr/>
                  </p:nvSpPr>
                  <p:spPr>
                    <a:xfrm flipH="1">
                      <a:off x="983980" y="5467885"/>
                      <a:ext cx="653654" cy="276999"/>
                    </a:xfrm>
                    <a:prstGeom prst="rect">
                      <a:avLst/>
                    </a:prstGeom>
                    <a:blipFill>
                      <a:blip r:embed="rId12"/>
                      <a:stretch>
                        <a:fillRect b="-4348"/>
                      </a:stretch>
                    </a:blipFill>
                  </p:spPr>
                  <p:txBody>
                    <a:bodyPr/>
                    <a:lstStyle/>
                    <a:p>
                      <a:r>
                        <a:rPr lang="pt-BR">
                          <a:noFill/>
                        </a:rPr>
                        <a:t> </a:t>
                      </a:r>
                    </a:p>
                  </p:txBody>
                </p:sp>
              </mc:Fallback>
            </mc:AlternateContent>
            <p:cxnSp>
              <p:nvCxnSpPr>
                <p:cNvPr id="141" name="Conector de Seta Reta 140">
                  <a:extLst>
                    <a:ext uri="{FF2B5EF4-FFF2-40B4-BE49-F238E27FC236}">
                      <a16:creationId xmlns:a16="http://schemas.microsoft.com/office/drawing/2014/main" id="{83396509-0AAA-10A8-5FB8-7F2C231C5E3D}"/>
                    </a:ext>
                  </a:extLst>
                </p:cNvPr>
                <p:cNvCxnSpPr>
                  <a:cxnSpLocks/>
                  <a:endCxn id="94" idx="0"/>
                </p:cNvCxnSpPr>
                <p:nvPr/>
              </p:nvCxnSpPr>
              <p:spPr>
                <a:xfrm>
                  <a:off x="3611991" y="3614532"/>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2" name="Conector de Seta Reta 141">
                  <a:extLst>
                    <a:ext uri="{FF2B5EF4-FFF2-40B4-BE49-F238E27FC236}">
                      <a16:creationId xmlns:a16="http://schemas.microsoft.com/office/drawing/2014/main" id="{A9172E69-D820-DDE6-C23A-65272FB5D064}"/>
                    </a:ext>
                  </a:extLst>
                </p:cNvPr>
                <p:cNvCxnSpPr>
                  <a:cxnSpLocks/>
                </p:cNvCxnSpPr>
                <p:nvPr/>
              </p:nvCxnSpPr>
              <p:spPr>
                <a:xfrm>
                  <a:off x="3611991" y="4383786"/>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3" name="Conector de Seta Reta 142">
                  <a:extLst>
                    <a:ext uri="{FF2B5EF4-FFF2-40B4-BE49-F238E27FC236}">
                      <a16:creationId xmlns:a16="http://schemas.microsoft.com/office/drawing/2014/main" id="{9C84D903-98FF-9A42-ADA4-B8CE00AB4E8E}"/>
                    </a:ext>
                  </a:extLst>
                </p:cNvPr>
                <p:cNvCxnSpPr>
                  <a:cxnSpLocks/>
                </p:cNvCxnSpPr>
                <p:nvPr/>
              </p:nvCxnSpPr>
              <p:spPr>
                <a:xfrm>
                  <a:off x="3611991" y="5160880"/>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4" name="Conector de Seta Reta 143">
                  <a:extLst>
                    <a:ext uri="{FF2B5EF4-FFF2-40B4-BE49-F238E27FC236}">
                      <a16:creationId xmlns:a16="http://schemas.microsoft.com/office/drawing/2014/main" id="{1FC19838-AA1F-3D5C-3F03-51A897DA793E}"/>
                    </a:ext>
                  </a:extLst>
                </p:cNvPr>
                <p:cNvCxnSpPr>
                  <a:cxnSpLocks/>
                </p:cNvCxnSpPr>
                <p:nvPr/>
              </p:nvCxnSpPr>
              <p:spPr>
                <a:xfrm>
                  <a:off x="3611991" y="5937972"/>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5" name="Conector de Seta Reta 144">
                  <a:extLst>
                    <a:ext uri="{FF2B5EF4-FFF2-40B4-BE49-F238E27FC236}">
                      <a16:creationId xmlns:a16="http://schemas.microsoft.com/office/drawing/2014/main" id="{0B66F6A6-B457-826C-179F-DB3DA944583A}"/>
                    </a:ext>
                  </a:extLst>
                </p:cNvPr>
                <p:cNvCxnSpPr>
                  <a:cxnSpLocks/>
                </p:cNvCxnSpPr>
                <p:nvPr/>
              </p:nvCxnSpPr>
              <p:spPr>
                <a:xfrm>
                  <a:off x="2402316" y="3614532"/>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6" name="Conector de Seta Reta 145">
                  <a:extLst>
                    <a:ext uri="{FF2B5EF4-FFF2-40B4-BE49-F238E27FC236}">
                      <a16:creationId xmlns:a16="http://schemas.microsoft.com/office/drawing/2014/main" id="{75353E87-C113-B204-0255-6295A64C6A47}"/>
                    </a:ext>
                  </a:extLst>
                </p:cNvPr>
                <p:cNvCxnSpPr>
                  <a:cxnSpLocks/>
                </p:cNvCxnSpPr>
                <p:nvPr/>
              </p:nvCxnSpPr>
              <p:spPr>
                <a:xfrm>
                  <a:off x="2408666" y="4375037"/>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7" name="Conector de Seta Reta 146">
                  <a:extLst>
                    <a:ext uri="{FF2B5EF4-FFF2-40B4-BE49-F238E27FC236}">
                      <a16:creationId xmlns:a16="http://schemas.microsoft.com/office/drawing/2014/main" id="{6FEB4AE7-BB3A-856E-2828-F771D61FBCC5}"/>
                    </a:ext>
                  </a:extLst>
                </p:cNvPr>
                <p:cNvCxnSpPr>
                  <a:cxnSpLocks/>
                </p:cNvCxnSpPr>
                <p:nvPr/>
              </p:nvCxnSpPr>
              <p:spPr>
                <a:xfrm>
                  <a:off x="2402316" y="5160880"/>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8" name="Conector de Seta Reta 147">
                  <a:extLst>
                    <a:ext uri="{FF2B5EF4-FFF2-40B4-BE49-F238E27FC236}">
                      <a16:creationId xmlns:a16="http://schemas.microsoft.com/office/drawing/2014/main" id="{D3A8A9F2-26B8-D3E4-573A-75B7E58811D3}"/>
                    </a:ext>
                  </a:extLst>
                </p:cNvPr>
                <p:cNvCxnSpPr>
                  <a:cxnSpLocks/>
                </p:cNvCxnSpPr>
                <p:nvPr/>
              </p:nvCxnSpPr>
              <p:spPr>
                <a:xfrm>
                  <a:off x="2402316" y="5935320"/>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9" name="Conector de Seta Reta 148">
                  <a:extLst>
                    <a:ext uri="{FF2B5EF4-FFF2-40B4-BE49-F238E27FC236}">
                      <a16:creationId xmlns:a16="http://schemas.microsoft.com/office/drawing/2014/main" id="{E2563EC1-8765-C80B-6045-9B10CCD345BC}"/>
                    </a:ext>
                  </a:extLst>
                </p:cNvPr>
                <p:cNvCxnSpPr>
                  <a:cxnSpLocks/>
                </p:cNvCxnSpPr>
                <p:nvPr/>
              </p:nvCxnSpPr>
              <p:spPr>
                <a:xfrm>
                  <a:off x="4680061" y="4383786"/>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0" name="Elipse 149">
                  <a:extLst>
                    <a:ext uri="{FF2B5EF4-FFF2-40B4-BE49-F238E27FC236}">
                      <a16:creationId xmlns:a16="http://schemas.microsoft.com/office/drawing/2014/main" id="{48EC2D16-C9CE-326B-DDE6-91C054A25D81}"/>
                    </a:ext>
                  </a:extLst>
                </p:cNvPr>
                <p:cNvSpPr/>
                <p:nvPr/>
              </p:nvSpPr>
              <p:spPr>
                <a:xfrm>
                  <a:off x="4389389" y="5303324"/>
                  <a:ext cx="566057" cy="566057"/>
                </a:xfrm>
                <a:prstGeom prst="ellipse">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cxnSp>
              <p:nvCxnSpPr>
                <p:cNvPr id="151" name="Conector de Seta Reta 150">
                  <a:extLst>
                    <a:ext uri="{FF2B5EF4-FFF2-40B4-BE49-F238E27FC236}">
                      <a16:creationId xmlns:a16="http://schemas.microsoft.com/office/drawing/2014/main" id="{C7D58439-02F9-D43A-842F-2E55A0483C3F}"/>
                    </a:ext>
                  </a:extLst>
                </p:cNvPr>
                <p:cNvCxnSpPr>
                  <a:cxnSpLocks/>
                </p:cNvCxnSpPr>
                <p:nvPr/>
              </p:nvCxnSpPr>
              <p:spPr>
                <a:xfrm>
                  <a:off x="4672417" y="5160880"/>
                  <a:ext cx="0" cy="14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2" name="Conector de Seta Reta 151">
                  <a:extLst>
                    <a:ext uri="{FF2B5EF4-FFF2-40B4-BE49-F238E27FC236}">
                      <a16:creationId xmlns:a16="http://schemas.microsoft.com/office/drawing/2014/main" id="{D8B092DC-DB36-4C3B-BA29-E7C72349AF6D}"/>
                    </a:ext>
                  </a:extLst>
                </p:cNvPr>
                <p:cNvCxnSpPr>
                  <a:stCxn id="94" idx="6"/>
                  <a:endCxn id="150" idx="2"/>
                </p:cNvCxnSpPr>
                <p:nvPr/>
              </p:nvCxnSpPr>
              <p:spPr>
                <a:xfrm>
                  <a:off x="3895019" y="4040005"/>
                  <a:ext cx="494370" cy="15463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3" name="Conector de Seta Reta 152">
                  <a:extLst>
                    <a:ext uri="{FF2B5EF4-FFF2-40B4-BE49-F238E27FC236}">
                      <a16:creationId xmlns:a16="http://schemas.microsoft.com/office/drawing/2014/main" id="{AB9FD46F-BEA7-B031-28D3-3E4823B4FF2C}"/>
                    </a:ext>
                  </a:extLst>
                </p:cNvPr>
                <p:cNvCxnSpPr>
                  <a:stCxn id="95" idx="6"/>
                  <a:endCxn id="150" idx="2"/>
                </p:cNvCxnSpPr>
                <p:nvPr/>
              </p:nvCxnSpPr>
              <p:spPr>
                <a:xfrm>
                  <a:off x="3895018" y="4809262"/>
                  <a:ext cx="494371" cy="7770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4" name="Conector de Seta Reta 153">
                  <a:extLst>
                    <a:ext uri="{FF2B5EF4-FFF2-40B4-BE49-F238E27FC236}">
                      <a16:creationId xmlns:a16="http://schemas.microsoft.com/office/drawing/2014/main" id="{AF81F2E0-123E-0CEE-0C03-FE00BED6E35C}"/>
                    </a:ext>
                  </a:extLst>
                </p:cNvPr>
                <p:cNvCxnSpPr>
                  <a:stCxn id="96" idx="6"/>
                  <a:endCxn id="150" idx="2"/>
                </p:cNvCxnSpPr>
                <p:nvPr/>
              </p:nvCxnSpPr>
              <p:spPr>
                <a:xfrm flipV="1">
                  <a:off x="3895018" y="5586353"/>
                  <a:ext cx="494371" cy="23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5" name="Conector de Seta Reta 154">
                  <a:extLst>
                    <a:ext uri="{FF2B5EF4-FFF2-40B4-BE49-F238E27FC236}">
                      <a16:creationId xmlns:a16="http://schemas.microsoft.com/office/drawing/2014/main" id="{36BEDD43-C29F-D01B-3644-3908B3CC9E08}"/>
                    </a:ext>
                  </a:extLst>
                </p:cNvPr>
                <p:cNvCxnSpPr>
                  <a:stCxn id="97" idx="6"/>
                  <a:endCxn id="150" idx="2"/>
                </p:cNvCxnSpPr>
                <p:nvPr/>
              </p:nvCxnSpPr>
              <p:spPr>
                <a:xfrm flipV="1">
                  <a:off x="3895018" y="5586353"/>
                  <a:ext cx="494371" cy="781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6" name="Conector de Seta Reta 155">
                  <a:extLst>
                    <a:ext uri="{FF2B5EF4-FFF2-40B4-BE49-F238E27FC236}">
                      <a16:creationId xmlns:a16="http://schemas.microsoft.com/office/drawing/2014/main" id="{A7E24E5A-9D2A-6AE5-BC69-36E8769063A6}"/>
                    </a:ext>
                  </a:extLst>
                </p:cNvPr>
                <p:cNvCxnSpPr>
                  <a:cxnSpLocks/>
                </p:cNvCxnSpPr>
                <p:nvPr/>
              </p:nvCxnSpPr>
              <p:spPr>
                <a:xfrm flipV="1">
                  <a:off x="4955449" y="5581057"/>
                  <a:ext cx="257585" cy="11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7" name="CaixaDeTexto 156">
                      <a:extLst>
                        <a:ext uri="{FF2B5EF4-FFF2-40B4-BE49-F238E27FC236}">
                          <a16:creationId xmlns:a16="http://schemas.microsoft.com/office/drawing/2014/main" id="{99AD3D64-D703-9EFC-4FB8-CBF5B84EFF8A}"/>
                        </a:ext>
                      </a:extLst>
                    </p:cNvPr>
                    <p:cNvSpPr txBox="1"/>
                    <p:nvPr/>
                  </p:nvSpPr>
                  <p:spPr>
                    <a:xfrm>
                      <a:off x="5145409" y="5375552"/>
                      <a:ext cx="89915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b="1" i="1" smtClean="0">
                                    <a:solidFill>
                                      <a:srgbClr val="00B050"/>
                                    </a:solidFill>
                                    <a:latin typeface="Cambria Math" panose="02040503050406030204" pitchFamily="18" charset="0"/>
                                  </a:rPr>
                                </m:ctrlPr>
                              </m:sSubPr>
                              <m:e>
                                <m:acc>
                                  <m:accPr>
                                    <m:chr m:val="̂"/>
                                    <m:ctrlPr>
                                      <a:rPr lang="pt-BR" b="1" i="1" smtClean="0">
                                        <a:solidFill>
                                          <a:srgbClr val="00B050"/>
                                        </a:solidFill>
                                        <a:latin typeface="Cambria Math" panose="02040503050406030204" pitchFamily="18" charset="0"/>
                                      </a:rPr>
                                    </m:ctrlPr>
                                  </m:accPr>
                                  <m:e>
                                    <m:r>
                                      <a:rPr lang="pt-BR" b="1" i="1" smtClean="0">
                                        <a:solidFill>
                                          <a:srgbClr val="00B050"/>
                                        </a:solidFill>
                                        <a:latin typeface="Cambria Math" panose="02040503050406030204" pitchFamily="18" charset="0"/>
                                      </a:rPr>
                                      <m:t>𝒚</m:t>
                                    </m:r>
                                  </m:e>
                                </m:acc>
                              </m:e>
                              <m:sub>
                                <m:r>
                                  <a:rPr lang="pt-BR" b="1" i="1" smtClean="0">
                                    <a:solidFill>
                                      <a:srgbClr val="00B050"/>
                                    </a:solidFill>
                                    <a:latin typeface="Cambria Math" panose="02040503050406030204" pitchFamily="18" charset="0"/>
                                  </a:rPr>
                                  <m:t>𝟐</m:t>
                                </m:r>
                              </m:sub>
                            </m:sSub>
                            <m:r>
                              <a:rPr lang="pt-BR" b="1" i="1" smtClean="0">
                                <a:solidFill>
                                  <a:srgbClr val="00B050"/>
                                </a:solidFill>
                                <a:latin typeface="Cambria Math" panose="02040503050406030204" pitchFamily="18" charset="0"/>
                              </a:rPr>
                              <m:t>=</m:t>
                            </m:r>
                            <m:r>
                              <a:rPr lang="pt-BR" b="1" i="1" smtClean="0">
                                <a:solidFill>
                                  <a:srgbClr val="00B050"/>
                                </a:solidFill>
                                <a:latin typeface="Cambria Math" panose="02040503050406030204" pitchFamily="18" charset="0"/>
                              </a:rPr>
                              <m:t>𝟏</m:t>
                            </m:r>
                          </m:oMath>
                        </m:oMathPara>
                      </a14:m>
                      <a:endParaRPr lang="pt-BR" b="1" dirty="0">
                        <a:solidFill>
                          <a:srgbClr val="00B050"/>
                        </a:solidFill>
                      </a:endParaRPr>
                    </a:p>
                  </p:txBody>
                </p:sp>
              </mc:Choice>
              <mc:Fallback xmlns="">
                <p:sp>
                  <p:nvSpPr>
                    <p:cNvPr id="157" name="CaixaDeTexto 156">
                      <a:extLst>
                        <a:ext uri="{FF2B5EF4-FFF2-40B4-BE49-F238E27FC236}">
                          <a16:creationId xmlns:a16="http://schemas.microsoft.com/office/drawing/2014/main" id="{99AD3D64-D703-9EFC-4FB8-CBF5B84EFF8A}"/>
                        </a:ext>
                      </a:extLst>
                    </p:cNvPr>
                    <p:cNvSpPr txBox="1">
                      <a:spLocks noRot="1" noChangeAspect="1" noMove="1" noResize="1" noEditPoints="1" noAdjustHandles="1" noChangeArrowheads="1" noChangeShapeType="1" noTextEdit="1"/>
                    </p:cNvSpPr>
                    <p:nvPr/>
                  </p:nvSpPr>
                  <p:spPr>
                    <a:xfrm>
                      <a:off x="5145409" y="5375552"/>
                      <a:ext cx="899150" cy="369332"/>
                    </a:xfrm>
                    <a:prstGeom prst="rect">
                      <a:avLst/>
                    </a:prstGeom>
                    <a:blipFill>
                      <a:blip r:embed="rId16"/>
                      <a:stretch>
                        <a:fillRect t="-6667" b="-6667"/>
                      </a:stretch>
                    </a:blipFill>
                  </p:spPr>
                  <p:txBody>
                    <a:bodyPr/>
                    <a:lstStyle/>
                    <a:p>
                      <a:r>
                        <a:rPr lang="pt-BR">
                          <a:noFill/>
                        </a:rPr>
                        <a:t> </a:t>
                      </a:r>
                    </a:p>
                  </p:txBody>
                </p:sp>
              </mc:Fallback>
            </mc:AlternateContent>
          </p:grpSp>
          <p:sp>
            <p:nvSpPr>
              <p:cNvPr id="90" name="CaixaDeTexto 89">
                <a:extLst>
                  <a:ext uri="{FF2B5EF4-FFF2-40B4-BE49-F238E27FC236}">
                    <a16:creationId xmlns:a16="http://schemas.microsoft.com/office/drawing/2014/main" id="{19FF13EC-608F-DD30-57AF-DAA6E0D75F23}"/>
                  </a:ext>
                </a:extLst>
              </p:cNvPr>
              <p:cNvSpPr txBox="1"/>
              <p:nvPr/>
            </p:nvSpPr>
            <p:spPr>
              <a:xfrm>
                <a:off x="10025425" y="2587247"/>
                <a:ext cx="635559" cy="369332"/>
              </a:xfrm>
              <a:prstGeom prst="rect">
                <a:avLst/>
              </a:prstGeom>
              <a:noFill/>
            </p:spPr>
            <p:txBody>
              <a:bodyPr wrap="none" rtlCol="0">
                <a:spAutoFit/>
              </a:bodyPr>
              <a:lstStyle/>
              <a:p>
                <a:r>
                  <a:rPr lang="pt-BR" dirty="0"/>
                  <a:t>Gato</a:t>
                </a:r>
              </a:p>
            </p:txBody>
          </p:sp>
          <p:sp>
            <p:nvSpPr>
              <p:cNvPr id="91" name="CaixaDeTexto 90">
                <a:extLst>
                  <a:ext uri="{FF2B5EF4-FFF2-40B4-BE49-F238E27FC236}">
                    <a16:creationId xmlns:a16="http://schemas.microsoft.com/office/drawing/2014/main" id="{09F15AEF-F58F-AA3A-9440-B64E53B5E59A}"/>
                  </a:ext>
                </a:extLst>
              </p:cNvPr>
              <p:cNvSpPr txBox="1"/>
              <p:nvPr/>
            </p:nvSpPr>
            <p:spPr>
              <a:xfrm>
                <a:off x="9986516" y="3896926"/>
                <a:ext cx="1119057" cy="369332"/>
              </a:xfrm>
              <a:prstGeom prst="rect">
                <a:avLst/>
              </a:prstGeom>
              <a:noFill/>
            </p:spPr>
            <p:txBody>
              <a:bodyPr wrap="square" rtlCol="0">
                <a:spAutoFit/>
              </a:bodyPr>
              <a:lstStyle/>
              <a:p>
                <a:r>
                  <a:rPr lang="pt-BR" dirty="0"/>
                  <a:t>Cachorro</a:t>
                </a:r>
              </a:p>
            </p:txBody>
          </p:sp>
          <p:sp>
            <p:nvSpPr>
              <p:cNvPr id="92" name="Chave Direita 91">
                <a:extLst>
                  <a:ext uri="{FF2B5EF4-FFF2-40B4-BE49-F238E27FC236}">
                    <a16:creationId xmlns:a16="http://schemas.microsoft.com/office/drawing/2014/main" id="{583F8615-CC63-DB33-D3A8-FDDB996D96F8}"/>
                  </a:ext>
                </a:extLst>
              </p:cNvPr>
              <p:cNvSpPr/>
              <p:nvPr/>
            </p:nvSpPr>
            <p:spPr>
              <a:xfrm>
                <a:off x="5951508" y="2544392"/>
                <a:ext cx="190369" cy="1752886"/>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grpSp>
        <p:pic>
          <p:nvPicPr>
            <p:cNvPr id="158" name="Picture 2" descr="10 Papers You Should Read to Understand Image Classification in the Deep  Learning Era | by Imaginaire AI | Towards Data Science">
              <a:extLst>
                <a:ext uri="{FF2B5EF4-FFF2-40B4-BE49-F238E27FC236}">
                  <a16:creationId xmlns:a16="http://schemas.microsoft.com/office/drawing/2014/main" id="{0CA65D3C-C3B6-B594-21A6-B0938087E710}"/>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l="13925" t="53090" r="65959" b="8965"/>
            <a:stretch/>
          </p:blipFill>
          <p:spPr bwMode="auto">
            <a:xfrm>
              <a:off x="4914017" y="4673938"/>
              <a:ext cx="853770" cy="905163"/>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73110874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Agrupar 9">
            <a:extLst>
              <a:ext uri="{FF2B5EF4-FFF2-40B4-BE49-F238E27FC236}">
                <a16:creationId xmlns:a16="http://schemas.microsoft.com/office/drawing/2014/main" id="{AC29CD20-DA93-E83C-7752-F7C334AA5AAB}"/>
              </a:ext>
            </a:extLst>
          </p:cNvPr>
          <p:cNvGrpSpPr/>
          <p:nvPr/>
        </p:nvGrpSpPr>
        <p:grpSpPr>
          <a:xfrm>
            <a:off x="2076450" y="935036"/>
            <a:ext cx="6868849" cy="5265635"/>
            <a:chOff x="2076450" y="935036"/>
            <a:chExt cx="6868849" cy="5265635"/>
          </a:xfrm>
        </p:grpSpPr>
        <p:pic>
          <p:nvPicPr>
            <p:cNvPr id="4" name="Imagem 3">
              <a:extLst>
                <a:ext uri="{FF2B5EF4-FFF2-40B4-BE49-F238E27FC236}">
                  <a16:creationId xmlns:a16="http://schemas.microsoft.com/office/drawing/2014/main" id="{C9C55C88-6742-535C-AEBB-EF6FC5EB0408}"/>
                </a:ext>
              </a:extLst>
            </p:cNvPr>
            <p:cNvPicPr>
              <a:picLocks noChangeAspect="1"/>
            </p:cNvPicPr>
            <p:nvPr/>
          </p:nvPicPr>
          <p:blipFill rotWithShape="1">
            <a:blip r:embed="rId2"/>
            <a:srcRect l="47020" t="650"/>
            <a:stretch/>
          </p:blipFill>
          <p:spPr>
            <a:xfrm>
              <a:off x="5506321" y="935036"/>
              <a:ext cx="3438978" cy="5265635"/>
            </a:xfrm>
            <a:prstGeom prst="rect">
              <a:avLst/>
            </a:prstGeom>
          </p:spPr>
        </p:pic>
        <p:pic>
          <p:nvPicPr>
            <p:cNvPr id="5" name="Imagem 4">
              <a:extLst>
                <a:ext uri="{FF2B5EF4-FFF2-40B4-BE49-F238E27FC236}">
                  <a16:creationId xmlns:a16="http://schemas.microsoft.com/office/drawing/2014/main" id="{1E4D2FFB-D988-EB9B-452F-429F8D1960CC}"/>
                </a:ext>
              </a:extLst>
            </p:cNvPr>
            <p:cNvPicPr>
              <a:picLocks noChangeAspect="1"/>
            </p:cNvPicPr>
            <p:nvPr/>
          </p:nvPicPr>
          <p:blipFill rotWithShape="1">
            <a:blip r:embed="rId2"/>
            <a:srcRect l="2509" t="650" r="65306"/>
            <a:stretch/>
          </p:blipFill>
          <p:spPr>
            <a:xfrm>
              <a:off x="2076450" y="935036"/>
              <a:ext cx="2089150" cy="5265635"/>
            </a:xfrm>
            <a:prstGeom prst="rect">
              <a:avLst/>
            </a:prstGeom>
          </p:spPr>
        </p:pic>
        <p:sp>
          <p:nvSpPr>
            <p:cNvPr id="6" name="Retângulo 5">
              <a:extLst>
                <a:ext uri="{FF2B5EF4-FFF2-40B4-BE49-F238E27FC236}">
                  <a16:creationId xmlns:a16="http://schemas.microsoft.com/office/drawing/2014/main" id="{C770FA19-8B40-EC5D-BFBA-4963AE965860}"/>
                </a:ext>
              </a:extLst>
            </p:cNvPr>
            <p:cNvSpPr/>
            <p:nvPr/>
          </p:nvSpPr>
          <p:spPr>
            <a:xfrm>
              <a:off x="4562022" y="2380403"/>
              <a:ext cx="523222" cy="21463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b="1" dirty="0"/>
            </a:p>
          </p:txBody>
        </p:sp>
        <p:sp>
          <p:nvSpPr>
            <p:cNvPr id="7" name="CaixaDeTexto 6">
              <a:extLst>
                <a:ext uri="{FF2B5EF4-FFF2-40B4-BE49-F238E27FC236}">
                  <a16:creationId xmlns:a16="http://schemas.microsoft.com/office/drawing/2014/main" id="{269E6117-E800-2E2A-09FE-502AABF0471A}"/>
                </a:ext>
              </a:extLst>
            </p:cNvPr>
            <p:cNvSpPr txBox="1"/>
            <p:nvPr/>
          </p:nvSpPr>
          <p:spPr>
            <a:xfrm rot="16200000">
              <a:off x="3742606" y="3191943"/>
              <a:ext cx="2146300" cy="523220"/>
            </a:xfrm>
            <a:prstGeom prst="rect">
              <a:avLst/>
            </a:prstGeom>
            <a:noFill/>
          </p:spPr>
          <p:txBody>
            <a:bodyPr wrap="square">
              <a:spAutoFit/>
            </a:bodyPr>
            <a:lstStyle/>
            <a:p>
              <a:pPr algn="ctr"/>
              <a:r>
                <a:rPr lang="pt-BR" sz="2800" b="1" dirty="0">
                  <a:solidFill>
                    <a:schemeClr val="bg1"/>
                  </a:solidFill>
                </a:rPr>
                <a:t>Flatten</a:t>
              </a:r>
            </a:p>
          </p:txBody>
        </p:sp>
        <p:sp>
          <p:nvSpPr>
            <p:cNvPr id="8" name="Seta: para a Direita 7">
              <a:extLst>
                <a:ext uri="{FF2B5EF4-FFF2-40B4-BE49-F238E27FC236}">
                  <a16:creationId xmlns:a16="http://schemas.microsoft.com/office/drawing/2014/main" id="{87362D3A-608F-63B1-5431-B43391A99257}"/>
                </a:ext>
              </a:extLst>
            </p:cNvPr>
            <p:cNvSpPr/>
            <p:nvPr/>
          </p:nvSpPr>
          <p:spPr>
            <a:xfrm>
              <a:off x="4173801" y="3294803"/>
              <a:ext cx="279400" cy="317500"/>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pt-BR"/>
            </a:p>
          </p:txBody>
        </p:sp>
        <p:sp>
          <p:nvSpPr>
            <p:cNvPr id="9" name="Seta: para a Direita 8">
              <a:extLst>
                <a:ext uri="{FF2B5EF4-FFF2-40B4-BE49-F238E27FC236}">
                  <a16:creationId xmlns:a16="http://schemas.microsoft.com/office/drawing/2014/main" id="{2676F8C3-2F01-B655-D4CF-F9397ECE0D16}"/>
                </a:ext>
              </a:extLst>
            </p:cNvPr>
            <p:cNvSpPr/>
            <p:nvPr/>
          </p:nvSpPr>
          <p:spPr>
            <a:xfrm>
              <a:off x="5174387" y="3294803"/>
              <a:ext cx="279400" cy="317500"/>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pt-BR"/>
            </a:p>
          </p:txBody>
        </p:sp>
      </p:grpSp>
    </p:spTree>
    <p:extLst>
      <p:ext uri="{BB962C8B-B14F-4D97-AF65-F5344CB8AC3E}">
        <p14:creationId xmlns:p14="http://schemas.microsoft.com/office/powerpoint/2010/main" val="352386050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6" name="Agrupar 75">
            <a:extLst>
              <a:ext uri="{FF2B5EF4-FFF2-40B4-BE49-F238E27FC236}">
                <a16:creationId xmlns:a16="http://schemas.microsoft.com/office/drawing/2014/main" id="{E26F83AF-75E7-4999-95B8-B574877AA411}"/>
              </a:ext>
            </a:extLst>
          </p:cNvPr>
          <p:cNvGrpSpPr/>
          <p:nvPr/>
        </p:nvGrpSpPr>
        <p:grpSpPr>
          <a:xfrm>
            <a:off x="585426" y="939320"/>
            <a:ext cx="11143668" cy="5474928"/>
            <a:chOff x="585426" y="939320"/>
            <a:chExt cx="11143668" cy="5474928"/>
          </a:xfrm>
        </p:grpSpPr>
        <p:grpSp>
          <p:nvGrpSpPr>
            <p:cNvPr id="5" name="Group 7">
              <a:extLst>
                <a:ext uri="{FF2B5EF4-FFF2-40B4-BE49-F238E27FC236}">
                  <a16:creationId xmlns:a16="http://schemas.microsoft.com/office/drawing/2014/main" id="{26A01A3B-4B12-AB95-8ABA-7AA361E0CF5F}"/>
                </a:ext>
              </a:extLst>
            </p:cNvPr>
            <p:cNvGrpSpPr/>
            <p:nvPr/>
          </p:nvGrpSpPr>
          <p:grpSpPr>
            <a:xfrm>
              <a:off x="4336157" y="1408002"/>
              <a:ext cx="955344" cy="859809"/>
              <a:chOff x="6373504" y="1310185"/>
              <a:chExt cx="955344" cy="859809"/>
            </a:xfrm>
          </p:grpSpPr>
          <p:sp>
            <p:nvSpPr>
              <p:cNvPr id="60" name="Oval 3">
                <a:extLst>
                  <a:ext uri="{FF2B5EF4-FFF2-40B4-BE49-F238E27FC236}">
                    <a16:creationId xmlns:a16="http://schemas.microsoft.com/office/drawing/2014/main" id="{87511868-53A5-3F2A-5BF9-DE58A94C1263}"/>
                  </a:ext>
                </a:extLst>
              </p:cNvPr>
              <p:cNvSpPr/>
              <p:nvPr/>
            </p:nvSpPr>
            <p:spPr>
              <a:xfrm>
                <a:off x="6373504" y="1310185"/>
                <a:ext cx="955344" cy="85980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tx1"/>
                  </a:solidFill>
                </a:endParaRPr>
              </a:p>
            </p:txBody>
          </p:sp>
          <mc:AlternateContent xmlns:mc="http://schemas.openxmlformats.org/markup-compatibility/2006" xmlns:a14="http://schemas.microsoft.com/office/drawing/2010/main">
            <mc:Choice Requires="a14">
              <p:sp>
                <p:nvSpPr>
                  <p:cNvPr id="61" name="Rectangle 4">
                    <a:extLst>
                      <a:ext uri="{FF2B5EF4-FFF2-40B4-BE49-F238E27FC236}">
                        <a16:creationId xmlns:a16="http://schemas.microsoft.com/office/drawing/2014/main" id="{5D1ED83A-7351-26EB-747C-A44650F2D8F1}"/>
                      </a:ext>
                    </a:extLst>
                  </p:cNvPr>
                  <p:cNvSpPr/>
                  <p:nvPr/>
                </p:nvSpPr>
                <p:spPr>
                  <a:xfrm>
                    <a:off x="6654536" y="1406900"/>
                    <a:ext cx="674312" cy="763094"/>
                  </a:xfrm>
                  <a:prstGeom prst="rect">
                    <a:avLst/>
                  </a:prstGeom>
                  <a:ln>
                    <a:noFill/>
                  </a:ln>
                </p:spPr>
                <p:txBody>
                  <a:bodyPr wrap="square">
                    <a:spAutoFit/>
                  </a:bodyPr>
                  <a:lstStyle/>
                  <a:p>
                    <a:pPr algn="ctr"/>
                    <a14:m>
                      <m:oMathPara xmlns:m="http://schemas.openxmlformats.org/officeDocument/2006/math">
                        <m:oMathParaPr>
                          <m:jc m:val="centerGroup"/>
                        </m:oMathParaPr>
                        <m:oMath xmlns:m="http://schemas.openxmlformats.org/officeDocument/2006/math">
                          <m:nary>
                            <m:naryPr>
                              <m:chr m:val="∑"/>
                              <m:subHide m:val="on"/>
                              <m:supHide m:val="on"/>
                              <m:ctrlPr>
                                <a:rPr lang="pt-BR" i="1">
                                  <a:latin typeface="Cambria Math" panose="02040503050406030204" pitchFamily="18" charset="0"/>
                                </a:rPr>
                              </m:ctrlPr>
                            </m:naryPr>
                            <m:sub/>
                            <m:sup/>
                            <m:e/>
                          </m:nary>
                        </m:oMath>
                      </m:oMathPara>
                    </a14:m>
                    <a:endParaRPr lang="pt-BR" dirty="0"/>
                  </a:p>
                </p:txBody>
              </p:sp>
            </mc:Choice>
            <mc:Fallback xmlns="">
              <p:sp>
                <p:nvSpPr>
                  <p:cNvPr id="5" name="Rectangle 4"/>
                  <p:cNvSpPr>
                    <a:spLocks noRot="1" noChangeAspect="1" noMove="1" noResize="1" noEditPoints="1" noAdjustHandles="1" noChangeArrowheads="1" noChangeShapeType="1" noTextEdit="1"/>
                  </p:cNvSpPr>
                  <p:nvPr/>
                </p:nvSpPr>
                <p:spPr>
                  <a:xfrm>
                    <a:off x="6654536" y="1406900"/>
                    <a:ext cx="674312" cy="763094"/>
                  </a:xfrm>
                  <a:prstGeom prst="rect">
                    <a:avLst/>
                  </a:prstGeom>
                  <a:blipFill rotWithShape="0">
                    <a:blip r:embed="rId2"/>
                    <a:stretch>
                      <a:fillRect/>
                    </a:stretch>
                  </a:blipFill>
                  <a:ln>
                    <a:noFill/>
                  </a:ln>
                </p:spPr>
                <p:txBody>
                  <a:bodyPr/>
                  <a:lstStyle/>
                  <a:p>
                    <a:r>
                      <a:rPr lang="pt-BR">
                        <a:noFill/>
                      </a:rPr>
                      <a:t> </a:t>
                    </a:r>
                  </a:p>
                </p:txBody>
              </p:sp>
            </mc:Fallback>
          </mc:AlternateContent>
        </p:grpSp>
        <p:grpSp>
          <p:nvGrpSpPr>
            <p:cNvPr id="6" name="Group 8">
              <a:extLst>
                <a:ext uri="{FF2B5EF4-FFF2-40B4-BE49-F238E27FC236}">
                  <a16:creationId xmlns:a16="http://schemas.microsoft.com/office/drawing/2014/main" id="{BD38768F-E81D-CBD2-795A-A0646EAD9D2A}"/>
                </a:ext>
              </a:extLst>
            </p:cNvPr>
            <p:cNvGrpSpPr/>
            <p:nvPr/>
          </p:nvGrpSpPr>
          <p:grpSpPr>
            <a:xfrm>
              <a:off x="4336157" y="3062252"/>
              <a:ext cx="955344" cy="859809"/>
              <a:chOff x="6373504" y="1310185"/>
              <a:chExt cx="955344" cy="859809"/>
            </a:xfrm>
          </p:grpSpPr>
          <p:sp>
            <p:nvSpPr>
              <p:cNvPr id="58" name="Oval 9">
                <a:extLst>
                  <a:ext uri="{FF2B5EF4-FFF2-40B4-BE49-F238E27FC236}">
                    <a16:creationId xmlns:a16="http://schemas.microsoft.com/office/drawing/2014/main" id="{DC3B6D9D-11EE-01D2-0A1D-B69399CBE66A}"/>
                  </a:ext>
                </a:extLst>
              </p:cNvPr>
              <p:cNvSpPr/>
              <p:nvPr/>
            </p:nvSpPr>
            <p:spPr>
              <a:xfrm>
                <a:off x="6373504" y="1310185"/>
                <a:ext cx="955344" cy="85980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tx1"/>
                  </a:solidFill>
                </a:endParaRPr>
              </a:p>
            </p:txBody>
          </p:sp>
          <mc:AlternateContent xmlns:mc="http://schemas.openxmlformats.org/markup-compatibility/2006" xmlns:a14="http://schemas.microsoft.com/office/drawing/2010/main">
            <mc:Choice Requires="a14">
              <p:sp>
                <p:nvSpPr>
                  <p:cNvPr id="59" name="Rectangle 10">
                    <a:extLst>
                      <a:ext uri="{FF2B5EF4-FFF2-40B4-BE49-F238E27FC236}">
                        <a16:creationId xmlns:a16="http://schemas.microsoft.com/office/drawing/2014/main" id="{48BC9E5F-6323-C6C1-5612-4F9F9B43736B}"/>
                      </a:ext>
                    </a:extLst>
                  </p:cNvPr>
                  <p:cNvSpPr/>
                  <p:nvPr/>
                </p:nvSpPr>
                <p:spPr>
                  <a:xfrm>
                    <a:off x="6654536" y="1406900"/>
                    <a:ext cx="674312" cy="763094"/>
                  </a:xfrm>
                  <a:prstGeom prst="rect">
                    <a:avLst/>
                  </a:prstGeom>
                  <a:ln>
                    <a:noFill/>
                  </a:ln>
                </p:spPr>
                <p:txBody>
                  <a:bodyPr wrap="square">
                    <a:spAutoFit/>
                  </a:bodyPr>
                  <a:lstStyle/>
                  <a:p>
                    <a:pPr algn="ctr"/>
                    <a14:m>
                      <m:oMathPara xmlns:m="http://schemas.openxmlformats.org/officeDocument/2006/math">
                        <m:oMathParaPr>
                          <m:jc m:val="centerGroup"/>
                        </m:oMathParaPr>
                        <m:oMath xmlns:m="http://schemas.openxmlformats.org/officeDocument/2006/math">
                          <m:nary>
                            <m:naryPr>
                              <m:chr m:val="∑"/>
                              <m:subHide m:val="on"/>
                              <m:supHide m:val="on"/>
                              <m:ctrlPr>
                                <a:rPr lang="pt-BR" i="1">
                                  <a:latin typeface="Cambria Math" panose="02040503050406030204" pitchFamily="18" charset="0"/>
                                </a:rPr>
                              </m:ctrlPr>
                            </m:naryPr>
                            <m:sub/>
                            <m:sup/>
                            <m:e/>
                          </m:nary>
                        </m:oMath>
                      </m:oMathPara>
                    </a14:m>
                    <a:endParaRPr lang="pt-BR" dirty="0"/>
                  </a:p>
                </p:txBody>
              </p:sp>
            </mc:Choice>
            <mc:Fallback xmlns="">
              <p:sp>
                <p:nvSpPr>
                  <p:cNvPr id="11" name="Rectangle 10"/>
                  <p:cNvSpPr>
                    <a:spLocks noRot="1" noChangeAspect="1" noMove="1" noResize="1" noEditPoints="1" noAdjustHandles="1" noChangeArrowheads="1" noChangeShapeType="1" noTextEdit="1"/>
                  </p:cNvSpPr>
                  <p:nvPr/>
                </p:nvSpPr>
                <p:spPr>
                  <a:xfrm>
                    <a:off x="6654536" y="1406900"/>
                    <a:ext cx="674312" cy="763094"/>
                  </a:xfrm>
                  <a:prstGeom prst="rect">
                    <a:avLst/>
                  </a:prstGeom>
                  <a:blipFill rotWithShape="0">
                    <a:blip r:embed="rId3"/>
                    <a:stretch>
                      <a:fillRect/>
                    </a:stretch>
                  </a:blipFill>
                  <a:ln>
                    <a:noFill/>
                  </a:ln>
                </p:spPr>
                <p:txBody>
                  <a:bodyPr/>
                  <a:lstStyle/>
                  <a:p>
                    <a:r>
                      <a:rPr lang="pt-BR">
                        <a:noFill/>
                      </a:rPr>
                      <a:t> </a:t>
                    </a:r>
                  </a:p>
                </p:txBody>
              </p:sp>
            </mc:Fallback>
          </mc:AlternateContent>
        </p:grpSp>
        <p:grpSp>
          <p:nvGrpSpPr>
            <p:cNvPr id="7" name="Group 11">
              <a:extLst>
                <a:ext uri="{FF2B5EF4-FFF2-40B4-BE49-F238E27FC236}">
                  <a16:creationId xmlns:a16="http://schemas.microsoft.com/office/drawing/2014/main" id="{55FDBB17-FD88-60DE-43A1-1F97B3ECD0E7}"/>
                </a:ext>
              </a:extLst>
            </p:cNvPr>
            <p:cNvGrpSpPr/>
            <p:nvPr/>
          </p:nvGrpSpPr>
          <p:grpSpPr>
            <a:xfrm>
              <a:off x="4336157" y="4716502"/>
              <a:ext cx="955344" cy="859809"/>
              <a:chOff x="6373504" y="1310185"/>
              <a:chExt cx="955344" cy="859809"/>
            </a:xfrm>
          </p:grpSpPr>
          <p:sp>
            <p:nvSpPr>
              <p:cNvPr id="56" name="Oval 12">
                <a:extLst>
                  <a:ext uri="{FF2B5EF4-FFF2-40B4-BE49-F238E27FC236}">
                    <a16:creationId xmlns:a16="http://schemas.microsoft.com/office/drawing/2014/main" id="{0E756EF0-E6CC-02D1-2160-2CF4347DF748}"/>
                  </a:ext>
                </a:extLst>
              </p:cNvPr>
              <p:cNvSpPr/>
              <p:nvPr/>
            </p:nvSpPr>
            <p:spPr>
              <a:xfrm>
                <a:off x="6373504" y="1310185"/>
                <a:ext cx="955344" cy="85980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tx1"/>
                  </a:solidFill>
                </a:endParaRPr>
              </a:p>
            </p:txBody>
          </p:sp>
          <mc:AlternateContent xmlns:mc="http://schemas.openxmlformats.org/markup-compatibility/2006" xmlns:a14="http://schemas.microsoft.com/office/drawing/2010/main">
            <mc:Choice Requires="a14">
              <p:sp>
                <p:nvSpPr>
                  <p:cNvPr id="57" name="Rectangle 13">
                    <a:extLst>
                      <a:ext uri="{FF2B5EF4-FFF2-40B4-BE49-F238E27FC236}">
                        <a16:creationId xmlns:a16="http://schemas.microsoft.com/office/drawing/2014/main" id="{ED26AD7E-34AC-7EB6-3D32-3022EFEBB56F}"/>
                      </a:ext>
                    </a:extLst>
                  </p:cNvPr>
                  <p:cNvSpPr/>
                  <p:nvPr/>
                </p:nvSpPr>
                <p:spPr>
                  <a:xfrm>
                    <a:off x="6654536" y="1406900"/>
                    <a:ext cx="674312" cy="763094"/>
                  </a:xfrm>
                  <a:prstGeom prst="rect">
                    <a:avLst/>
                  </a:prstGeom>
                  <a:ln>
                    <a:noFill/>
                  </a:ln>
                </p:spPr>
                <p:txBody>
                  <a:bodyPr wrap="square">
                    <a:spAutoFit/>
                  </a:bodyPr>
                  <a:lstStyle/>
                  <a:p>
                    <a:pPr algn="ctr"/>
                    <a14:m>
                      <m:oMathPara xmlns:m="http://schemas.openxmlformats.org/officeDocument/2006/math">
                        <m:oMathParaPr>
                          <m:jc m:val="centerGroup"/>
                        </m:oMathParaPr>
                        <m:oMath xmlns:m="http://schemas.openxmlformats.org/officeDocument/2006/math">
                          <m:nary>
                            <m:naryPr>
                              <m:chr m:val="∑"/>
                              <m:subHide m:val="on"/>
                              <m:supHide m:val="on"/>
                              <m:ctrlPr>
                                <a:rPr lang="pt-BR" i="1">
                                  <a:latin typeface="Cambria Math" panose="02040503050406030204" pitchFamily="18" charset="0"/>
                                </a:rPr>
                              </m:ctrlPr>
                            </m:naryPr>
                            <m:sub/>
                            <m:sup/>
                            <m:e/>
                          </m:nary>
                        </m:oMath>
                      </m:oMathPara>
                    </a14:m>
                    <a:endParaRPr lang="pt-BR" dirty="0"/>
                  </a:p>
                </p:txBody>
              </p:sp>
            </mc:Choice>
            <mc:Fallback xmlns="">
              <p:sp>
                <p:nvSpPr>
                  <p:cNvPr id="14" name="Rectangle 13"/>
                  <p:cNvSpPr>
                    <a:spLocks noRot="1" noChangeAspect="1" noMove="1" noResize="1" noEditPoints="1" noAdjustHandles="1" noChangeArrowheads="1" noChangeShapeType="1" noTextEdit="1"/>
                  </p:cNvSpPr>
                  <p:nvPr/>
                </p:nvSpPr>
                <p:spPr>
                  <a:xfrm>
                    <a:off x="6654536" y="1406900"/>
                    <a:ext cx="674312" cy="763094"/>
                  </a:xfrm>
                  <a:prstGeom prst="rect">
                    <a:avLst/>
                  </a:prstGeom>
                  <a:blipFill rotWithShape="0">
                    <a:blip r:embed="rId4"/>
                    <a:stretch>
                      <a:fillRect/>
                    </a:stretch>
                  </a:blipFill>
                  <a:ln>
                    <a:noFill/>
                  </a:ln>
                </p:spPr>
                <p:txBody>
                  <a:bodyPr/>
                  <a:lstStyle/>
                  <a:p>
                    <a:r>
                      <a:rPr lang="pt-BR">
                        <a:noFill/>
                      </a:rPr>
                      <a:t> </a:t>
                    </a:r>
                  </a:p>
                </p:txBody>
              </p:sp>
            </mc:Fallback>
          </mc:AlternateContent>
        </p:grpSp>
        <p:sp>
          <p:nvSpPr>
            <p:cNvPr id="8" name="Rounded Rectangle 14">
              <a:extLst>
                <a:ext uri="{FF2B5EF4-FFF2-40B4-BE49-F238E27FC236}">
                  <a16:creationId xmlns:a16="http://schemas.microsoft.com/office/drawing/2014/main" id="{FB451C14-9C16-276F-8F2A-E697BD99A1C8}"/>
                </a:ext>
              </a:extLst>
            </p:cNvPr>
            <p:cNvSpPr/>
            <p:nvPr/>
          </p:nvSpPr>
          <p:spPr>
            <a:xfrm>
              <a:off x="5919298" y="1408002"/>
              <a:ext cx="914400" cy="4168309"/>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tx1"/>
                </a:solidFill>
              </a:endParaRPr>
            </a:p>
          </p:txBody>
        </p:sp>
        <p:sp>
          <p:nvSpPr>
            <p:cNvPr id="9" name="Rectangle 15">
              <a:extLst>
                <a:ext uri="{FF2B5EF4-FFF2-40B4-BE49-F238E27FC236}">
                  <a16:creationId xmlns:a16="http://schemas.microsoft.com/office/drawing/2014/main" id="{BA6B8F4B-1B29-53EF-8334-622443492E87}"/>
                </a:ext>
              </a:extLst>
            </p:cNvPr>
            <p:cNvSpPr/>
            <p:nvPr/>
          </p:nvSpPr>
          <p:spPr>
            <a:xfrm rot="5400000">
              <a:off x="4292342" y="3292103"/>
              <a:ext cx="4168311" cy="400110"/>
            </a:xfrm>
            <a:prstGeom prst="rect">
              <a:avLst/>
            </a:prstGeom>
          </p:spPr>
          <p:txBody>
            <a:bodyPr wrap="square">
              <a:spAutoFit/>
            </a:bodyPr>
            <a:lstStyle/>
            <a:p>
              <a:pPr algn="ctr"/>
              <a:r>
                <a:rPr lang="pt-BR" sz="2000" b="1" dirty="0"/>
                <a:t>Softmax </a:t>
              </a:r>
              <a:r>
                <a:rPr lang="pt-BR" sz="2000" b="1" dirty="0" err="1"/>
                <a:t>activation</a:t>
              </a:r>
              <a:r>
                <a:rPr lang="pt-BR" sz="2000" b="1" dirty="0"/>
                <a:t> </a:t>
              </a:r>
              <a:r>
                <a:rPr lang="pt-BR" sz="2000" b="1" dirty="0" err="1"/>
                <a:t>function</a:t>
              </a:r>
              <a:endParaRPr lang="pt-BR" sz="2000" b="1" dirty="0"/>
            </a:p>
          </p:txBody>
        </p:sp>
        <p:cxnSp>
          <p:nvCxnSpPr>
            <p:cNvPr id="10" name="Straight Arrow Connector 17">
              <a:extLst>
                <a:ext uri="{FF2B5EF4-FFF2-40B4-BE49-F238E27FC236}">
                  <a16:creationId xmlns:a16="http://schemas.microsoft.com/office/drawing/2014/main" id="{D62126AA-CDE7-8E01-E88E-B1CEA85C060C}"/>
                </a:ext>
              </a:extLst>
            </p:cNvPr>
            <p:cNvCxnSpPr>
              <a:stCxn id="58" idx="6"/>
            </p:cNvCxnSpPr>
            <p:nvPr/>
          </p:nvCxnSpPr>
          <p:spPr>
            <a:xfrm>
              <a:off x="5291501" y="3492157"/>
              <a:ext cx="62779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20">
              <a:extLst>
                <a:ext uri="{FF2B5EF4-FFF2-40B4-BE49-F238E27FC236}">
                  <a16:creationId xmlns:a16="http://schemas.microsoft.com/office/drawing/2014/main" id="{42A6C919-83F6-357B-23E9-696CCB253BCB}"/>
                </a:ext>
              </a:extLst>
            </p:cNvPr>
            <p:cNvCxnSpPr/>
            <p:nvPr/>
          </p:nvCxnSpPr>
          <p:spPr>
            <a:xfrm>
              <a:off x="5291501" y="1829399"/>
              <a:ext cx="62779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21">
              <a:extLst>
                <a:ext uri="{FF2B5EF4-FFF2-40B4-BE49-F238E27FC236}">
                  <a16:creationId xmlns:a16="http://schemas.microsoft.com/office/drawing/2014/main" id="{70938CE4-B690-512A-F00A-D99CBE09724E}"/>
                </a:ext>
              </a:extLst>
            </p:cNvPr>
            <p:cNvCxnSpPr/>
            <p:nvPr/>
          </p:nvCxnSpPr>
          <p:spPr>
            <a:xfrm>
              <a:off x="5291501" y="5130490"/>
              <a:ext cx="62779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22">
              <a:extLst>
                <a:ext uri="{FF2B5EF4-FFF2-40B4-BE49-F238E27FC236}">
                  <a16:creationId xmlns:a16="http://schemas.microsoft.com/office/drawing/2014/main" id="{E60F6275-7918-97AF-8C5B-F3EC415805BF}"/>
                </a:ext>
              </a:extLst>
            </p:cNvPr>
            <p:cNvSpPr/>
            <p:nvPr/>
          </p:nvSpPr>
          <p:spPr>
            <a:xfrm>
              <a:off x="2557916" y="1618700"/>
              <a:ext cx="477671" cy="42139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b="1" dirty="0">
                <a:solidFill>
                  <a:schemeClr val="tx1"/>
                </a:solidFill>
              </a:endParaRPr>
            </a:p>
          </p:txBody>
        </p:sp>
        <mc:AlternateContent xmlns:mc="http://schemas.openxmlformats.org/markup-compatibility/2006" xmlns:a14="http://schemas.microsoft.com/office/drawing/2010/main">
          <mc:Choice Requires="a14">
            <p:sp>
              <p:nvSpPr>
                <p:cNvPr id="14" name="Oval 23">
                  <a:extLst>
                    <a:ext uri="{FF2B5EF4-FFF2-40B4-BE49-F238E27FC236}">
                      <a16:creationId xmlns:a16="http://schemas.microsoft.com/office/drawing/2014/main" id="{10CF7734-B6EB-7CE4-109D-CE8D222F6114}"/>
                    </a:ext>
                  </a:extLst>
                </p:cNvPr>
                <p:cNvSpPr/>
                <p:nvPr/>
              </p:nvSpPr>
              <p:spPr>
                <a:xfrm>
                  <a:off x="914677" y="1543672"/>
                  <a:ext cx="576000" cy="576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pt-BR" i="1" smtClean="0">
                                <a:solidFill>
                                  <a:schemeClr val="tx1"/>
                                </a:solidFill>
                                <a:latin typeface="Cambria Math" panose="02040503050406030204" pitchFamily="18" charset="0"/>
                              </a:rPr>
                            </m:ctrlPr>
                          </m:sSubPr>
                          <m:e>
                            <m:r>
                              <a:rPr lang="pt-BR" b="0" i="1" smtClean="0">
                                <a:solidFill>
                                  <a:schemeClr val="tx1"/>
                                </a:solidFill>
                                <a:latin typeface="Cambria Math" panose="02040503050406030204" pitchFamily="18" charset="0"/>
                              </a:rPr>
                              <m:t>𝑠</m:t>
                            </m:r>
                          </m:e>
                          <m:sub>
                            <m:r>
                              <a:rPr lang="pt-BR" b="0" i="1" smtClean="0">
                                <a:solidFill>
                                  <a:schemeClr val="tx1"/>
                                </a:solidFill>
                                <a:latin typeface="Cambria Math" panose="02040503050406030204" pitchFamily="18" charset="0"/>
                              </a:rPr>
                              <m:t>1</m:t>
                            </m:r>
                          </m:sub>
                        </m:sSub>
                      </m:oMath>
                    </m:oMathPara>
                  </a14:m>
                  <a:endParaRPr lang="pt-BR" dirty="0">
                    <a:solidFill>
                      <a:schemeClr val="tx1"/>
                    </a:solidFill>
                  </a:endParaRPr>
                </a:p>
              </p:txBody>
            </p:sp>
          </mc:Choice>
          <mc:Fallback xmlns="">
            <p:sp>
              <p:nvSpPr>
                <p:cNvPr id="14" name="Oval 23">
                  <a:extLst>
                    <a:ext uri="{FF2B5EF4-FFF2-40B4-BE49-F238E27FC236}">
                      <a16:creationId xmlns:a16="http://schemas.microsoft.com/office/drawing/2014/main" id="{10CF7734-B6EB-7CE4-109D-CE8D222F6114}"/>
                    </a:ext>
                  </a:extLst>
                </p:cNvPr>
                <p:cNvSpPr>
                  <a:spLocks noRot="1" noChangeAspect="1" noMove="1" noResize="1" noEditPoints="1" noAdjustHandles="1" noChangeArrowheads="1" noChangeShapeType="1" noTextEdit="1"/>
                </p:cNvSpPr>
                <p:nvPr/>
              </p:nvSpPr>
              <p:spPr>
                <a:xfrm>
                  <a:off x="914677" y="1543672"/>
                  <a:ext cx="576000" cy="576000"/>
                </a:xfrm>
                <a:prstGeom prst="ellipse">
                  <a:avLst/>
                </a:prstGeom>
                <a:blipFill>
                  <a:blip r:embed="rId5"/>
                  <a:stretch>
                    <a:fillRect/>
                  </a:stretch>
                </a:blipFill>
                <a:ln>
                  <a:solidFill>
                    <a:schemeClr val="tx1"/>
                  </a:solidFill>
                </a:ln>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5" name="Oval 24">
                  <a:extLst>
                    <a:ext uri="{FF2B5EF4-FFF2-40B4-BE49-F238E27FC236}">
                      <a16:creationId xmlns:a16="http://schemas.microsoft.com/office/drawing/2014/main" id="{0CC1CCDB-BFE5-9D77-C606-292DDF5FF0C4}"/>
                    </a:ext>
                  </a:extLst>
                </p:cNvPr>
                <p:cNvSpPr/>
                <p:nvPr/>
              </p:nvSpPr>
              <p:spPr>
                <a:xfrm>
                  <a:off x="911624" y="4858406"/>
                  <a:ext cx="576000" cy="576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pt-BR" i="1" smtClean="0">
                                <a:solidFill>
                                  <a:schemeClr val="tx1"/>
                                </a:solidFill>
                                <a:latin typeface="Cambria Math" panose="02040503050406030204" pitchFamily="18" charset="0"/>
                              </a:rPr>
                            </m:ctrlPr>
                          </m:sSubPr>
                          <m:e>
                            <m:r>
                              <a:rPr lang="pt-BR" b="0" i="1" smtClean="0">
                                <a:solidFill>
                                  <a:schemeClr val="tx1"/>
                                </a:solidFill>
                                <a:latin typeface="Cambria Math" panose="02040503050406030204" pitchFamily="18" charset="0"/>
                              </a:rPr>
                              <m:t>𝑠</m:t>
                            </m:r>
                          </m:e>
                          <m:sub>
                            <m:r>
                              <a:rPr lang="pt-BR" b="0" i="1" smtClean="0">
                                <a:solidFill>
                                  <a:schemeClr val="tx1"/>
                                </a:solidFill>
                                <a:latin typeface="Cambria Math" panose="02040503050406030204" pitchFamily="18" charset="0"/>
                              </a:rPr>
                              <m:t>2</m:t>
                            </m:r>
                          </m:sub>
                        </m:sSub>
                      </m:oMath>
                    </m:oMathPara>
                  </a14:m>
                  <a:endParaRPr lang="pt-BR" dirty="0">
                    <a:solidFill>
                      <a:schemeClr val="tx1"/>
                    </a:solidFill>
                  </a:endParaRPr>
                </a:p>
              </p:txBody>
            </p:sp>
          </mc:Choice>
          <mc:Fallback xmlns="">
            <p:sp>
              <p:nvSpPr>
                <p:cNvPr id="15" name="Oval 24">
                  <a:extLst>
                    <a:ext uri="{FF2B5EF4-FFF2-40B4-BE49-F238E27FC236}">
                      <a16:creationId xmlns:a16="http://schemas.microsoft.com/office/drawing/2014/main" id="{0CC1CCDB-BFE5-9D77-C606-292DDF5FF0C4}"/>
                    </a:ext>
                  </a:extLst>
                </p:cNvPr>
                <p:cNvSpPr>
                  <a:spLocks noRot="1" noChangeAspect="1" noMove="1" noResize="1" noEditPoints="1" noAdjustHandles="1" noChangeArrowheads="1" noChangeShapeType="1" noTextEdit="1"/>
                </p:cNvSpPr>
                <p:nvPr/>
              </p:nvSpPr>
              <p:spPr>
                <a:xfrm>
                  <a:off x="911624" y="4858406"/>
                  <a:ext cx="576000" cy="576000"/>
                </a:xfrm>
                <a:prstGeom prst="ellipse">
                  <a:avLst/>
                </a:prstGeom>
                <a:blipFill>
                  <a:blip r:embed="rId6"/>
                  <a:stretch>
                    <a:fillRect/>
                  </a:stretch>
                </a:blipFill>
                <a:ln>
                  <a:solidFill>
                    <a:schemeClr val="tx1"/>
                  </a:solidFill>
                </a:ln>
              </p:spPr>
              <p:txBody>
                <a:bodyPr/>
                <a:lstStyle/>
                <a:p>
                  <a:r>
                    <a:rPr lang="pt-BR">
                      <a:noFill/>
                    </a:rPr>
                    <a:t> </a:t>
                  </a:r>
                </a:p>
              </p:txBody>
            </p:sp>
          </mc:Fallback>
        </mc:AlternateContent>
        <p:sp>
          <p:nvSpPr>
            <p:cNvPr id="16" name="Rectangle 26">
              <a:extLst>
                <a:ext uri="{FF2B5EF4-FFF2-40B4-BE49-F238E27FC236}">
                  <a16:creationId xmlns:a16="http://schemas.microsoft.com/office/drawing/2014/main" id="{BAA9795B-E9D5-DD28-EE7D-7825E6BF0E05}"/>
                </a:ext>
              </a:extLst>
            </p:cNvPr>
            <p:cNvSpPr/>
            <p:nvPr/>
          </p:nvSpPr>
          <p:spPr>
            <a:xfrm>
              <a:off x="3305751" y="2948268"/>
              <a:ext cx="477671" cy="42139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b="1" dirty="0">
                <a:solidFill>
                  <a:schemeClr val="tx1"/>
                </a:solidFill>
              </a:endParaRPr>
            </a:p>
          </p:txBody>
        </p:sp>
        <p:sp>
          <p:nvSpPr>
            <p:cNvPr id="17" name="Rectangle 27">
              <a:extLst>
                <a:ext uri="{FF2B5EF4-FFF2-40B4-BE49-F238E27FC236}">
                  <a16:creationId xmlns:a16="http://schemas.microsoft.com/office/drawing/2014/main" id="{1EE4C9E7-D559-C186-7A1B-FA2372C9100D}"/>
                </a:ext>
              </a:extLst>
            </p:cNvPr>
            <p:cNvSpPr/>
            <p:nvPr/>
          </p:nvSpPr>
          <p:spPr>
            <a:xfrm>
              <a:off x="3307148" y="2117399"/>
              <a:ext cx="477671" cy="42139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b="1" dirty="0">
                <a:solidFill>
                  <a:schemeClr val="tx1"/>
                </a:solidFill>
              </a:endParaRPr>
            </a:p>
          </p:txBody>
        </p:sp>
        <p:sp>
          <p:nvSpPr>
            <p:cNvPr id="18" name="Rectangle 28">
              <a:extLst>
                <a:ext uri="{FF2B5EF4-FFF2-40B4-BE49-F238E27FC236}">
                  <a16:creationId xmlns:a16="http://schemas.microsoft.com/office/drawing/2014/main" id="{83C590E4-A7A0-8274-57D1-5E6FFFF99CE8}"/>
                </a:ext>
              </a:extLst>
            </p:cNvPr>
            <p:cNvSpPr/>
            <p:nvPr/>
          </p:nvSpPr>
          <p:spPr>
            <a:xfrm>
              <a:off x="2673055" y="4935707"/>
              <a:ext cx="477671" cy="42139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b="1" dirty="0">
                <a:solidFill>
                  <a:schemeClr val="tx1"/>
                </a:solidFill>
              </a:endParaRPr>
            </a:p>
          </p:txBody>
        </p:sp>
        <p:sp>
          <p:nvSpPr>
            <p:cNvPr id="19" name="Rectangle 29">
              <a:extLst>
                <a:ext uri="{FF2B5EF4-FFF2-40B4-BE49-F238E27FC236}">
                  <a16:creationId xmlns:a16="http://schemas.microsoft.com/office/drawing/2014/main" id="{FF9D29B5-7F19-5B82-7A22-9CA6FFEED817}"/>
                </a:ext>
              </a:extLst>
            </p:cNvPr>
            <p:cNvSpPr/>
            <p:nvPr/>
          </p:nvSpPr>
          <p:spPr>
            <a:xfrm>
              <a:off x="3305751" y="3531178"/>
              <a:ext cx="477671" cy="42139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b="1" dirty="0">
                <a:solidFill>
                  <a:schemeClr val="tx1"/>
                </a:solidFill>
              </a:endParaRPr>
            </a:p>
          </p:txBody>
        </p:sp>
        <p:cxnSp>
          <p:nvCxnSpPr>
            <p:cNvPr id="20" name="Straight Arrow Connector 31">
              <a:extLst>
                <a:ext uri="{FF2B5EF4-FFF2-40B4-BE49-F238E27FC236}">
                  <a16:creationId xmlns:a16="http://schemas.microsoft.com/office/drawing/2014/main" id="{32A11A31-0988-4F6C-C521-04109D00C9DE}"/>
                </a:ext>
              </a:extLst>
            </p:cNvPr>
            <p:cNvCxnSpPr>
              <a:stCxn id="17" idx="3"/>
              <a:endCxn id="60" idx="2"/>
            </p:cNvCxnSpPr>
            <p:nvPr/>
          </p:nvCxnSpPr>
          <p:spPr>
            <a:xfrm flipV="1">
              <a:off x="3784819" y="1837907"/>
              <a:ext cx="551338" cy="49019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35">
              <a:extLst>
                <a:ext uri="{FF2B5EF4-FFF2-40B4-BE49-F238E27FC236}">
                  <a16:creationId xmlns:a16="http://schemas.microsoft.com/office/drawing/2014/main" id="{185DA48F-6625-87FD-BC03-9EE07AED6B4F}"/>
                </a:ext>
              </a:extLst>
            </p:cNvPr>
            <p:cNvCxnSpPr>
              <a:stCxn id="13" idx="3"/>
              <a:endCxn id="60" idx="2"/>
            </p:cNvCxnSpPr>
            <p:nvPr/>
          </p:nvCxnSpPr>
          <p:spPr>
            <a:xfrm>
              <a:off x="3035587" y="1829399"/>
              <a:ext cx="1300570" cy="850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39">
              <a:extLst>
                <a:ext uri="{FF2B5EF4-FFF2-40B4-BE49-F238E27FC236}">
                  <a16:creationId xmlns:a16="http://schemas.microsoft.com/office/drawing/2014/main" id="{7C54B159-F166-E3CC-7B49-4D519B915B56}"/>
                </a:ext>
              </a:extLst>
            </p:cNvPr>
            <p:cNvCxnSpPr>
              <a:stCxn id="14" idx="6"/>
              <a:endCxn id="13" idx="1"/>
            </p:cNvCxnSpPr>
            <p:nvPr/>
          </p:nvCxnSpPr>
          <p:spPr>
            <a:xfrm flipV="1">
              <a:off x="1490677" y="1829399"/>
              <a:ext cx="1067239" cy="227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41">
              <a:extLst>
                <a:ext uri="{FF2B5EF4-FFF2-40B4-BE49-F238E27FC236}">
                  <a16:creationId xmlns:a16="http://schemas.microsoft.com/office/drawing/2014/main" id="{A859A611-AC3F-9284-2D15-B5B3C6F047F6}"/>
                </a:ext>
              </a:extLst>
            </p:cNvPr>
            <p:cNvCxnSpPr>
              <a:stCxn id="14" idx="6"/>
              <a:endCxn id="16" idx="1"/>
            </p:cNvCxnSpPr>
            <p:nvPr/>
          </p:nvCxnSpPr>
          <p:spPr>
            <a:xfrm>
              <a:off x="1490677" y="1831672"/>
              <a:ext cx="1815074" cy="132729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46">
              <a:extLst>
                <a:ext uri="{FF2B5EF4-FFF2-40B4-BE49-F238E27FC236}">
                  <a16:creationId xmlns:a16="http://schemas.microsoft.com/office/drawing/2014/main" id="{C3D773FB-409B-017F-46DE-A7DDF1A4CA62}"/>
                </a:ext>
              </a:extLst>
            </p:cNvPr>
            <p:cNvCxnSpPr>
              <a:stCxn id="15" idx="6"/>
              <a:endCxn id="17" idx="1"/>
            </p:cNvCxnSpPr>
            <p:nvPr/>
          </p:nvCxnSpPr>
          <p:spPr>
            <a:xfrm flipV="1">
              <a:off x="1487624" y="2328098"/>
              <a:ext cx="1819524" cy="281830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51">
              <a:extLst>
                <a:ext uri="{FF2B5EF4-FFF2-40B4-BE49-F238E27FC236}">
                  <a16:creationId xmlns:a16="http://schemas.microsoft.com/office/drawing/2014/main" id="{16680266-ED84-6125-85CC-D68F0A425E52}"/>
                </a:ext>
              </a:extLst>
            </p:cNvPr>
            <p:cNvCxnSpPr>
              <a:stCxn id="16" idx="3"/>
              <a:endCxn id="58" idx="2"/>
            </p:cNvCxnSpPr>
            <p:nvPr/>
          </p:nvCxnSpPr>
          <p:spPr>
            <a:xfrm>
              <a:off x="3783422" y="3158967"/>
              <a:ext cx="552735" cy="3331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53">
              <a:extLst>
                <a:ext uri="{FF2B5EF4-FFF2-40B4-BE49-F238E27FC236}">
                  <a16:creationId xmlns:a16="http://schemas.microsoft.com/office/drawing/2014/main" id="{73C4320B-4CBA-B22E-A57D-364D2B1DC04B}"/>
                </a:ext>
              </a:extLst>
            </p:cNvPr>
            <p:cNvCxnSpPr>
              <a:stCxn id="15" idx="6"/>
              <a:endCxn id="19" idx="1"/>
            </p:cNvCxnSpPr>
            <p:nvPr/>
          </p:nvCxnSpPr>
          <p:spPr>
            <a:xfrm flipV="1">
              <a:off x="1487624" y="3741877"/>
              <a:ext cx="1818127" cy="140452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55">
              <a:extLst>
                <a:ext uri="{FF2B5EF4-FFF2-40B4-BE49-F238E27FC236}">
                  <a16:creationId xmlns:a16="http://schemas.microsoft.com/office/drawing/2014/main" id="{5554EEC2-93EA-BB3B-193E-AE3C96D64C72}"/>
                </a:ext>
              </a:extLst>
            </p:cNvPr>
            <p:cNvCxnSpPr>
              <a:stCxn id="19" idx="3"/>
              <a:endCxn id="58" idx="2"/>
            </p:cNvCxnSpPr>
            <p:nvPr/>
          </p:nvCxnSpPr>
          <p:spPr>
            <a:xfrm flipV="1">
              <a:off x="3783422" y="3492157"/>
              <a:ext cx="552735" cy="2497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57">
              <a:extLst>
                <a:ext uri="{FF2B5EF4-FFF2-40B4-BE49-F238E27FC236}">
                  <a16:creationId xmlns:a16="http://schemas.microsoft.com/office/drawing/2014/main" id="{5C1D7375-617E-ACFC-C227-D6F859DF86F1}"/>
                </a:ext>
              </a:extLst>
            </p:cNvPr>
            <p:cNvCxnSpPr>
              <a:stCxn id="15" idx="6"/>
              <a:endCxn id="18" idx="1"/>
            </p:cNvCxnSpPr>
            <p:nvPr/>
          </p:nvCxnSpPr>
          <p:spPr>
            <a:xfrm>
              <a:off x="1487624" y="5146406"/>
              <a:ext cx="118543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59">
              <a:extLst>
                <a:ext uri="{FF2B5EF4-FFF2-40B4-BE49-F238E27FC236}">
                  <a16:creationId xmlns:a16="http://schemas.microsoft.com/office/drawing/2014/main" id="{6FC39450-7497-8E96-1B5B-9F3AC038BCC4}"/>
                </a:ext>
              </a:extLst>
            </p:cNvPr>
            <p:cNvCxnSpPr>
              <a:stCxn id="18" idx="3"/>
              <a:endCxn id="56" idx="2"/>
            </p:cNvCxnSpPr>
            <p:nvPr/>
          </p:nvCxnSpPr>
          <p:spPr>
            <a:xfrm>
              <a:off x="3150726" y="5146406"/>
              <a:ext cx="1185431"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Rectangle 65">
              <a:extLst>
                <a:ext uri="{FF2B5EF4-FFF2-40B4-BE49-F238E27FC236}">
                  <a16:creationId xmlns:a16="http://schemas.microsoft.com/office/drawing/2014/main" id="{CD64D9BA-E768-1D6F-6C8B-0B8904B6F4AB}"/>
                </a:ext>
              </a:extLst>
            </p:cNvPr>
            <p:cNvSpPr/>
            <p:nvPr/>
          </p:nvSpPr>
          <p:spPr>
            <a:xfrm>
              <a:off x="3305750" y="4362047"/>
              <a:ext cx="477671" cy="42139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b="1" dirty="0">
                <a:solidFill>
                  <a:schemeClr val="tx1"/>
                </a:solidFill>
              </a:endParaRPr>
            </a:p>
          </p:txBody>
        </p:sp>
        <p:cxnSp>
          <p:nvCxnSpPr>
            <p:cNvPr id="31" name="Straight Arrow Connector 67">
              <a:extLst>
                <a:ext uri="{FF2B5EF4-FFF2-40B4-BE49-F238E27FC236}">
                  <a16:creationId xmlns:a16="http://schemas.microsoft.com/office/drawing/2014/main" id="{39460636-9579-15E8-6137-8B0357A66F27}"/>
                </a:ext>
              </a:extLst>
            </p:cNvPr>
            <p:cNvCxnSpPr>
              <a:stCxn id="14" idx="6"/>
              <a:endCxn id="30" idx="1"/>
            </p:cNvCxnSpPr>
            <p:nvPr/>
          </p:nvCxnSpPr>
          <p:spPr>
            <a:xfrm>
              <a:off x="1490677" y="1831672"/>
              <a:ext cx="1815073" cy="274107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69">
              <a:extLst>
                <a:ext uri="{FF2B5EF4-FFF2-40B4-BE49-F238E27FC236}">
                  <a16:creationId xmlns:a16="http://schemas.microsoft.com/office/drawing/2014/main" id="{6DD9C927-C3F2-2162-09AC-2A3C7CBC62FC}"/>
                </a:ext>
              </a:extLst>
            </p:cNvPr>
            <p:cNvCxnSpPr>
              <a:stCxn id="30" idx="3"/>
              <a:endCxn id="56" idx="2"/>
            </p:cNvCxnSpPr>
            <p:nvPr/>
          </p:nvCxnSpPr>
          <p:spPr>
            <a:xfrm>
              <a:off x="3783421" y="4572746"/>
              <a:ext cx="552736" cy="57366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70">
              <a:extLst>
                <a:ext uri="{FF2B5EF4-FFF2-40B4-BE49-F238E27FC236}">
                  <a16:creationId xmlns:a16="http://schemas.microsoft.com/office/drawing/2014/main" id="{4A5428B7-8706-5BAA-91F7-8DCE048F6CBD}"/>
                </a:ext>
              </a:extLst>
            </p:cNvPr>
            <p:cNvCxnSpPr/>
            <p:nvPr/>
          </p:nvCxnSpPr>
          <p:spPr>
            <a:xfrm>
              <a:off x="6849629" y="3494429"/>
              <a:ext cx="62779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71">
              <a:extLst>
                <a:ext uri="{FF2B5EF4-FFF2-40B4-BE49-F238E27FC236}">
                  <a16:creationId xmlns:a16="http://schemas.microsoft.com/office/drawing/2014/main" id="{0AAC0293-D84A-58B4-BD48-AB43B3CC14C7}"/>
                </a:ext>
              </a:extLst>
            </p:cNvPr>
            <p:cNvCxnSpPr/>
            <p:nvPr/>
          </p:nvCxnSpPr>
          <p:spPr>
            <a:xfrm>
              <a:off x="6849629" y="1831671"/>
              <a:ext cx="62779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72">
              <a:extLst>
                <a:ext uri="{FF2B5EF4-FFF2-40B4-BE49-F238E27FC236}">
                  <a16:creationId xmlns:a16="http://schemas.microsoft.com/office/drawing/2014/main" id="{5A65DA24-5590-D2E0-AA4F-63777B0EA894}"/>
                </a:ext>
              </a:extLst>
            </p:cNvPr>
            <p:cNvCxnSpPr/>
            <p:nvPr/>
          </p:nvCxnSpPr>
          <p:spPr>
            <a:xfrm>
              <a:off x="6849629" y="5132762"/>
              <a:ext cx="62779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Oval 76">
                  <a:extLst>
                    <a:ext uri="{FF2B5EF4-FFF2-40B4-BE49-F238E27FC236}">
                      <a16:creationId xmlns:a16="http://schemas.microsoft.com/office/drawing/2014/main" id="{3D5D2CAA-342E-296D-A737-52EEFB8FF26A}"/>
                    </a:ext>
                  </a:extLst>
                </p:cNvPr>
                <p:cNvSpPr/>
                <p:nvPr/>
              </p:nvSpPr>
              <p:spPr>
                <a:xfrm>
                  <a:off x="3904157" y="939320"/>
                  <a:ext cx="432000" cy="432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pt-BR" i="1">
                                <a:latin typeface="Cambria Math" panose="02040503050406030204" pitchFamily="18" charset="0"/>
                              </a:rPr>
                            </m:ctrlPr>
                          </m:sSubSupPr>
                          <m:e>
                            <m:r>
                              <a:rPr lang="pt-BR" i="1">
                                <a:latin typeface="Cambria Math" panose="02040503050406030204" pitchFamily="18" charset="0"/>
                              </a:rPr>
                              <m:t>𝑎</m:t>
                            </m:r>
                          </m:e>
                          <m:sub>
                            <m:r>
                              <a:rPr lang="pt-BR" i="1">
                                <a:latin typeface="Cambria Math" panose="02040503050406030204" pitchFamily="18" charset="0"/>
                              </a:rPr>
                              <m:t>0</m:t>
                            </m:r>
                          </m:sub>
                          <m:sup>
                            <m:r>
                              <a:rPr lang="pt-BR" i="1">
                                <a:latin typeface="Cambria Math" panose="02040503050406030204" pitchFamily="18" charset="0"/>
                              </a:rPr>
                              <m:t>𝑞</m:t>
                            </m:r>
                          </m:sup>
                        </m:sSubSup>
                      </m:oMath>
                    </m:oMathPara>
                  </a14:m>
                  <a:endParaRPr lang="pt-BR" dirty="0">
                    <a:solidFill>
                      <a:schemeClr val="tx1"/>
                    </a:solidFill>
                  </a:endParaRPr>
                </a:p>
              </p:txBody>
            </p:sp>
          </mc:Choice>
          <mc:Fallback xmlns="">
            <p:sp>
              <p:nvSpPr>
                <p:cNvPr id="39" name="Oval 76">
                  <a:extLst>
                    <a:ext uri="{FF2B5EF4-FFF2-40B4-BE49-F238E27FC236}">
                      <a16:creationId xmlns:a16="http://schemas.microsoft.com/office/drawing/2014/main" id="{3D5D2CAA-342E-296D-A737-52EEFB8FF26A}"/>
                    </a:ext>
                  </a:extLst>
                </p:cNvPr>
                <p:cNvSpPr>
                  <a:spLocks noRot="1" noChangeAspect="1" noMove="1" noResize="1" noEditPoints="1" noAdjustHandles="1" noChangeArrowheads="1" noChangeShapeType="1" noTextEdit="1"/>
                </p:cNvSpPr>
                <p:nvPr/>
              </p:nvSpPr>
              <p:spPr>
                <a:xfrm>
                  <a:off x="3904157" y="939320"/>
                  <a:ext cx="432000" cy="432000"/>
                </a:xfrm>
                <a:prstGeom prst="ellipse">
                  <a:avLst/>
                </a:prstGeom>
                <a:blipFill>
                  <a:blip r:embed="rId7"/>
                  <a:stretch>
                    <a:fillRect/>
                  </a:stretch>
                </a:blipFill>
                <a:ln>
                  <a:solidFill>
                    <a:schemeClr val="tx1"/>
                  </a:solidFill>
                </a:ln>
              </p:spPr>
              <p:txBody>
                <a:bodyPr/>
                <a:lstStyle/>
                <a:p>
                  <a:r>
                    <a:rPr lang="pt-BR">
                      <a:noFill/>
                    </a:rPr>
                    <a:t> </a:t>
                  </a:r>
                </a:p>
              </p:txBody>
            </p:sp>
          </mc:Fallback>
        </mc:AlternateContent>
        <p:cxnSp>
          <p:nvCxnSpPr>
            <p:cNvPr id="40" name="Straight Arrow Connector 78">
              <a:extLst>
                <a:ext uri="{FF2B5EF4-FFF2-40B4-BE49-F238E27FC236}">
                  <a16:creationId xmlns:a16="http://schemas.microsoft.com/office/drawing/2014/main" id="{645A9C69-40B5-E0EE-8A59-66398BB52E1B}"/>
                </a:ext>
              </a:extLst>
            </p:cNvPr>
            <p:cNvCxnSpPr>
              <a:stCxn id="39" idx="5"/>
              <a:endCxn id="60" idx="1"/>
            </p:cNvCxnSpPr>
            <p:nvPr/>
          </p:nvCxnSpPr>
          <p:spPr>
            <a:xfrm>
              <a:off x="4272892" y="1308055"/>
              <a:ext cx="203172" cy="22586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Oval 79">
              <a:extLst>
                <a:ext uri="{FF2B5EF4-FFF2-40B4-BE49-F238E27FC236}">
                  <a16:creationId xmlns:a16="http://schemas.microsoft.com/office/drawing/2014/main" id="{73E6D86D-6386-F21E-C4E4-B9416CDF364C}"/>
                </a:ext>
              </a:extLst>
            </p:cNvPr>
            <p:cNvSpPr/>
            <p:nvPr/>
          </p:nvSpPr>
          <p:spPr>
            <a:xfrm>
              <a:off x="3938206" y="2577494"/>
              <a:ext cx="432000" cy="432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tx1"/>
                </a:solidFill>
              </a:endParaRPr>
            </a:p>
          </p:txBody>
        </p:sp>
        <p:cxnSp>
          <p:nvCxnSpPr>
            <p:cNvPr id="42" name="Straight Arrow Connector 81">
              <a:extLst>
                <a:ext uri="{FF2B5EF4-FFF2-40B4-BE49-F238E27FC236}">
                  <a16:creationId xmlns:a16="http://schemas.microsoft.com/office/drawing/2014/main" id="{C27CEFBF-49E3-6340-A2F5-39FA552574A5}"/>
                </a:ext>
              </a:extLst>
            </p:cNvPr>
            <p:cNvCxnSpPr>
              <a:stCxn id="41" idx="5"/>
              <a:endCxn id="58" idx="1"/>
            </p:cNvCxnSpPr>
            <p:nvPr/>
          </p:nvCxnSpPr>
          <p:spPr>
            <a:xfrm>
              <a:off x="4306941" y="2946229"/>
              <a:ext cx="169123" cy="24193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Oval 83">
              <a:extLst>
                <a:ext uri="{FF2B5EF4-FFF2-40B4-BE49-F238E27FC236}">
                  <a16:creationId xmlns:a16="http://schemas.microsoft.com/office/drawing/2014/main" id="{EAC3E546-DA86-B92C-7E65-4722E3455699}"/>
                </a:ext>
              </a:extLst>
            </p:cNvPr>
            <p:cNvSpPr/>
            <p:nvPr/>
          </p:nvSpPr>
          <p:spPr>
            <a:xfrm>
              <a:off x="3984116" y="4156462"/>
              <a:ext cx="432000" cy="432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tx1"/>
                </a:solidFill>
              </a:endParaRPr>
            </a:p>
          </p:txBody>
        </p:sp>
        <p:cxnSp>
          <p:nvCxnSpPr>
            <p:cNvPr id="44" name="Straight Arrow Connector 87">
              <a:extLst>
                <a:ext uri="{FF2B5EF4-FFF2-40B4-BE49-F238E27FC236}">
                  <a16:creationId xmlns:a16="http://schemas.microsoft.com/office/drawing/2014/main" id="{B867E489-6155-30A8-8664-EFDAD5A8B37A}"/>
                </a:ext>
              </a:extLst>
            </p:cNvPr>
            <p:cNvCxnSpPr>
              <a:stCxn id="43" idx="5"/>
              <a:endCxn id="56" idx="1"/>
            </p:cNvCxnSpPr>
            <p:nvPr/>
          </p:nvCxnSpPr>
          <p:spPr>
            <a:xfrm>
              <a:off x="4352851" y="4525197"/>
              <a:ext cx="123213" cy="31722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5" name="Rectangle 1">
                  <a:extLst>
                    <a:ext uri="{FF2B5EF4-FFF2-40B4-BE49-F238E27FC236}">
                      <a16:creationId xmlns:a16="http://schemas.microsoft.com/office/drawing/2014/main" id="{467A22D2-3E15-E6BF-AC4D-26B6FDB13FA5}"/>
                    </a:ext>
                  </a:extLst>
                </p:cNvPr>
                <p:cNvSpPr/>
                <p:nvPr/>
              </p:nvSpPr>
              <p:spPr>
                <a:xfrm>
                  <a:off x="3904157" y="985504"/>
                  <a:ext cx="47230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pt-BR" i="1" smtClean="0">
                                <a:latin typeface="Cambria Math" panose="02040503050406030204" pitchFamily="18" charset="0"/>
                              </a:rPr>
                            </m:ctrlPr>
                          </m:sSupPr>
                          <m:e>
                            <m:r>
                              <a:rPr lang="pt-BR" b="0" i="1" smtClean="0">
                                <a:latin typeface="Cambria Math" panose="02040503050406030204" pitchFamily="18" charset="0"/>
                              </a:rPr>
                              <m:t>𝑏</m:t>
                            </m:r>
                          </m:e>
                          <m:sup>
                            <m:r>
                              <a:rPr lang="pt-BR" b="0" i="1" smtClean="0">
                                <a:latin typeface="Cambria Math" panose="02040503050406030204" pitchFamily="18" charset="0"/>
                              </a:rPr>
                              <m:t>1</m:t>
                            </m:r>
                          </m:sup>
                        </m:sSup>
                      </m:oMath>
                    </m:oMathPara>
                  </a14:m>
                  <a:endParaRPr lang="pt-BR" dirty="0"/>
                </a:p>
              </p:txBody>
            </p:sp>
          </mc:Choice>
          <mc:Fallback xmlns="">
            <p:sp>
              <p:nvSpPr>
                <p:cNvPr id="45" name="Rectangle 1">
                  <a:extLst>
                    <a:ext uri="{FF2B5EF4-FFF2-40B4-BE49-F238E27FC236}">
                      <a16:creationId xmlns:a16="http://schemas.microsoft.com/office/drawing/2014/main" id="{467A22D2-3E15-E6BF-AC4D-26B6FDB13FA5}"/>
                    </a:ext>
                  </a:extLst>
                </p:cNvPr>
                <p:cNvSpPr>
                  <a:spLocks noRot="1" noChangeAspect="1" noMove="1" noResize="1" noEditPoints="1" noAdjustHandles="1" noChangeArrowheads="1" noChangeShapeType="1" noTextEdit="1"/>
                </p:cNvSpPr>
                <p:nvPr/>
              </p:nvSpPr>
              <p:spPr>
                <a:xfrm>
                  <a:off x="3904157" y="985504"/>
                  <a:ext cx="472309" cy="369332"/>
                </a:xfrm>
                <a:prstGeom prst="rect">
                  <a:avLst/>
                </a:prstGeom>
                <a:blipFill>
                  <a:blip r:embed="rId8"/>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6" name="Rectangle 49">
                  <a:extLst>
                    <a:ext uri="{FF2B5EF4-FFF2-40B4-BE49-F238E27FC236}">
                      <a16:creationId xmlns:a16="http://schemas.microsoft.com/office/drawing/2014/main" id="{19FE9BA3-E977-6E8D-1152-78F2022A39AB}"/>
                    </a:ext>
                  </a:extLst>
                </p:cNvPr>
                <p:cNvSpPr/>
                <p:nvPr/>
              </p:nvSpPr>
              <p:spPr>
                <a:xfrm>
                  <a:off x="3951106" y="2609787"/>
                  <a:ext cx="503352"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pt-BR" i="1" smtClean="0">
                                <a:latin typeface="Cambria Math" panose="02040503050406030204" pitchFamily="18" charset="0"/>
                              </a:rPr>
                            </m:ctrlPr>
                          </m:sSupPr>
                          <m:e>
                            <m:r>
                              <a:rPr lang="pt-BR" b="0" i="1" smtClean="0">
                                <a:latin typeface="Cambria Math" panose="02040503050406030204" pitchFamily="18" charset="0"/>
                              </a:rPr>
                              <m:t>𝑏</m:t>
                            </m:r>
                          </m:e>
                          <m:sup>
                            <m:r>
                              <a:rPr lang="pt-BR" b="0" i="1" smtClean="0">
                                <a:latin typeface="Cambria Math" panose="02040503050406030204" pitchFamily="18" charset="0"/>
                              </a:rPr>
                              <m:t>2</m:t>
                            </m:r>
                          </m:sup>
                        </m:sSup>
                      </m:oMath>
                    </m:oMathPara>
                  </a14:m>
                  <a:endParaRPr lang="pt-BR" dirty="0"/>
                </a:p>
              </p:txBody>
            </p:sp>
          </mc:Choice>
          <mc:Fallback xmlns="">
            <p:sp>
              <p:nvSpPr>
                <p:cNvPr id="46" name="Rectangle 49">
                  <a:extLst>
                    <a:ext uri="{FF2B5EF4-FFF2-40B4-BE49-F238E27FC236}">
                      <a16:creationId xmlns:a16="http://schemas.microsoft.com/office/drawing/2014/main" id="{19FE9BA3-E977-6E8D-1152-78F2022A39AB}"/>
                    </a:ext>
                  </a:extLst>
                </p:cNvPr>
                <p:cNvSpPr>
                  <a:spLocks noRot="1" noChangeAspect="1" noMove="1" noResize="1" noEditPoints="1" noAdjustHandles="1" noChangeArrowheads="1" noChangeShapeType="1" noTextEdit="1"/>
                </p:cNvSpPr>
                <p:nvPr/>
              </p:nvSpPr>
              <p:spPr>
                <a:xfrm>
                  <a:off x="3951106" y="2609787"/>
                  <a:ext cx="503352" cy="369332"/>
                </a:xfrm>
                <a:prstGeom prst="rect">
                  <a:avLst/>
                </a:prstGeom>
                <a:blipFill>
                  <a:blip r:embed="rId9"/>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7" name="Rectangle 50">
                  <a:extLst>
                    <a:ext uri="{FF2B5EF4-FFF2-40B4-BE49-F238E27FC236}">
                      <a16:creationId xmlns:a16="http://schemas.microsoft.com/office/drawing/2014/main" id="{F3D54078-E196-4576-96C5-FBCC0909E761}"/>
                    </a:ext>
                  </a:extLst>
                </p:cNvPr>
                <p:cNvSpPr/>
                <p:nvPr/>
              </p:nvSpPr>
              <p:spPr>
                <a:xfrm>
                  <a:off x="4021071" y="4183409"/>
                  <a:ext cx="47724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pt-BR" i="1" smtClean="0">
                                <a:latin typeface="Cambria Math" panose="02040503050406030204" pitchFamily="18" charset="0"/>
                              </a:rPr>
                            </m:ctrlPr>
                          </m:sSupPr>
                          <m:e>
                            <m:r>
                              <a:rPr lang="pt-BR" b="0" i="1" smtClean="0">
                                <a:latin typeface="Cambria Math" panose="02040503050406030204" pitchFamily="18" charset="0"/>
                              </a:rPr>
                              <m:t>𝑏</m:t>
                            </m:r>
                          </m:e>
                          <m:sup>
                            <m:r>
                              <a:rPr lang="pt-BR" b="0" i="1" smtClean="0">
                                <a:latin typeface="Cambria Math" panose="02040503050406030204" pitchFamily="18" charset="0"/>
                              </a:rPr>
                              <m:t>3</m:t>
                            </m:r>
                          </m:sup>
                        </m:sSup>
                      </m:oMath>
                    </m:oMathPara>
                  </a14:m>
                  <a:endParaRPr lang="pt-BR" dirty="0"/>
                </a:p>
              </p:txBody>
            </p:sp>
          </mc:Choice>
          <mc:Fallback xmlns="">
            <p:sp>
              <p:nvSpPr>
                <p:cNvPr id="47" name="Rectangle 50">
                  <a:extLst>
                    <a:ext uri="{FF2B5EF4-FFF2-40B4-BE49-F238E27FC236}">
                      <a16:creationId xmlns:a16="http://schemas.microsoft.com/office/drawing/2014/main" id="{F3D54078-E196-4576-96C5-FBCC0909E761}"/>
                    </a:ext>
                  </a:extLst>
                </p:cNvPr>
                <p:cNvSpPr>
                  <a:spLocks noRot="1" noChangeAspect="1" noMove="1" noResize="1" noEditPoints="1" noAdjustHandles="1" noChangeArrowheads="1" noChangeShapeType="1" noTextEdit="1"/>
                </p:cNvSpPr>
                <p:nvPr/>
              </p:nvSpPr>
              <p:spPr>
                <a:xfrm>
                  <a:off x="4021071" y="4183409"/>
                  <a:ext cx="477246" cy="369332"/>
                </a:xfrm>
                <a:prstGeom prst="rect">
                  <a:avLst/>
                </a:prstGeom>
                <a:blipFill>
                  <a:blip r:embed="rId10"/>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8" name="Rectangle 52">
                  <a:extLst>
                    <a:ext uri="{FF2B5EF4-FFF2-40B4-BE49-F238E27FC236}">
                      <a16:creationId xmlns:a16="http://schemas.microsoft.com/office/drawing/2014/main" id="{26A42A1B-99B3-1646-B901-F97F3813CA5A}"/>
                    </a:ext>
                  </a:extLst>
                </p:cNvPr>
                <p:cNvSpPr/>
                <p:nvPr/>
              </p:nvSpPr>
              <p:spPr>
                <a:xfrm>
                  <a:off x="2494925" y="1632819"/>
                  <a:ext cx="634854" cy="39459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pt-BR" i="1" smtClean="0">
                                <a:latin typeface="Cambria Math" panose="02040503050406030204" pitchFamily="18" charset="0"/>
                              </a:rPr>
                            </m:ctrlPr>
                          </m:sSubSupPr>
                          <m:e>
                            <m:r>
                              <a:rPr lang="pt-BR" b="0" i="1" smtClean="0">
                                <a:latin typeface="Cambria Math" panose="02040503050406030204" pitchFamily="18" charset="0"/>
                              </a:rPr>
                              <m:t>𝑤</m:t>
                            </m:r>
                          </m:e>
                          <m:sub>
                            <m:r>
                              <a:rPr lang="pt-BR" b="0" i="1" smtClean="0">
                                <a:latin typeface="Cambria Math" panose="02040503050406030204" pitchFamily="18" charset="0"/>
                              </a:rPr>
                              <m:t>1,1</m:t>
                            </m:r>
                          </m:sub>
                          <m:sup>
                            <m:r>
                              <a:rPr lang="pt-BR" b="0" i="1" smtClean="0">
                                <a:latin typeface="Cambria Math" panose="02040503050406030204" pitchFamily="18" charset="0"/>
                              </a:rPr>
                              <m:t>1</m:t>
                            </m:r>
                          </m:sup>
                        </m:sSubSup>
                      </m:oMath>
                    </m:oMathPara>
                  </a14:m>
                  <a:endParaRPr lang="pt-BR" dirty="0"/>
                </a:p>
              </p:txBody>
            </p:sp>
          </mc:Choice>
          <mc:Fallback xmlns="">
            <p:sp>
              <p:nvSpPr>
                <p:cNvPr id="48" name="Rectangle 52">
                  <a:extLst>
                    <a:ext uri="{FF2B5EF4-FFF2-40B4-BE49-F238E27FC236}">
                      <a16:creationId xmlns:a16="http://schemas.microsoft.com/office/drawing/2014/main" id="{26A42A1B-99B3-1646-B901-F97F3813CA5A}"/>
                    </a:ext>
                  </a:extLst>
                </p:cNvPr>
                <p:cNvSpPr>
                  <a:spLocks noRot="1" noChangeAspect="1" noMove="1" noResize="1" noEditPoints="1" noAdjustHandles="1" noChangeArrowheads="1" noChangeShapeType="1" noTextEdit="1"/>
                </p:cNvSpPr>
                <p:nvPr/>
              </p:nvSpPr>
              <p:spPr>
                <a:xfrm>
                  <a:off x="2494925" y="1632819"/>
                  <a:ext cx="634854" cy="394595"/>
                </a:xfrm>
                <a:prstGeom prst="rect">
                  <a:avLst/>
                </a:prstGeom>
                <a:blipFill>
                  <a:blip r:embed="rId11"/>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9" name="Rectangle 54">
                  <a:extLst>
                    <a:ext uri="{FF2B5EF4-FFF2-40B4-BE49-F238E27FC236}">
                      <a16:creationId xmlns:a16="http://schemas.microsoft.com/office/drawing/2014/main" id="{C43ED2DA-73E8-F9C6-712D-C2F8BE6C31CB}"/>
                    </a:ext>
                  </a:extLst>
                </p:cNvPr>
                <p:cNvSpPr/>
                <p:nvPr/>
              </p:nvSpPr>
              <p:spPr>
                <a:xfrm>
                  <a:off x="3238291" y="2133472"/>
                  <a:ext cx="640175" cy="39517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pt-BR" i="1" smtClean="0">
                                <a:latin typeface="Cambria Math" panose="02040503050406030204" pitchFamily="18" charset="0"/>
                              </a:rPr>
                            </m:ctrlPr>
                          </m:sSubSupPr>
                          <m:e>
                            <m:r>
                              <a:rPr lang="pt-BR" b="0" i="1" smtClean="0">
                                <a:latin typeface="Cambria Math" panose="02040503050406030204" pitchFamily="18" charset="0"/>
                              </a:rPr>
                              <m:t>𝑤</m:t>
                            </m:r>
                          </m:e>
                          <m:sub>
                            <m:r>
                              <a:rPr lang="pt-BR" b="0" i="1" smtClean="0">
                                <a:latin typeface="Cambria Math" panose="02040503050406030204" pitchFamily="18" charset="0"/>
                              </a:rPr>
                              <m:t>2,1</m:t>
                            </m:r>
                          </m:sub>
                          <m:sup>
                            <m:r>
                              <a:rPr lang="pt-BR" b="0" i="1" smtClean="0">
                                <a:latin typeface="Cambria Math" panose="02040503050406030204" pitchFamily="18" charset="0"/>
                              </a:rPr>
                              <m:t>1</m:t>
                            </m:r>
                          </m:sup>
                        </m:sSubSup>
                      </m:oMath>
                    </m:oMathPara>
                  </a14:m>
                  <a:endParaRPr lang="pt-BR" dirty="0"/>
                </a:p>
              </p:txBody>
            </p:sp>
          </mc:Choice>
          <mc:Fallback xmlns="">
            <p:sp>
              <p:nvSpPr>
                <p:cNvPr id="49" name="Rectangle 54">
                  <a:extLst>
                    <a:ext uri="{FF2B5EF4-FFF2-40B4-BE49-F238E27FC236}">
                      <a16:creationId xmlns:a16="http://schemas.microsoft.com/office/drawing/2014/main" id="{C43ED2DA-73E8-F9C6-712D-C2F8BE6C31CB}"/>
                    </a:ext>
                  </a:extLst>
                </p:cNvPr>
                <p:cNvSpPr>
                  <a:spLocks noRot="1" noChangeAspect="1" noMove="1" noResize="1" noEditPoints="1" noAdjustHandles="1" noChangeArrowheads="1" noChangeShapeType="1" noTextEdit="1"/>
                </p:cNvSpPr>
                <p:nvPr/>
              </p:nvSpPr>
              <p:spPr>
                <a:xfrm>
                  <a:off x="3238291" y="2133472"/>
                  <a:ext cx="640175" cy="395173"/>
                </a:xfrm>
                <a:prstGeom prst="rect">
                  <a:avLst/>
                </a:prstGeom>
                <a:blipFill>
                  <a:blip r:embed="rId1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0" name="Rectangle 56">
                  <a:extLst>
                    <a:ext uri="{FF2B5EF4-FFF2-40B4-BE49-F238E27FC236}">
                      <a16:creationId xmlns:a16="http://schemas.microsoft.com/office/drawing/2014/main" id="{5E7AD4B6-4058-AFBA-D650-848736F45516}"/>
                    </a:ext>
                  </a:extLst>
                </p:cNvPr>
                <p:cNvSpPr/>
                <p:nvPr/>
              </p:nvSpPr>
              <p:spPr>
                <a:xfrm>
                  <a:off x="3223071" y="2965618"/>
                  <a:ext cx="634854" cy="39574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pt-BR" i="1" smtClean="0">
                                <a:latin typeface="Cambria Math" panose="02040503050406030204" pitchFamily="18" charset="0"/>
                              </a:rPr>
                            </m:ctrlPr>
                          </m:sSubSupPr>
                          <m:e>
                            <m:r>
                              <a:rPr lang="pt-BR" b="0" i="1" smtClean="0">
                                <a:latin typeface="Cambria Math" panose="02040503050406030204" pitchFamily="18" charset="0"/>
                              </a:rPr>
                              <m:t>𝑤</m:t>
                            </m:r>
                          </m:e>
                          <m:sub>
                            <m:r>
                              <a:rPr lang="pt-BR" b="0" i="1" smtClean="0">
                                <a:latin typeface="Cambria Math" panose="02040503050406030204" pitchFamily="18" charset="0"/>
                              </a:rPr>
                              <m:t>1,2</m:t>
                            </m:r>
                          </m:sub>
                          <m:sup>
                            <m:r>
                              <a:rPr lang="pt-BR" b="0" i="1" smtClean="0">
                                <a:latin typeface="Cambria Math" panose="02040503050406030204" pitchFamily="18" charset="0"/>
                              </a:rPr>
                              <m:t>2</m:t>
                            </m:r>
                          </m:sup>
                        </m:sSubSup>
                      </m:oMath>
                    </m:oMathPara>
                  </a14:m>
                  <a:endParaRPr lang="pt-BR" dirty="0"/>
                </a:p>
              </p:txBody>
            </p:sp>
          </mc:Choice>
          <mc:Fallback xmlns="">
            <p:sp>
              <p:nvSpPr>
                <p:cNvPr id="50" name="Rectangle 56">
                  <a:extLst>
                    <a:ext uri="{FF2B5EF4-FFF2-40B4-BE49-F238E27FC236}">
                      <a16:creationId xmlns:a16="http://schemas.microsoft.com/office/drawing/2014/main" id="{5E7AD4B6-4058-AFBA-D650-848736F45516}"/>
                    </a:ext>
                  </a:extLst>
                </p:cNvPr>
                <p:cNvSpPr>
                  <a:spLocks noRot="1" noChangeAspect="1" noMove="1" noResize="1" noEditPoints="1" noAdjustHandles="1" noChangeArrowheads="1" noChangeShapeType="1" noTextEdit="1"/>
                </p:cNvSpPr>
                <p:nvPr/>
              </p:nvSpPr>
              <p:spPr>
                <a:xfrm>
                  <a:off x="3223071" y="2965618"/>
                  <a:ext cx="634854" cy="395749"/>
                </a:xfrm>
                <a:prstGeom prst="rect">
                  <a:avLst/>
                </a:prstGeom>
                <a:blipFill>
                  <a:blip r:embed="rId1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1" name="Rectangle 58">
                  <a:extLst>
                    <a:ext uri="{FF2B5EF4-FFF2-40B4-BE49-F238E27FC236}">
                      <a16:creationId xmlns:a16="http://schemas.microsoft.com/office/drawing/2014/main" id="{835FCB02-51C0-887E-820A-4E2501394BB5}"/>
                    </a:ext>
                  </a:extLst>
                </p:cNvPr>
                <p:cNvSpPr/>
                <p:nvPr/>
              </p:nvSpPr>
              <p:spPr>
                <a:xfrm>
                  <a:off x="3228459" y="3546649"/>
                  <a:ext cx="640175" cy="39574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pt-BR" i="1" smtClean="0">
                                <a:latin typeface="Cambria Math" panose="02040503050406030204" pitchFamily="18" charset="0"/>
                              </a:rPr>
                            </m:ctrlPr>
                          </m:sSubSupPr>
                          <m:e>
                            <m:r>
                              <a:rPr lang="pt-BR" b="0" i="1" smtClean="0">
                                <a:latin typeface="Cambria Math" panose="02040503050406030204" pitchFamily="18" charset="0"/>
                              </a:rPr>
                              <m:t>𝑤</m:t>
                            </m:r>
                          </m:e>
                          <m:sub>
                            <m:r>
                              <a:rPr lang="pt-BR" b="0" i="1" smtClean="0">
                                <a:latin typeface="Cambria Math" panose="02040503050406030204" pitchFamily="18" charset="0"/>
                              </a:rPr>
                              <m:t>2,2</m:t>
                            </m:r>
                          </m:sub>
                          <m:sup>
                            <m:r>
                              <a:rPr lang="pt-BR" b="0" i="1" smtClean="0">
                                <a:latin typeface="Cambria Math" panose="02040503050406030204" pitchFamily="18" charset="0"/>
                              </a:rPr>
                              <m:t>2</m:t>
                            </m:r>
                          </m:sup>
                        </m:sSubSup>
                      </m:oMath>
                    </m:oMathPara>
                  </a14:m>
                  <a:endParaRPr lang="pt-BR" dirty="0"/>
                </a:p>
              </p:txBody>
            </p:sp>
          </mc:Choice>
          <mc:Fallback xmlns="">
            <p:sp>
              <p:nvSpPr>
                <p:cNvPr id="51" name="Rectangle 58">
                  <a:extLst>
                    <a:ext uri="{FF2B5EF4-FFF2-40B4-BE49-F238E27FC236}">
                      <a16:creationId xmlns:a16="http://schemas.microsoft.com/office/drawing/2014/main" id="{835FCB02-51C0-887E-820A-4E2501394BB5}"/>
                    </a:ext>
                  </a:extLst>
                </p:cNvPr>
                <p:cNvSpPr>
                  <a:spLocks noRot="1" noChangeAspect="1" noMove="1" noResize="1" noEditPoints="1" noAdjustHandles="1" noChangeArrowheads="1" noChangeShapeType="1" noTextEdit="1"/>
                </p:cNvSpPr>
                <p:nvPr/>
              </p:nvSpPr>
              <p:spPr>
                <a:xfrm>
                  <a:off x="3228459" y="3546649"/>
                  <a:ext cx="640175" cy="395749"/>
                </a:xfrm>
                <a:prstGeom prst="rect">
                  <a:avLst/>
                </a:prstGeom>
                <a:blipFill>
                  <a:blip r:embed="rId1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2" name="Rectangle 60">
                  <a:extLst>
                    <a:ext uri="{FF2B5EF4-FFF2-40B4-BE49-F238E27FC236}">
                      <a16:creationId xmlns:a16="http://schemas.microsoft.com/office/drawing/2014/main" id="{66937446-BA9E-507B-42AA-BD7D5CA5CE92}"/>
                    </a:ext>
                  </a:extLst>
                </p:cNvPr>
                <p:cNvSpPr/>
                <p:nvPr/>
              </p:nvSpPr>
              <p:spPr>
                <a:xfrm>
                  <a:off x="3228476" y="4368252"/>
                  <a:ext cx="634854" cy="39716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pt-BR" i="1" smtClean="0">
                                <a:latin typeface="Cambria Math" panose="02040503050406030204" pitchFamily="18" charset="0"/>
                              </a:rPr>
                            </m:ctrlPr>
                          </m:sSubSupPr>
                          <m:e>
                            <m:r>
                              <a:rPr lang="pt-BR" b="0" i="1" smtClean="0">
                                <a:latin typeface="Cambria Math" panose="02040503050406030204" pitchFamily="18" charset="0"/>
                              </a:rPr>
                              <m:t>𝑤</m:t>
                            </m:r>
                          </m:e>
                          <m:sub>
                            <m:r>
                              <a:rPr lang="pt-BR" b="0" i="1" smtClean="0">
                                <a:latin typeface="Cambria Math" panose="02040503050406030204" pitchFamily="18" charset="0"/>
                              </a:rPr>
                              <m:t>1,3</m:t>
                            </m:r>
                          </m:sub>
                          <m:sup>
                            <m:r>
                              <a:rPr lang="pt-BR" b="0" i="1" smtClean="0">
                                <a:latin typeface="Cambria Math" panose="02040503050406030204" pitchFamily="18" charset="0"/>
                              </a:rPr>
                              <m:t>3</m:t>
                            </m:r>
                          </m:sup>
                        </m:sSubSup>
                      </m:oMath>
                    </m:oMathPara>
                  </a14:m>
                  <a:endParaRPr lang="pt-BR" dirty="0"/>
                </a:p>
              </p:txBody>
            </p:sp>
          </mc:Choice>
          <mc:Fallback xmlns="">
            <p:sp>
              <p:nvSpPr>
                <p:cNvPr id="52" name="Rectangle 60">
                  <a:extLst>
                    <a:ext uri="{FF2B5EF4-FFF2-40B4-BE49-F238E27FC236}">
                      <a16:creationId xmlns:a16="http://schemas.microsoft.com/office/drawing/2014/main" id="{66937446-BA9E-507B-42AA-BD7D5CA5CE92}"/>
                    </a:ext>
                  </a:extLst>
                </p:cNvPr>
                <p:cNvSpPr>
                  <a:spLocks noRot="1" noChangeAspect="1" noMove="1" noResize="1" noEditPoints="1" noAdjustHandles="1" noChangeArrowheads="1" noChangeShapeType="1" noTextEdit="1"/>
                </p:cNvSpPr>
                <p:nvPr/>
              </p:nvSpPr>
              <p:spPr>
                <a:xfrm>
                  <a:off x="3228476" y="4368252"/>
                  <a:ext cx="634854" cy="397160"/>
                </a:xfrm>
                <a:prstGeom prst="rect">
                  <a:avLst/>
                </a:prstGeom>
                <a:blipFill>
                  <a:blip r:embed="rId1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3" name="Rectangle 61">
                  <a:extLst>
                    <a:ext uri="{FF2B5EF4-FFF2-40B4-BE49-F238E27FC236}">
                      <a16:creationId xmlns:a16="http://schemas.microsoft.com/office/drawing/2014/main" id="{B9CFCDFE-F12F-256A-C3A8-96516007F809}"/>
                    </a:ext>
                  </a:extLst>
                </p:cNvPr>
                <p:cNvSpPr/>
                <p:nvPr/>
              </p:nvSpPr>
              <p:spPr>
                <a:xfrm>
                  <a:off x="2595151" y="4935707"/>
                  <a:ext cx="640175" cy="39716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pt-BR" i="1" smtClean="0">
                                <a:latin typeface="Cambria Math" panose="02040503050406030204" pitchFamily="18" charset="0"/>
                              </a:rPr>
                            </m:ctrlPr>
                          </m:sSubSupPr>
                          <m:e>
                            <m:r>
                              <a:rPr lang="pt-BR" b="0" i="1" smtClean="0">
                                <a:latin typeface="Cambria Math" panose="02040503050406030204" pitchFamily="18" charset="0"/>
                              </a:rPr>
                              <m:t>𝑤</m:t>
                            </m:r>
                          </m:e>
                          <m:sub>
                            <m:r>
                              <a:rPr lang="pt-BR" b="0" i="1" smtClean="0">
                                <a:latin typeface="Cambria Math" panose="02040503050406030204" pitchFamily="18" charset="0"/>
                              </a:rPr>
                              <m:t>2,3</m:t>
                            </m:r>
                          </m:sub>
                          <m:sup>
                            <m:r>
                              <a:rPr lang="pt-BR" b="0" i="1" smtClean="0">
                                <a:latin typeface="Cambria Math" panose="02040503050406030204" pitchFamily="18" charset="0"/>
                              </a:rPr>
                              <m:t>3</m:t>
                            </m:r>
                          </m:sup>
                        </m:sSubSup>
                      </m:oMath>
                    </m:oMathPara>
                  </a14:m>
                  <a:endParaRPr lang="pt-BR" dirty="0"/>
                </a:p>
              </p:txBody>
            </p:sp>
          </mc:Choice>
          <mc:Fallback xmlns="">
            <p:sp>
              <p:nvSpPr>
                <p:cNvPr id="53" name="Rectangle 61">
                  <a:extLst>
                    <a:ext uri="{FF2B5EF4-FFF2-40B4-BE49-F238E27FC236}">
                      <a16:creationId xmlns:a16="http://schemas.microsoft.com/office/drawing/2014/main" id="{B9CFCDFE-F12F-256A-C3A8-96516007F809}"/>
                    </a:ext>
                  </a:extLst>
                </p:cNvPr>
                <p:cNvSpPr>
                  <a:spLocks noRot="1" noChangeAspect="1" noMove="1" noResize="1" noEditPoints="1" noAdjustHandles="1" noChangeArrowheads="1" noChangeShapeType="1" noTextEdit="1"/>
                </p:cNvSpPr>
                <p:nvPr/>
              </p:nvSpPr>
              <p:spPr>
                <a:xfrm>
                  <a:off x="2595151" y="4935707"/>
                  <a:ext cx="640175" cy="397160"/>
                </a:xfrm>
                <a:prstGeom prst="rect">
                  <a:avLst/>
                </a:prstGeom>
                <a:blipFill>
                  <a:blip r:embed="rId16"/>
                  <a:stretch>
                    <a:fillRect/>
                  </a:stretch>
                </a:blipFill>
              </p:spPr>
              <p:txBody>
                <a:bodyPr/>
                <a:lstStyle/>
                <a:p>
                  <a:r>
                    <a:rPr lang="pt-BR">
                      <a:noFill/>
                    </a:rPr>
                    <a:t> </a:t>
                  </a:r>
                </a:p>
              </p:txBody>
            </p:sp>
          </mc:Fallback>
        </mc:AlternateContent>
        <p:sp>
          <p:nvSpPr>
            <p:cNvPr id="54" name="Right Brace 6">
              <a:extLst>
                <a:ext uri="{FF2B5EF4-FFF2-40B4-BE49-F238E27FC236}">
                  <a16:creationId xmlns:a16="http://schemas.microsoft.com/office/drawing/2014/main" id="{818057FA-AD8B-7976-A48C-03D3193BE27B}"/>
                </a:ext>
              </a:extLst>
            </p:cNvPr>
            <p:cNvSpPr/>
            <p:nvPr/>
          </p:nvSpPr>
          <p:spPr>
            <a:xfrm>
              <a:off x="9366114" y="1408002"/>
              <a:ext cx="461470" cy="4168309"/>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55" name="Rectangle 16">
                  <a:extLst>
                    <a:ext uri="{FF2B5EF4-FFF2-40B4-BE49-F238E27FC236}">
                      <a16:creationId xmlns:a16="http://schemas.microsoft.com/office/drawing/2014/main" id="{385508B9-E3FE-18DA-7313-E6496AF86DA3}"/>
                    </a:ext>
                  </a:extLst>
                </p:cNvPr>
                <p:cNvSpPr/>
                <p:nvPr/>
              </p:nvSpPr>
              <p:spPr>
                <a:xfrm>
                  <a:off x="9834601" y="3276489"/>
                  <a:ext cx="1894493" cy="485197"/>
                </a:xfrm>
                <a:prstGeom prst="rect">
                  <a:avLst/>
                </a:prstGeom>
              </p:spPr>
              <p:txBody>
                <a:bodyPr wrap="none">
                  <a:spAutoFit/>
                </a:bodyPr>
                <a:lstStyle/>
                <a:p>
                  <a14:m>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𝑞</m:t>
                          </m:r>
                        </m:sub>
                      </m:sSub>
                      <m:r>
                        <a:rPr lang="pt-BR" i="1">
                          <a:latin typeface="Cambria Math" panose="02040503050406030204" pitchFamily="18" charset="0"/>
                        </a:rPr>
                        <m:t>= </m:t>
                      </m:r>
                    </m:oMath>
                  </a14:m>
                  <a:r>
                    <a:rPr lang="pt-BR" dirty="0">
                      <a:latin typeface="Cambria Math" panose="02040503050406030204" pitchFamily="18" charset="0"/>
                    </a:rPr>
                    <a:t>arg</a:t>
                  </a:r>
                  <a:r>
                    <a:rPr lang="pt-BR" dirty="0"/>
                    <a:t>. </a:t>
                  </a:r>
                  <a14:m>
                    <m:oMath xmlns:m="http://schemas.openxmlformats.org/officeDocument/2006/math">
                      <m:func>
                        <m:funcPr>
                          <m:ctrlPr>
                            <a:rPr lang="pt-BR" i="1">
                              <a:latin typeface="Cambria Math" panose="02040503050406030204" pitchFamily="18" charset="0"/>
                            </a:rPr>
                          </m:ctrlPr>
                        </m:funcPr>
                        <m:fName>
                          <m:limLow>
                            <m:limLowPr>
                              <m:ctrlPr>
                                <a:rPr lang="pt-BR" i="1">
                                  <a:latin typeface="Cambria Math" panose="02040503050406030204" pitchFamily="18" charset="0"/>
                                </a:rPr>
                              </m:ctrlPr>
                            </m:limLowPr>
                            <m:e>
                              <m:r>
                                <m:rPr>
                                  <m:sty m:val="p"/>
                                </m:rPr>
                                <a:rPr lang="pt-BR">
                                  <a:latin typeface="Cambria Math" panose="02040503050406030204" pitchFamily="18" charset="0"/>
                                </a:rPr>
                                <m:t>max</m:t>
                              </m:r>
                            </m:e>
                            <m:lim>
                              <m:r>
                                <a:rPr lang="pt-BR" i="1">
                                  <a:latin typeface="Cambria Math" panose="02040503050406030204" pitchFamily="18" charset="0"/>
                                </a:rPr>
                                <m:t>𝑞</m:t>
                              </m:r>
                            </m:lim>
                          </m:limLow>
                        </m:fName>
                        <m:e>
                          <m:sSub>
                            <m:sSubPr>
                              <m:ctrlPr>
                                <a:rPr lang="pt-BR" i="1">
                                  <a:latin typeface="Cambria Math" panose="02040503050406030204" pitchFamily="18" charset="0"/>
                                </a:rPr>
                              </m:ctrlPr>
                            </m:sSubPr>
                            <m:e>
                              <m:acc>
                                <m:accPr>
                                  <m:chr m:val="̂"/>
                                  <m:ctrlPr>
                                    <a:rPr lang="pt-BR" i="1">
                                      <a:latin typeface="Cambria Math" panose="02040503050406030204" pitchFamily="18" charset="0"/>
                                    </a:rPr>
                                  </m:ctrlPr>
                                </m:accPr>
                                <m:e>
                                  <m:r>
                                    <a:rPr lang="pt-BR" i="1">
                                      <a:latin typeface="Cambria Math" panose="02040503050406030204" pitchFamily="18" charset="0"/>
                                    </a:rPr>
                                    <m:t>𝑦</m:t>
                                  </m:r>
                                </m:e>
                              </m:acc>
                            </m:e>
                            <m:sub>
                              <m:r>
                                <a:rPr lang="pt-BR" b="0" i="1" smtClean="0">
                                  <a:latin typeface="Cambria Math" panose="02040503050406030204" pitchFamily="18" charset="0"/>
                                </a:rPr>
                                <m:t>𝑞</m:t>
                              </m:r>
                            </m:sub>
                          </m:sSub>
                        </m:e>
                      </m:func>
                    </m:oMath>
                  </a14:m>
                  <a:endParaRPr lang="pt-BR" dirty="0"/>
                </a:p>
              </p:txBody>
            </p:sp>
          </mc:Choice>
          <mc:Fallback xmlns="">
            <p:sp>
              <p:nvSpPr>
                <p:cNvPr id="55" name="Rectangle 16">
                  <a:extLst>
                    <a:ext uri="{FF2B5EF4-FFF2-40B4-BE49-F238E27FC236}">
                      <a16:creationId xmlns:a16="http://schemas.microsoft.com/office/drawing/2014/main" id="{385508B9-E3FE-18DA-7313-E6496AF86DA3}"/>
                    </a:ext>
                  </a:extLst>
                </p:cNvPr>
                <p:cNvSpPr>
                  <a:spLocks noRot="1" noChangeAspect="1" noMove="1" noResize="1" noEditPoints="1" noAdjustHandles="1" noChangeArrowheads="1" noChangeShapeType="1" noTextEdit="1"/>
                </p:cNvSpPr>
                <p:nvPr/>
              </p:nvSpPr>
              <p:spPr>
                <a:xfrm>
                  <a:off x="9834601" y="3276489"/>
                  <a:ext cx="1894493" cy="485197"/>
                </a:xfrm>
                <a:prstGeom prst="rect">
                  <a:avLst/>
                </a:prstGeom>
                <a:blipFill>
                  <a:blip r:embed="rId17"/>
                  <a:stretch>
                    <a:fillRect t="-7500" r="-6109" b="-2500"/>
                  </a:stretch>
                </a:blipFill>
              </p:spPr>
              <p:txBody>
                <a:bodyPr/>
                <a:lstStyle/>
                <a:p>
                  <a:r>
                    <a:rPr lang="pt-BR">
                      <a:noFill/>
                    </a:rPr>
                    <a:t> </a:t>
                  </a:r>
                </a:p>
              </p:txBody>
            </p:sp>
          </mc:Fallback>
        </mc:AlternateContent>
        <p:sp>
          <p:nvSpPr>
            <p:cNvPr id="63" name="Chave Direita 62">
              <a:extLst>
                <a:ext uri="{FF2B5EF4-FFF2-40B4-BE49-F238E27FC236}">
                  <a16:creationId xmlns:a16="http://schemas.microsoft.com/office/drawing/2014/main" id="{41CD946A-61C7-9AD9-F1AA-AA7168E59DC0}"/>
                </a:ext>
              </a:extLst>
            </p:cNvPr>
            <p:cNvSpPr/>
            <p:nvPr/>
          </p:nvSpPr>
          <p:spPr>
            <a:xfrm rot="5400000">
              <a:off x="1118569" y="5249446"/>
              <a:ext cx="162109" cy="71755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64" name="CaixaDeTexto 63">
              <a:extLst>
                <a:ext uri="{FF2B5EF4-FFF2-40B4-BE49-F238E27FC236}">
                  <a16:creationId xmlns:a16="http://schemas.microsoft.com/office/drawing/2014/main" id="{BF25A48B-AEEB-E75D-F3E3-ED29D1D54430}"/>
                </a:ext>
              </a:extLst>
            </p:cNvPr>
            <p:cNvSpPr txBox="1"/>
            <p:nvPr/>
          </p:nvSpPr>
          <p:spPr>
            <a:xfrm>
              <a:off x="585426" y="5689275"/>
              <a:ext cx="1244281" cy="461665"/>
            </a:xfrm>
            <a:prstGeom prst="rect">
              <a:avLst/>
            </a:prstGeom>
            <a:noFill/>
          </p:spPr>
          <p:txBody>
            <a:bodyPr wrap="square" rtlCol="0">
              <a:spAutoFit/>
            </a:bodyPr>
            <a:lstStyle/>
            <a:p>
              <a:pPr algn="ctr"/>
              <a:r>
                <a:rPr lang="pt-BR" sz="1200" dirty="0"/>
                <a:t>Saídas da camada anterior</a:t>
              </a:r>
            </a:p>
          </p:txBody>
        </p:sp>
        <p:sp>
          <p:nvSpPr>
            <p:cNvPr id="65" name="Chave Direita 64">
              <a:extLst>
                <a:ext uri="{FF2B5EF4-FFF2-40B4-BE49-F238E27FC236}">
                  <a16:creationId xmlns:a16="http://schemas.microsoft.com/office/drawing/2014/main" id="{DB9BBE83-A7C4-526C-5F4E-BA2C3E1F0D7E}"/>
                </a:ext>
              </a:extLst>
            </p:cNvPr>
            <p:cNvSpPr/>
            <p:nvPr/>
          </p:nvSpPr>
          <p:spPr>
            <a:xfrm rot="5400000">
              <a:off x="3199238" y="4582693"/>
              <a:ext cx="162109" cy="2053295"/>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66" name="CaixaDeTexto 65">
              <a:extLst>
                <a:ext uri="{FF2B5EF4-FFF2-40B4-BE49-F238E27FC236}">
                  <a16:creationId xmlns:a16="http://schemas.microsoft.com/office/drawing/2014/main" id="{8B10717B-2996-0C59-5A9C-ADA03D2B95AE}"/>
                </a:ext>
              </a:extLst>
            </p:cNvPr>
            <p:cNvSpPr txBox="1"/>
            <p:nvPr/>
          </p:nvSpPr>
          <p:spPr>
            <a:xfrm>
              <a:off x="2650049" y="5654981"/>
              <a:ext cx="1288157" cy="461665"/>
            </a:xfrm>
            <a:prstGeom prst="rect">
              <a:avLst/>
            </a:prstGeom>
            <a:noFill/>
          </p:spPr>
          <p:txBody>
            <a:bodyPr wrap="square" rtlCol="0">
              <a:spAutoFit/>
            </a:bodyPr>
            <a:lstStyle/>
            <a:p>
              <a:pPr algn="ctr"/>
              <a:r>
                <a:rPr lang="pt-BR" sz="1200" dirty="0"/>
                <a:t>Pesos da camada de saída</a:t>
              </a:r>
            </a:p>
          </p:txBody>
        </p:sp>
        <mc:AlternateContent xmlns:mc="http://schemas.openxmlformats.org/markup-compatibility/2006" xmlns:a14="http://schemas.microsoft.com/office/drawing/2010/main">
          <mc:Choice Requires="a14">
            <p:sp>
              <p:nvSpPr>
                <p:cNvPr id="68" name="CaixaDeTexto 67">
                  <a:extLst>
                    <a:ext uri="{FF2B5EF4-FFF2-40B4-BE49-F238E27FC236}">
                      <a16:creationId xmlns:a16="http://schemas.microsoft.com/office/drawing/2014/main" id="{CBED42AE-1174-5693-845A-32AEF05793B4}"/>
                    </a:ext>
                  </a:extLst>
                </p:cNvPr>
                <p:cNvSpPr txBox="1"/>
                <p:nvPr/>
              </p:nvSpPr>
              <p:spPr>
                <a:xfrm>
                  <a:off x="5252521" y="1456789"/>
                  <a:ext cx="65980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sz="1800" b="0" i="1" smtClean="0">
                                <a:latin typeface="Cambria Math" panose="02040503050406030204" pitchFamily="18" charset="0"/>
                              </a:rPr>
                            </m:ctrlPr>
                          </m:sSubPr>
                          <m:e>
                            <m:r>
                              <a:rPr lang="pt-BR" sz="1800" b="0" i="1" smtClean="0">
                                <a:latin typeface="Cambria Math" panose="02040503050406030204" pitchFamily="18" charset="0"/>
                              </a:rPr>
                              <m:t>𝑔</m:t>
                            </m:r>
                          </m:e>
                          <m:sub>
                            <m:r>
                              <a:rPr lang="pt-BR" sz="1800" b="0" i="1" smtClean="0">
                                <a:latin typeface="Cambria Math" panose="02040503050406030204" pitchFamily="18" charset="0"/>
                              </a:rPr>
                              <m:t>1</m:t>
                            </m:r>
                          </m:sub>
                        </m:sSub>
                        <m:r>
                          <a:rPr lang="pt-BR" sz="1800" b="0" i="1" smtClean="0">
                            <a:latin typeface="Cambria Math" panose="02040503050406030204" pitchFamily="18" charset="0"/>
                          </a:rPr>
                          <m:t>(</m:t>
                        </m:r>
                        <m:r>
                          <a:rPr lang="pt-BR" sz="1800" b="1" i="1" smtClean="0">
                            <a:latin typeface="Cambria Math" panose="02040503050406030204" pitchFamily="18" charset="0"/>
                          </a:rPr>
                          <m:t>𝒙</m:t>
                        </m:r>
                        <m:r>
                          <a:rPr lang="pt-BR" sz="1800" b="0" i="1" smtClean="0">
                            <a:latin typeface="Cambria Math" panose="02040503050406030204" pitchFamily="18" charset="0"/>
                          </a:rPr>
                          <m:t>)</m:t>
                        </m:r>
                      </m:oMath>
                    </m:oMathPara>
                  </a14:m>
                  <a:endParaRPr lang="pt-BR" dirty="0"/>
                </a:p>
              </p:txBody>
            </p:sp>
          </mc:Choice>
          <mc:Fallback xmlns="">
            <p:sp>
              <p:nvSpPr>
                <p:cNvPr id="68" name="CaixaDeTexto 67">
                  <a:extLst>
                    <a:ext uri="{FF2B5EF4-FFF2-40B4-BE49-F238E27FC236}">
                      <a16:creationId xmlns:a16="http://schemas.microsoft.com/office/drawing/2014/main" id="{CBED42AE-1174-5693-845A-32AEF05793B4}"/>
                    </a:ext>
                  </a:extLst>
                </p:cNvPr>
                <p:cNvSpPr txBox="1">
                  <a:spLocks noRot="1" noChangeAspect="1" noMove="1" noResize="1" noEditPoints="1" noAdjustHandles="1" noChangeArrowheads="1" noChangeShapeType="1" noTextEdit="1"/>
                </p:cNvSpPr>
                <p:nvPr/>
              </p:nvSpPr>
              <p:spPr>
                <a:xfrm>
                  <a:off x="5252521" y="1456789"/>
                  <a:ext cx="659808" cy="369332"/>
                </a:xfrm>
                <a:prstGeom prst="rect">
                  <a:avLst/>
                </a:prstGeom>
                <a:blipFill>
                  <a:blip r:embed="rId18"/>
                  <a:stretch>
                    <a:fillRect r="-15741" b="-11475"/>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69" name="CaixaDeTexto 68">
                  <a:extLst>
                    <a:ext uri="{FF2B5EF4-FFF2-40B4-BE49-F238E27FC236}">
                      <a16:creationId xmlns:a16="http://schemas.microsoft.com/office/drawing/2014/main" id="{6852E59A-5420-57DD-D1DC-52DC3181AD2D}"/>
                    </a:ext>
                  </a:extLst>
                </p:cNvPr>
                <p:cNvSpPr txBox="1"/>
                <p:nvPr/>
              </p:nvSpPr>
              <p:spPr>
                <a:xfrm>
                  <a:off x="5252404" y="3121846"/>
                  <a:ext cx="65980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sz="1800" b="0" i="1" smtClean="0">
                                <a:latin typeface="Cambria Math" panose="02040503050406030204" pitchFamily="18" charset="0"/>
                              </a:rPr>
                            </m:ctrlPr>
                          </m:sSubPr>
                          <m:e>
                            <m:r>
                              <a:rPr lang="pt-BR" sz="1800" b="0" i="1" smtClean="0">
                                <a:latin typeface="Cambria Math" panose="02040503050406030204" pitchFamily="18" charset="0"/>
                              </a:rPr>
                              <m:t>𝑔</m:t>
                            </m:r>
                          </m:e>
                          <m:sub>
                            <m:r>
                              <a:rPr lang="pt-BR" sz="1800" b="0" i="1" smtClean="0">
                                <a:latin typeface="Cambria Math" panose="02040503050406030204" pitchFamily="18" charset="0"/>
                              </a:rPr>
                              <m:t>2</m:t>
                            </m:r>
                          </m:sub>
                        </m:sSub>
                        <m:r>
                          <a:rPr lang="pt-BR" sz="1800" b="0" i="1" smtClean="0">
                            <a:latin typeface="Cambria Math" panose="02040503050406030204" pitchFamily="18" charset="0"/>
                          </a:rPr>
                          <m:t>(</m:t>
                        </m:r>
                        <m:r>
                          <a:rPr lang="pt-BR" sz="1800" b="1" i="1" smtClean="0">
                            <a:latin typeface="Cambria Math" panose="02040503050406030204" pitchFamily="18" charset="0"/>
                          </a:rPr>
                          <m:t>𝒙</m:t>
                        </m:r>
                        <m:r>
                          <a:rPr lang="pt-BR" sz="1800" b="0" i="1" smtClean="0">
                            <a:latin typeface="Cambria Math" panose="02040503050406030204" pitchFamily="18" charset="0"/>
                          </a:rPr>
                          <m:t>)</m:t>
                        </m:r>
                      </m:oMath>
                    </m:oMathPara>
                  </a14:m>
                  <a:endParaRPr lang="pt-BR" dirty="0"/>
                </a:p>
              </p:txBody>
            </p:sp>
          </mc:Choice>
          <mc:Fallback xmlns="">
            <p:sp>
              <p:nvSpPr>
                <p:cNvPr id="69" name="CaixaDeTexto 68">
                  <a:extLst>
                    <a:ext uri="{FF2B5EF4-FFF2-40B4-BE49-F238E27FC236}">
                      <a16:creationId xmlns:a16="http://schemas.microsoft.com/office/drawing/2014/main" id="{6852E59A-5420-57DD-D1DC-52DC3181AD2D}"/>
                    </a:ext>
                  </a:extLst>
                </p:cNvPr>
                <p:cNvSpPr txBox="1">
                  <a:spLocks noRot="1" noChangeAspect="1" noMove="1" noResize="1" noEditPoints="1" noAdjustHandles="1" noChangeArrowheads="1" noChangeShapeType="1" noTextEdit="1"/>
                </p:cNvSpPr>
                <p:nvPr/>
              </p:nvSpPr>
              <p:spPr>
                <a:xfrm>
                  <a:off x="5252404" y="3121846"/>
                  <a:ext cx="659808" cy="369332"/>
                </a:xfrm>
                <a:prstGeom prst="rect">
                  <a:avLst/>
                </a:prstGeom>
                <a:blipFill>
                  <a:blip r:embed="rId19"/>
                  <a:stretch>
                    <a:fillRect r="-16667" b="-13115"/>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0" name="CaixaDeTexto 69">
                  <a:extLst>
                    <a:ext uri="{FF2B5EF4-FFF2-40B4-BE49-F238E27FC236}">
                      <a16:creationId xmlns:a16="http://schemas.microsoft.com/office/drawing/2014/main" id="{061C4A21-0A22-7D79-5C21-0BE6B0DD8D69}"/>
                    </a:ext>
                  </a:extLst>
                </p:cNvPr>
                <p:cNvSpPr txBox="1"/>
                <p:nvPr/>
              </p:nvSpPr>
              <p:spPr>
                <a:xfrm>
                  <a:off x="5259059" y="4761161"/>
                  <a:ext cx="65980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sz="1800" b="0" i="1" smtClean="0">
                                <a:latin typeface="Cambria Math" panose="02040503050406030204" pitchFamily="18" charset="0"/>
                              </a:rPr>
                            </m:ctrlPr>
                          </m:sSubPr>
                          <m:e>
                            <m:r>
                              <a:rPr lang="pt-BR" sz="1800" b="0" i="1" smtClean="0">
                                <a:latin typeface="Cambria Math" panose="02040503050406030204" pitchFamily="18" charset="0"/>
                              </a:rPr>
                              <m:t>𝑔</m:t>
                            </m:r>
                          </m:e>
                          <m:sub>
                            <m:r>
                              <a:rPr lang="pt-BR" sz="1800" b="0" i="1" smtClean="0">
                                <a:latin typeface="Cambria Math" panose="02040503050406030204" pitchFamily="18" charset="0"/>
                              </a:rPr>
                              <m:t>3</m:t>
                            </m:r>
                          </m:sub>
                        </m:sSub>
                        <m:r>
                          <a:rPr lang="pt-BR" sz="1800" b="0" i="1" smtClean="0">
                            <a:latin typeface="Cambria Math" panose="02040503050406030204" pitchFamily="18" charset="0"/>
                          </a:rPr>
                          <m:t>(</m:t>
                        </m:r>
                        <m:r>
                          <a:rPr lang="pt-BR" sz="1800" b="1" i="1" smtClean="0">
                            <a:latin typeface="Cambria Math" panose="02040503050406030204" pitchFamily="18" charset="0"/>
                          </a:rPr>
                          <m:t>𝒙</m:t>
                        </m:r>
                        <m:r>
                          <a:rPr lang="pt-BR" sz="1800" b="0" i="1" smtClean="0">
                            <a:latin typeface="Cambria Math" panose="02040503050406030204" pitchFamily="18" charset="0"/>
                          </a:rPr>
                          <m:t>)</m:t>
                        </m:r>
                      </m:oMath>
                    </m:oMathPara>
                  </a14:m>
                  <a:endParaRPr lang="pt-BR" dirty="0"/>
                </a:p>
              </p:txBody>
            </p:sp>
          </mc:Choice>
          <mc:Fallback xmlns="">
            <p:sp>
              <p:nvSpPr>
                <p:cNvPr id="70" name="CaixaDeTexto 69">
                  <a:extLst>
                    <a:ext uri="{FF2B5EF4-FFF2-40B4-BE49-F238E27FC236}">
                      <a16:creationId xmlns:a16="http://schemas.microsoft.com/office/drawing/2014/main" id="{061C4A21-0A22-7D79-5C21-0BE6B0DD8D69}"/>
                    </a:ext>
                  </a:extLst>
                </p:cNvPr>
                <p:cNvSpPr txBox="1">
                  <a:spLocks noRot="1" noChangeAspect="1" noMove="1" noResize="1" noEditPoints="1" noAdjustHandles="1" noChangeArrowheads="1" noChangeShapeType="1" noTextEdit="1"/>
                </p:cNvSpPr>
                <p:nvPr/>
              </p:nvSpPr>
              <p:spPr>
                <a:xfrm>
                  <a:off x="5259059" y="4761161"/>
                  <a:ext cx="659808" cy="369332"/>
                </a:xfrm>
                <a:prstGeom prst="rect">
                  <a:avLst/>
                </a:prstGeom>
                <a:blipFill>
                  <a:blip r:embed="rId20"/>
                  <a:stretch>
                    <a:fillRect r="-16667" b="-13115"/>
                  </a:stretch>
                </a:blipFill>
              </p:spPr>
              <p:txBody>
                <a:bodyPr/>
                <a:lstStyle/>
                <a:p>
                  <a:r>
                    <a:rPr lang="pt-BR">
                      <a:noFill/>
                    </a:rPr>
                    <a:t> </a:t>
                  </a:r>
                </a:p>
              </p:txBody>
            </p:sp>
          </mc:Fallback>
        </mc:AlternateContent>
        <p:sp>
          <p:nvSpPr>
            <p:cNvPr id="71" name="Chave Direita 70">
              <a:extLst>
                <a:ext uri="{FF2B5EF4-FFF2-40B4-BE49-F238E27FC236}">
                  <a16:creationId xmlns:a16="http://schemas.microsoft.com/office/drawing/2014/main" id="{8F51F0A0-4E3F-E3AC-E646-A156FEBB6F4F}"/>
                </a:ext>
              </a:extLst>
            </p:cNvPr>
            <p:cNvSpPr/>
            <p:nvPr/>
          </p:nvSpPr>
          <p:spPr>
            <a:xfrm rot="5400000">
              <a:off x="4971593" y="5014547"/>
              <a:ext cx="159615" cy="1702571"/>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72" name="CaixaDeTexto 71">
              <a:extLst>
                <a:ext uri="{FF2B5EF4-FFF2-40B4-BE49-F238E27FC236}">
                  <a16:creationId xmlns:a16="http://schemas.microsoft.com/office/drawing/2014/main" id="{5DE3F024-776D-5B25-C9D9-A8662C1A96CD}"/>
                </a:ext>
              </a:extLst>
            </p:cNvPr>
            <p:cNvSpPr txBox="1"/>
            <p:nvPr/>
          </p:nvSpPr>
          <p:spPr>
            <a:xfrm>
              <a:off x="4431485" y="5952583"/>
              <a:ext cx="1288157" cy="461665"/>
            </a:xfrm>
            <a:prstGeom prst="rect">
              <a:avLst/>
            </a:prstGeom>
            <a:noFill/>
          </p:spPr>
          <p:txBody>
            <a:bodyPr wrap="square" rtlCol="0">
              <a:spAutoFit/>
            </a:bodyPr>
            <a:lstStyle/>
            <a:p>
              <a:pPr algn="ctr"/>
              <a:r>
                <a:rPr lang="pt-BR" sz="1200" dirty="0"/>
                <a:t>Camada de saída com 3 neurônios</a:t>
              </a:r>
            </a:p>
          </p:txBody>
        </p:sp>
        <mc:AlternateContent xmlns:mc="http://schemas.openxmlformats.org/markup-compatibility/2006" xmlns:a14="http://schemas.microsoft.com/office/drawing/2010/main">
          <mc:Choice Requires="a14">
            <p:sp>
              <p:nvSpPr>
                <p:cNvPr id="73" name="CaixaDeTexto 72">
                  <a:extLst>
                    <a:ext uri="{FF2B5EF4-FFF2-40B4-BE49-F238E27FC236}">
                      <a16:creationId xmlns:a16="http://schemas.microsoft.com/office/drawing/2014/main" id="{31851840-9D22-C641-B629-9CEBDB8937BC}"/>
                    </a:ext>
                  </a:extLst>
                </p:cNvPr>
                <p:cNvSpPr txBox="1"/>
                <p:nvPr/>
              </p:nvSpPr>
              <p:spPr>
                <a:xfrm>
                  <a:off x="7428555" y="1420986"/>
                  <a:ext cx="1833195" cy="81156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latin typeface="Cambria Math" panose="02040503050406030204" pitchFamily="18" charset="0"/>
                              </a:rPr>
                            </m:ctrlPr>
                          </m:sSubPr>
                          <m:e>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𝑦</m:t>
                                </m:r>
                              </m:e>
                            </m:acc>
                          </m:e>
                          <m:sub>
                            <m:r>
                              <a:rPr lang="pt-BR" b="0" i="1" smtClean="0">
                                <a:latin typeface="Cambria Math" panose="02040503050406030204" pitchFamily="18" charset="0"/>
                              </a:rPr>
                              <m:t>1</m:t>
                            </m:r>
                          </m:sub>
                        </m:sSub>
                        <m:r>
                          <a:rPr lang="pt-BR" b="0" i="1" smtClean="0">
                            <a:latin typeface="Cambria Math" panose="02040503050406030204" pitchFamily="18" charset="0"/>
                          </a:rPr>
                          <m:t>=</m:t>
                        </m:r>
                        <m:f>
                          <m:fPr>
                            <m:ctrlPr>
                              <a:rPr lang="pt-BR" b="0" i="1" smtClean="0">
                                <a:latin typeface="Cambria Math" panose="02040503050406030204" pitchFamily="18" charset="0"/>
                              </a:rPr>
                            </m:ctrlPr>
                          </m:fPr>
                          <m:num>
                            <m:sSup>
                              <m:sSupPr>
                                <m:ctrlPr>
                                  <a:rPr lang="pt-BR" i="1">
                                    <a:latin typeface="Cambria Math" panose="02040503050406030204" pitchFamily="18" charset="0"/>
                                  </a:rPr>
                                </m:ctrlPr>
                              </m:sSupPr>
                              <m:e>
                                <m:r>
                                  <a:rPr lang="pt-BR" i="1">
                                    <a:latin typeface="Cambria Math" panose="02040503050406030204" pitchFamily="18" charset="0"/>
                                  </a:rPr>
                                  <m:t>𝑒</m:t>
                                </m:r>
                              </m:e>
                              <m:sup>
                                <m:sSub>
                                  <m:sSubPr>
                                    <m:ctrlPr>
                                      <a:rPr lang="pt-BR" i="1">
                                        <a:latin typeface="Cambria Math" panose="02040503050406030204" pitchFamily="18" charset="0"/>
                                      </a:rPr>
                                    </m:ctrlPr>
                                  </m:sSubPr>
                                  <m:e>
                                    <m:r>
                                      <a:rPr lang="pt-BR" i="1">
                                        <a:latin typeface="Cambria Math" panose="02040503050406030204" pitchFamily="18" charset="0"/>
                                      </a:rPr>
                                      <m:t>𝑔</m:t>
                                    </m:r>
                                  </m:e>
                                  <m:sub>
                                    <m:r>
                                      <a:rPr lang="pt-BR" b="0" i="1" smtClean="0">
                                        <a:latin typeface="Cambria Math" panose="02040503050406030204" pitchFamily="18" charset="0"/>
                                      </a:rPr>
                                      <m:t>1</m:t>
                                    </m:r>
                                  </m:sub>
                                </m:sSub>
                                <m:r>
                                  <a:rPr lang="pt-BR" i="1">
                                    <a:latin typeface="Cambria Math" panose="02040503050406030204" pitchFamily="18" charset="0"/>
                                  </a:rPr>
                                  <m:t>(</m:t>
                                </m:r>
                                <m:r>
                                  <a:rPr lang="pt-BR" b="1" i="1">
                                    <a:latin typeface="Cambria Math" panose="02040503050406030204" pitchFamily="18" charset="0"/>
                                  </a:rPr>
                                  <m:t>𝒙</m:t>
                                </m:r>
                                <m:r>
                                  <a:rPr lang="pt-BR" i="1">
                                    <a:latin typeface="Cambria Math" panose="02040503050406030204" pitchFamily="18" charset="0"/>
                                  </a:rPr>
                                  <m:t>)</m:t>
                                </m:r>
                              </m:sup>
                            </m:sSup>
                          </m:num>
                          <m:den>
                            <m:nary>
                              <m:naryPr>
                                <m:chr m:val="∑"/>
                                <m:limLoc m:val="subSup"/>
                                <m:ctrlPr>
                                  <a:rPr lang="pt-BR" b="0" i="1" smtClean="0">
                                    <a:latin typeface="Cambria Math" panose="02040503050406030204" pitchFamily="18" charset="0"/>
                                  </a:rPr>
                                </m:ctrlPr>
                              </m:naryPr>
                              <m:sub>
                                <m:r>
                                  <m:rPr>
                                    <m:brk m:alnAt="25"/>
                                  </m:rPr>
                                  <a:rPr lang="pt-BR" b="0" i="1" smtClean="0">
                                    <a:latin typeface="Cambria Math" panose="02040503050406030204" pitchFamily="18" charset="0"/>
                                  </a:rPr>
                                  <m:t>𝑗</m:t>
                                </m:r>
                                <m:r>
                                  <a:rPr lang="pt-BR" b="0" i="1" smtClean="0">
                                    <a:latin typeface="Cambria Math" panose="02040503050406030204" pitchFamily="18" charset="0"/>
                                  </a:rPr>
                                  <m:t>=1</m:t>
                                </m:r>
                              </m:sub>
                              <m:sup>
                                <m:r>
                                  <a:rPr lang="pt-BR" b="0" i="1" smtClean="0">
                                    <a:latin typeface="Cambria Math" panose="02040503050406030204" pitchFamily="18" charset="0"/>
                                  </a:rPr>
                                  <m:t>𝑄</m:t>
                                </m:r>
                                <m:r>
                                  <a:rPr lang="pt-BR" b="0" i="1" smtClean="0">
                                    <a:latin typeface="Cambria Math" panose="02040503050406030204" pitchFamily="18" charset="0"/>
                                  </a:rPr>
                                  <m:t>=3</m:t>
                                </m:r>
                              </m:sup>
                              <m:e>
                                <m:sSup>
                                  <m:sSupPr>
                                    <m:ctrlPr>
                                      <a:rPr lang="pt-BR" i="1" smtClean="0">
                                        <a:latin typeface="Cambria Math" panose="02040503050406030204" pitchFamily="18" charset="0"/>
                                      </a:rPr>
                                    </m:ctrlPr>
                                  </m:sSupPr>
                                  <m:e>
                                    <m:r>
                                      <a:rPr lang="pt-BR" i="1">
                                        <a:latin typeface="Cambria Math" panose="02040503050406030204" pitchFamily="18" charset="0"/>
                                      </a:rPr>
                                      <m:t>𝑒</m:t>
                                    </m:r>
                                  </m:e>
                                  <m:sup>
                                    <m:sSub>
                                      <m:sSubPr>
                                        <m:ctrlPr>
                                          <a:rPr lang="pt-BR" i="1">
                                            <a:latin typeface="Cambria Math" panose="02040503050406030204" pitchFamily="18" charset="0"/>
                                          </a:rPr>
                                        </m:ctrlPr>
                                      </m:sSubPr>
                                      <m:e>
                                        <m:r>
                                          <a:rPr lang="pt-BR" i="1">
                                            <a:latin typeface="Cambria Math" panose="02040503050406030204" pitchFamily="18" charset="0"/>
                                          </a:rPr>
                                          <m:t>𝑔</m:t>
                                        </m:r>
                                      </m:e>
                                      <m:sub>
                                        <m:r>
                                          <a:rPr lang="pt-BR" i="1">
                                            <a:latin typeface="Cambria Math" panose="02040503050406030204" pitchFamily="18" charset="0"/>
                                          </a:rPr>
                                          <m:t>𝑗</m:t>
                                        </m:r>
                                      </m:sub>
                                    </m:sSub>
                                    <m:r>
                                      <a:rPr lang="pt-BR" i="1">
                                        <a:latin typeface="Cambria Math" panose="02040503050406030204" pitchFamily="18" charset="0"/>
                                      </a:rPr>
                                      <m:t>(</m:t>
                                    </m:r>
                                    <m:r>
                                      <a:rPr lang="pt-BR" b="1" i="1">
                                        <a:latin typeface="Cambria Math" panose="02040503050406030204" pitchFamily="18" charset="0"/>
                                      </a:rPr>
                                      <m:t>𝒙</m:t>
                                    </m:r>
                                    <m:r>
                                      <a:rPr lang="pt-BR" i="1">
                                        <a:latin typeface="Cambria Math" panose="02040503050406030204" pitchFamily="18" charset="0"/>
                                      </a:rPr>
                                      <m:t>)</m:t>
                                    </m:r>
                                  </m:sup>
                                </m:sSup>
                              </m:e>
                            </m:nary>
                          </m:den>
                        </m:f>
                      </m:oMath>
                    </m:oMathPara>
                  </a14:m>
                  <a:endParaRPr lang="pt-BR" dirty="0"/>
                </a:p>
              </p:txBody>
            </p:sp>
          </mc:Choice>
          <mc:Fallback xmlns="">
            <p:sp>
              <p:nvSpPr>
                <p:cNvPr id="73" name="CaixaDeTexto 72">
                  <a:extLst>
                    <a:ext uri="{FF2B5EF4-FFF2-40B4-BE49-F238E27FC236}">
                      <a16:creationId xmlns:a16="http://schemas.microsoft.com/office/drawing/2014/main" id="{31851840-9D22-C641-B629-9CEBDB8937BC}"/>
                    </a:ext>
                  </a:extLst>
                </p:cNvPr>
                <p:cNvSpPr txBox="1">
                  <a:spLocks noRot="1" noChangeAspect="1" noMove="1" noResize="1" noEditPoints="1" noAdjustHandles="1" noChangeArrowheads="1" noChangeShapeType="1" noTextEdit="1"/>
                </p:cNvSpPr>
                <p:nvPr/>
              </p:nvSpPr>
              <p:spPr>
                <a:xfrm>
                  <a:off x="7428555" y="1420986"/>
                  <a:ext cx="1833195" cy="811569"/>
                </a:xfrm>
                <a:prstGeom prst="rect">
                  <a:avLst/>
                </a:prstGeom>
                <a:blipFill>
                  <a:blip r:embed="rId21"/>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4" name="CaixaDeTexto 73">
                  <a:extLst>
                    <a:ext uri="{FF2B5EF4-FFF2-40B4-BE49-F238E27FC236}">
                      <a16:creationId xmlns:a16="http://schemas.microsoft.com/office/drawing/2014/main" id="{58C88001-69EE-C79B-F741-A563D260605F}"/>
                    </a:ext>
                  </a:extLst>
                </p:cNvPr>
                <p:cNvSpPr txBox="1"/>
                <p:nvPr/>
              </p:nvSpPr>
              <p:spPr>
                <a:xfrm>
                  <a:off x="7422480" y="3096243"/>
                  <a:ext cx="1839270" cy="81156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latin typeface="Cambria Math" panose="02040503050406030204" pitchFamily="18" charset="0"/>
                              </a:rPr>
                            </m:ctrlPr>
                          </m:sSubPr>
                          <m:e>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𝑦</m:t>
                                </m:r>
                              </m:e>
                            </m:acc>
                          </m:e>
                          <m:sub>
                            <m:r>
                              <a:rPr lang="pt-BR" b="0" i="1" smtClean="0">
                                <a:latin typeface="Cambria Math" panose="02040503050406030204" pitchFamily="18" charset="0"/>
                              </a:rPr>
                              <m:t>2</m:t>
                            </m:r>
                          </m:sub>
                        </m:sSub>
                        <m:r>
                          <a:rPr lang="pt-BR" b="0" i="1" smtClean="0">
                            <a:latin typeface="Cambria Math" panose="02040503050406030204" pitchFamily="18" charset="0"/>
                          </a:rPr>
                          <m:t>=</m:t>
                        </m:r>
                        <m:f>
                          <m:fPr>
                            <m:ctrlPr>
                              <a:rPr lang="pt-BR" b="0" i="1" smtClean="0">
                                <a:latin typeface="Cambria Math" panose="02040503050406030204" pitchFamily="18" charset="0"/>
                              </a:rPr>
                            </m:ctrlPr>
                          </m:fPr>
                          <m:num>
                            <m:sSup>
                              <m:sSupPr>
                                <m:ctrlPr>
                                  <a:rPr lang="pt-BR" i="1">
                                    <a:latin typeface="Cambria Math" panose="02040503050406030204" pitchFamily="18" charset="0"/>
                                  </a:rPr>
                                </m:ctrlPr>
                              </m:sSupPr>
                              <m:e>
                                <m:r>
                                  <a:rPr lang="pt-BR" i="1">
                                    <a:latin typeface="Cambria Math" panose="02040503050406030204" pitchFamily="18" charset="0"/>
                                  </a:rPr>
                                  <m:t>𝑒</m:t>
                                </m:r>
                              </m:e>
                              <m:sup>
                                <m:sSub>
                                  <m:sSubPr>
                                    <m:ctrlPr>
                                      <a:rPr lang="pt-BR" i="1">
                                        <a:latin typeface="Cambria Math" panose="02040503050406030204" pitchFamily="18" charset="0"/>
                                      </a:rPr>
                                    </m:ctrlPr>
                                  </m:sSubPr>
                                  <m:e>
                                    <m:r>
                                      <a:rPr lang="pt-BR" i="1">
                                        <a:latin typeface="Cambria Math" panose="02040503050406030204" pitchFamily="18" charset="0"/>
                                      </a:rPr>
                                      <m:t>𝑔</m:t>
                                    </m:r>
                                  </m:e>
                                  <m:sub>
                                    <m:r>
                                      <a:rPr lang="pt-BR" b="0" i="1" smtClean="0">
                                        <a:latin typeface="Cambria Math" panose="02040503050406030204" pitchFamily="18" charset="0"/>
                                      </a:rPr>
                                      <m:t>2</m:t>
                                    </m:r>
                                  </m:sub>
                                </m:sSub>
                                <m:r>
                                  <a:rPr lang="pt-BR" i="1">
                                    <a:latin typeface="Cambria Math" panose="02040503050406030204" pitchFamily="18" charset="0"/>
                                  </a:rPr>
                                  <m:t>(</m:t>
                                </m:r>
                                <m:r>
                                  <a:rPr lang="pt-BR" b="1" i="1">
                                    <a:latin typeface="Cambria Math" panose="02040503050406030204" pitchFamily="18" charset="0"/>
                                  </a:rPr>
                                  <m:t>𝒙</m:t>
                                </m:r>
                                <m:r>
                                  <a:rPr lang="pt-BR" i="1">
                                    <a:latin typeface="Cambria Math" panose="02040503050406030204" pitchFamily="18" charset="0"/>
                                  </a:rPr>
                                  <m:t>)</m:t>
                                </m:r>
                              </m:sup>
                            </m:sSup>
                          </m:num>
                          <m:den>
                            <m:nary>
                              <m:naryPr>
                                <m:chr m:val="∑"/>
                                <m:limLoc m:val="subSup"/>
                                <m:ctrlPr>
                                  <a:rPr lang="pt-BR" b="0" i="1" smtClean="0">
                                    <a:latin typeface="Cambria Math" panose="02040503050406030204" pitchFamily="18" charset="0"/>
                                  </a:rPr>
                                </m:ctrlPr>
                              </m:naryPr>
                              <m:sub>
                                <m:r>
                                  <m:rPr>
                                    <m:brk m:alnAt="25"/>
                                  </m:rPr>
                                  <a:rPr lang="pt-BR" b="0" i="1" smtClean="0">
                                    <a:latin typeface="Cambria Math" panose="02040503050406030204" pitchFamily="18" charset="0"/>
                                  </a:rPr>
                                  <m:t>𝑗</m:t>
                                </m:r>
                                <m:r>
                                  <a:rPr lang="pt-BR" b="0" i="1" smtClean="0">
                                    <a:latin typeface="Cambria Math" panose="02040503050406030204" pitchFamily="18" charset="0"/>
                                  </a:rPr>
                                  <m:t>=1</m:t>
                                </m:r>
                              </m:sub>
                              <m:sup>
                                <m:r>
                                  <a:rPr lang="pt-BR" b="0" i="1" smtClean="0">
                                    <a:latin typeface="Cambria Math" panose="02040503050406030204" pitchFamily="18" charset="0"/>
                                  </a:rPr>
                                  <m:t>𝑄</m:t>
                                </m:r>
                                <m:r>
                                  <a:rPr lang="pt-BR" b="0" i="1" smtClean="0">
                                    <a:latin typeface="Cambria Math" panose="02040503050406030204" pitchFamily="18" charset="0"/>
                                  </a:rPr>
                                  <m:t>=3</m:t>
                                </m:r>
                              </m:sup>
                              <m:e>
                                <m:sSup>
                                  <m:sSupPr>
                                    <m:ctrlPr>
                                      <a:rPr lang="pt-BR" i="1" smtClean="0">
                                        <a:latin typeface="Cambria Math" panose="02040503050406030204" pitchFamily="18" charset="0"/>
                                      </a:rPr>
                                    </m:ctrlPr>
                                  </m:sSupPr>
                                  <m:e>
                                    <m:r>
                                      <a:rPr lang="pt-BR" i="1">
                                        <a:latin typeface="Cambria Math" panose="02040503050406030204" pitchFamily="18" charset="0"/>
                                      </a:rPr>
                                      <m:t>𝑒</m:t>
                                    </m:r>
                                  </m:e>
                                  <m:sup>
                                    <m:sSub>
                                      <m:sSubPr>
                                        <m:ctrlPr>
                                          <a:rPr lang="pt-BR" i="1" smtClean="0">
                                            <a:latin typeface="Cambria Math" panose="02040503050406030204" pitchFamily="18" charset="0"/>
                                          </a:rPr>
                                        </m:ctrlPr>
                                      </m:sSubPr>
                                      <m:e>
                                        <m:r>
                                          <a:rPr lang="pt-BR" b="0" i="1" smtClean="0">
                                            <a:latin typeface="Cambria Math" panose="02040503050406030204" pitchFamily="18" charset="0"/>
                                          </a:rPr>
                                          <m:t>𝑔</m:t>
                                        </m:r>
                                      </m:e>
                                      <m:sub>
                                        <m:r>
                                          <a:rPr lang="pt-BR" b="0" i="1" smtClean="0">
                                            <a:latin typeface="Cambria Math" panose="02040503050406030204" pitchFamily="18" charset="0"/>
                                          </a:rPr>
                                          <m:t>𝑗</m:t>
                                        </m:r>
                                      </m:sub>
                                    </m:sSub>
                                    <m:r>
                                      <a:rPr lang="pt-BR" i="1">
                                        <a:latin typeface="Cambria Math" panose="02040503050406030204" pitchFamily="18" charset="0"/>
                                      </a:rPr>
                                      <m:t>(</m:t>
                                    </m:r>
                                    <m:r>
                                      <a:rPr lang="pt-BR" b="1" i="1">
                                        <a:latin typeface="Cambria Math" panose="02040503050406030204" pitchFamily="18" charset="0"/>
                                      </a:rPr>
                                      <m:t>𝒙</m:t>
                                    </m:r>
                                    <m:r>
                                      <a:rPr lang="pt-BR" i="1">
                                        <a:latin typeface="Cambria Math" panose="02040503050406030204" pitchFamily="18" charset="0"/>
                                      </a:rPr>
                                      <m:t>)</m:t>
                                    </m:r>
                                  </m:sup>
                                </m:sSup>
                              </m:e>
                            </m:nary>
                          </m:den>
                        </m:f>
                      </m:oMath>
                    </m:oMathPara>
                  </a14:m>
                  <a:endParaRPr lang="pt-BR" dirty="0"/>
                </a:p>
              </p:txBody>
            </p:sp>
          </mc:Choice>
          <mc:Fallback xmlns="">
            <p:sp>
              <p:nvSpPr>
                <p:cNvPr id="74" name="CaixaDeTexto 73">
                  <a:extLst>
                    <a:ext uri="{FF2B5EF4-FFF2-40B4-BE49-F238E27FC236}">
                      <a16:creationId xmlns:a16="http://schemas.microsoft.com/office/drawing/2014/main" id="{58C88001-69EE-C79B-F741-A563D260605F}"/>
                    </a:ext>
                  </a:extLst>
                </p:cNvPr>
                <p:cNvSpPr txBox="1">
                  <a:spLocks noRot="1" noChangeAspect="1" noMove="1" noResize="1" noEditPoints="1" noAdjustHandles="1" noChangeArrowheads="1" noChangeShapeType="1" noTextEdit="1"/>
                </p:cNvSpPr>
                <p:nvPr/>
              </p:nvSpPr>
              <p:spPr>
                <a:xfrm>
                  <a:off x="7422480" y="3096243"/>
                  <a:ext cx="1839270" cy="811569"/>
                </a:xfrm>
                <a:prstGeom prst="rect">
                  <a:avLst/>
                </a:prstGeom>
                <a:blipFill>
                  <a:blip r:embed="rId2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5" name="CaixaDeTexto 74">
                  <a:extLst>
                    <a:ext uri="{FF2B5EF4-FFF2-40B4-BE49-F238E27FC236}">
                      <a16:creationId xmlns:a16="http://schemas.microsoft.com/office/drawing/2014/main" id="{B0D7F714-8998-CEBC-C60C-53899B7A274B}"/>
                    </a:ext>
                  </a:extLst>
                </p:cNvPr>
                <p:cNvSpPr txBox="1"/>
                <p:nvPr/>
              </p:nvSpPr>
              <p:spPr>
                <a:xfrm>
                  <a:off x="7428555" y="4724705"/>
                  <a:ext cx="1839270" cy="81156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latin typeface="Cambria Math" panose="02040503050406030204" pitchFamily="18" charset="0"/>
                              </a:rPr>
                            </m:ctrlPr>
                          </m:sSubPr>
                          <m:e>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𝑦</m:t>
                                </m:r>
                              </m:e>
                            </m:acc>
                          </m:e>
                          <m:sub>
                            <m:r>
                              <a:rPr lang="pt-BR" b="0" i="1" smtClean="0">
                                <a:latin typeface="Cambria Math" panose="02040503050406030204" pitchFamily="18" charset="0"/>
                              </a:rPr>
                              <m:t>3</m:t>
                            </m:r>
                          </m:sub>
                        </m:sSub>
                        <m:r>
                          <a:rPr lang="pt-BR" b="0" i="1" smtClean="0">
                            <a:latin typeface="Cambria Math" panose="02040503050406030204" pitchFamily="18" charset="0"/>
                          </a:rPr>
                          <m:t>=</m:t>
                        </m:r>
                        <m:f>
                          <m:fPr>
                            <m:ctrlPr>
                              <a:rPr lang="pt-BR" b="0" i="1" smtClean="0">
                                <a:latin typeface="Cambria Math" panose="02040503050406030204" pitchFamily="18" charset="0"/>
                              </a:rPr>
                            </m:ctrlPr>
                          </m:fPr>
                          <m:num>
                            <m:sSup>
                              <m:sSupPr>
                                <m:ctrlPr>
                                  <a:rPr lang="pt-BR" i="1">
                                    <a:latin typeface="Cambria Math" panose="02040503050406030204" pitchFamily="18" charset="0"/>
                                  </a:rPr>
                                </m:ctrlPr>
                              </m:sSupPr>
                              <m:e>
                                <m:r>
                                  <a:rPr lang="pt-BR" i="1">
                                    <a:latin typeface="Cambria Math" panose="02040503050406030204" pitchFamily="18" charset="0"/>
                                  </a:rPr>
                                  <m:t>𝑒</m:t>
                                </m:r>
                              </m:e>
                              <m:sup>
                                <m:sSub>
                                  <m:sSubPr>
                                    <m:ctrlPr>
                                      <a:rPr lang="pt-BR" i="1">
                                        <a:latin typeface="Cambria Math" panose="02040503050406030204" pitchFamily="18" charset="0"/>
                                      </a:rPr>
                                    </m:ctrlPr>
                                  </m:sSubPr>
                                  <m:e>
                                    <m:r>
                                      <a:rPr lang="pt-BR" i="1">
                                        <a:latin typeface="Cambria Math" panose="02040503050406030204" pitchFamily="18" charset="0"/>
                                      </a:rPr>
                                      <m:t>𝑔</m:t>
                                    </m:r>
                                  </m:e>
                                  <m:sub>
                                    <m:r>
                                      <a:rPr lang="pt-BR" b="0" i="1" smtClean="0">
                                        <a:latin typeface="Cambria Math" panose="02040503050406030204" pitchFamily="18" charset="0"/>
                                      </a:rPr>
                                      <m:t>3</m:t>
                                    </m:r>
                                  </m:sub>
                                </m:sSub>
                                <m:r>
                                  <a:rPr lang="pt-BR" i="1">
                                    <a:latin typeface="Cambria Math" panose="02040503050406030204" pitchFamily="18" charset="0"/>
                                  </a:rPr>
                                  <m:t>(</m:t>
                                </m:r>
                                <m:r>
                                  <a:rPr lang="pt-BR" b="1" i="1">
                                    <a:latin typeface="Cambria Math" panose="02040503050406030204" pitchFamily="18" charset="0"/>
                                  </a:rPr>
                                  <m:t>𝒙</m:t>
                                </m:r>
                                <m:r>
                                  <a:rPr lang="pt-BR" i="1">
                                    <a:latin typeface="Cambria Math" panose="02040503050406030204" pitchFamily="18" charset="0"/>
                                  </a:rPr>
                                  <m:t>)</m:t>
                                </m:r>
                              </m:sup>
                            </m:sSup>
                          </m:num>
                          <m:den>
                            <m:nary>
                              <m:naryPr>
                                <m:chr m:val="∑"/>
                                <m:limLoc m:val="subSup"/>
                                <m:ctrlPr>
                                  <a:rPr lang="pt-BR" b="0" i="1" smtClean="0">
                                    <a:latin typeface="Cambria Math" panose="02040503050406030204" pitchFamily="18" charset="0"/>
                                  </a:rPr>
                                </m:ctrlPr>
                              </m:naryPr>
                              <m:sub>
                                <m:r>
                                  <m:rPr>
                                    <m:brk m:alnAt="25"/>
                                  </m:rPr>
                                  <a:rPr lang="pt-BR" b="0" i="1" smtClean="0">
                                    <a:latin typeface="Cambria Math" panose="02040503050406030204" pitchFamily="18" charset="0"/>
                                  </a:rPr>
                                  <m:t>𝑗</m:t>
                                </m:r>
                                <m:r>
                                  <a:rPr lang="pt-BR" b="0" i="1" smtClean="0">
                                    <a:latin typeface="Cambria Math" panose="02040503050406030204" pitchFamily="18" charset="0"/>
                                  </a:rPr>
                                  <m:t>=1</m:t>
                                </m:r>
                              </m:sub>
                              <m:sup>
                                <m:r>
                                  <a:rPr lang="pt-BR" b="0" i="1" smtClean="0">
                                    <a:latin typeface="Cambria Math" panose="02040503050406030204" pitchFamily="18" charset="0"/>
                                  </a:rPr>
                                  <m:t>𝑄</m:t>
                                </m:r>
                                <m:r>
                                  <a:rPr lang="pt-BR" b="0" i="1" smtClean="0">
                                    <a:latin typeface="Cambria Math" panose="02040503050406030204" pitchFamily="18" charset="0"/>
                                  </a:rPr>
                                  <m:t>=3</m:t>
                                </m:r>
                              </m:sup>
                              <m:e>
                                <m:sSup>
                                  <m:sSupPr>
                                    <m:ctrlPr>
                                      <a:rPr lang="pt-BR" i="1">
                                        <a:latin typeface="Cambria Math" panose="02040503050406030204" pitchFamily="18" charset="0"/>
                                      </a:rPr>
                                    </m:ctrlPr>
                                  </m:sSupPr>
                                  <m:e>
                                    <m:r>
                                      <a:rPr lang="pt-BR" i="1">
                                        <a:latin typeface="Cambria Math" panose="02040503050406030204" pitchFamily="18" charset="0"/>
                                      </a:rPr>
                                      <m:t>𝑒</m:t>
                                    </m:r>
                                  </m:e>
                                  <m:sup>
                                    <m:sSub>
                                      <m:sSubPr>
                                        <m:ctrlPr>
                                          <a:rPr lang="pt-BR" i="1">
                                            <a:latin typeface="Cambria Math" panose="02040503050406030204" pitchFamily="18" charset="0"/>
                                          </a:rPr>
                                        </m:ctrlPr>
                                      </m:sSubPr>
                                      <m:e>
                                        <m:r>
                                          <a:rPr lang="pt-BR" i="1">
                                            <a:latin typeface="Cambria Math" panose="02040503050406030204" pitchFamily="18" charset="0"/>
                                          </a:rPr>
                                          <m:t>𝑔</m:t>
                                        </m:r>
                                      </m:e>
                                      <m:sub>
                                        <m:r>
                                          <a:rPr lang="pt-BR" i="1">
                                            <a:latin typeface="Cambria Math" panose="02040503050406030204" pitchFamily="18" charset="0"/>
                                          </a:rPr>
                                          <m:t>𝑗</m:t>
                                        </m:r>
                                      </m:sub>
                                    </m:sSub>
                                    <m:r>
                                      <a:rPr lang="pt-BR" i="1">
                                        <a:latin typeface="Cambria Math" panose="02040503050406030204" pitchFamily="18" charset="0"/>
                                      </a:rPr>
                                      <m:t>(</m:t>
                                    </m:r>
                                    <m:r>
                                      <a:rPr lang="pt-BR" b="1" i="1">
                                        <a:latin typeface="Cambria Math" panose="02040503050406030204" pitchFamily="18" charset="0"/>
                                      </a:rPr>
                                      <m:t>𝒙</m:t>
                                    </m:r>
                                    <m:r>
                                      <a:rPr lang="pt-BR" i="1">
                                        <a:latin typeface="Cambria Math" panose="02040503050406030204" pitchFamily="18" charset="0"/>
                                      </a:rPr>
                                      <m:t>)</m:t>
                                    </m:r>
                                  </m:sup>
                                </m:sSup>
                              </m:e>
                            </m:nary>
                          </m:den>
                        </m:f>
                      </m:oMath>
                    </m:oMathPara>
                  </a14:m>
                  <a:endParaRPr lang="pt-BR" dirty="0"/>
                </a:p>
              </p:txBody>
            </p:sp>
          </mc:Choice>
          <mc:Fallback xmlns="">
            <p:sp>
              <p:nvSpPr>
                <p:cNvPr id="75" name="CaixaDeTexto 74">
                  <a:extLst>
                    <a:ext uri="{FF2B5EF4-FFF2-40B4-BE49-F238E27FC236}">
                      <a16:creationId xmlns:a16="http://schemas.microsoft.com/office/drawing/2014/main" id="{B0D7F714-8998-CEBC-C60C-53899B7A274B}"/>
                    </a:ext>
                  </a:extLst>
                </p:cNvPr>
                <p:cNvSpPr txBox="1">
                  <a:spLocks noRot="1" noChangeAspect="1" noMove="1" noResize="1" noEditPoints="1" noAdjustHandles="1" noChangeArrowheads="1" noChangeShapeType="1" noTextEdit="1"/>
                </p:cNvSpPr>
                <p:nvPr/>
              </p:nvSpPr>
              <p:spPr>
                <a:xfrm>
                  <a:off x="7428555" y="4724705"/>
                  <a:ext cx="1839270" cy="811569"/>
                </a:xfrm>
                <a:prstGeom prst="rect">
                  <a:avLst/>
                </a:prstGeom>
                <a:blipFill>
                  <a:blip r:embed="rId23"/>
                  <a:stretch>
                    <a:fillRect/>
                  </a:stretch>
                </a:blipFill>
              </p:spPr>
              <p:txBody>
                <a:bodyPr/>
                <a:lstStyle/>
                <a:p>
                  <a:r>
                    <a:rPr lang="pt-BR">
                      <a:noFill/>
                    </a:rPr>
                    <a:t> </a:t>
                  </a:r>
                </a:p>
              </p:txBody>
            </p:sp>
          </mc:Fallback>
        </mc:AlternateContent>
      </p:grpSp>
    </p:spTree>
    <p:extLst>
      <p:ext uri="{BB962C8B-B14F-4D97-AF65-F5344CB8AC3E}">
        <p14:creationId xmlns:p14="http://schemas.microsoft.com/office/powerpoint/2010/main" val="423695698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Agrupar 22">
            <a:extLst>
              <a:ext uri="{FF2B5EF4-FFF2-40B4-BE49-F238E27FC236}">
                <a16:creationId xmlns:a16="http://schemas.microsoft.com/office/drawing/2014/main" id="{92D1918F-DD17-3569-41D9-AEB64671B00F}"/>
              </a:ext>
            </a:extLst>
          </p:cNvPr>
          <p:cNvGrpSpPr/>
          <p:nvPr/>
        </p:nvGrpSpPr>
        <p:grpSpPr>
          <a:xfrm>
            <a:off x="1027469" y="1832270"/>
            <a:ext cx="6115665" cy="2500006"/>
            <a:chOff x="1027469" y="1832270"/>
            <a:chExt cx="6115665" cy="2500006"/>
          </a:xfrm>
        </p:grpSpPr>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1847DD7C-477D-13BD-7857-72F635E6564F}"/>
                    </a:ext>
                  </a:extLst>
                </p:cNvPr>
                <p:cNvSpPr txBox="1"/>
                <p:nvPr/>
              </p:nvSpPr>
              <p:spPr>
                <a:xfrm>
                  <a:off x="5619134" y="2306131"/>
                  <a:ext cx="1243781" cy="202087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pt-BR" sz="2800" i="1" smtClean="0">
                                <a:latin typeface="Cambria Math" panose="02040503050406030204" pitchFamily="18" charset="0"/>
                              </a:rPr>
                            </m:ctrlPr>
                          </m:dPr>
                          <m:e>
                            <m:m>
                              <m:mPr>
                                <m:mcs>
                                  <m:mc>
                                    <m:mcPr>
                                      <m:count m:val="1"/>
                                      <m:mcJc m:val="center"/>
                                    </m:mcPr>
                                  </m:mc>
                                </m:mcs>
                                <m:ctrlPr>
                                  <a:rPr lang="pt-BR" sz="2800" i="1" smtClean="0">
                                    <a:latin typeface="Cambria Math" panose="02040503050406030204" pitchFamily="18" charset="0"/>
                                  </a:rPr>
                                </m:ctrlPr>
                              </m:mPr>
                              <m:mr>
                                <m:e>
                                  <m:r>
                                    <m:rPr>
                                      <m:brk m:alnAt="7"/>
                                    </m:rPr>
                                    <a:rPr lang="pt-BR" sz="2800" b="0" i="1" smtClean="0">
                                      <a:latin typeface="Cambria Math" panose="02040503050406030204" pitchFamily="18" charset="0"/>
                                    </a:rPr>
                                    <m:t>0</m:t>
                                  </m:r>
                                  <m:r>
                                    <a:rPr lang="pt-BR" sz="2800" b="0" i="1" smtClean="0">
                                      <a:latin typeface="Cambria Math" panose="02040503050406030204" pitchFamily="18" charset="0"/>
                                    </a:rPr>
                                    <m:t>.01</m:t>
                                  </m:r>
                                </m:e>
                              </m:mr>
                              <m:mr>
                                <m:e>
                                  <m:r>
                                    <a:rPr lang="pt-BR" sz="2800" b="0" i="1" smtClean="0">
                                      <a:latin typeface="Cambria Math" panose="02040503050406030204" pitchFamily="18" charset="0"/>
                                    </a:rPr>
                                    <m:t>0.9</m:t>
                                  </m:r>
                                </m:e>
                              </m:mr>
                              <m:mr>
                                <m:e>
                                  <m:m>
                                    <m:mPr>
                                      <m:mcs>
                                        <m:mc>
                                          <m:mcPr>
                                            <m:count m:val="1"/>
                                            <m:mcJc m:val="center"/>
                                          </m:mcPr>
                                        </m:mc>
                                      </m:mcs>
                                      <m:ctrlPr>
                                        <a:rPr lang="pt-BR" sz="2800" i="1" smtClean="0">
                                          <a:latin typeface="Cambria Math" panose="02040503050406030204" pitchFamily="18" charset="0"/>
                                        </a:rPr>
                                      </m:ctrlPr>
                                    </m:mPr>
                                    <m:mr>
                                      <m:e>
                                        <m:r>
                                          <m:rPr>
                                            <m:brk m:alnAt="7"/>
                                          </m:rPr>
                                          <a:rPr lang="pt-BR" sz="2800" b="0" i="1" smtClean="0">
                                            <a:latin typeface="Cambria Math" panose="02040503050406030204" pitchFamily="18" charset="0"/>
                                          </a:rPr>
                                          <m:t>0</m:t>
                                        </m:r>
                                        <m:r>
                                          <a:rPr lang="pt-BR" sz="2800" b="0" i="1" smtClean="0">
                                            <a:latin typeface="Cambria Math" panose="02040503050406030204" pitchFamily="18" charset="0"/>
                                          </a:rPr>
                                          <m:t>.05</m:t>
                                        </m:r>
                                      </m:e>
                                    </m:mr>
                                    <m:mr>
                                      <m:e>
                                        <m:r>
                                          <a:rPr lang="pt-BR" sz="2800" b="0" i="1" smtClean="0">
                                            <a:latin typeface="Cambria Math" panose="02040503050406030204" pitchFamily="18" charset="0"/>
                                          </a:rPr>
                                          <m:t>0.01</m:t>
                                        </m:r>
                                      </m:e>
                                    </m:mr>
                                    <m:mr>
                                      <m:e>
                                        <m:r>
                                          <a:rPr lang="pt-BR" sz="2800" b="0" i="1" smtClean="0">
                                            <a:latin typeface="Cambria Math" panose="02040503050406030204" pitchFamily="18" charset="0"/>
                                          </a:rPr>
                                          <m:t>0.02</m:t>
                                        </m:r>
                                      </m:e>
                                    </m:mr>
                                  </m:m>
                                </m:e>
                              </m:mr>
                            </m:m>
                          </m:e>
                        </m:d>
                      </m:oMath>
                    </m:oMathPara>
                  </a14:m>
                  <a:endParaRPr lang="pt-BR" sz="2800" dirty="0"/>
                </a:p>
              </p:txBody>
            </p:sp>
          </mc:Choice>
          <mc:Fallback xmlns="">
            <p:sp>
              <p:nvSpPr>
                <p:cNvPr id="6" name="CaixaDeTexto 5">
                  <a:extLst>
                    <a:ext uri="{FF2B5EF4-FFF2-40B4-BE49-F238E27FC236}">
                      <a16:creationId xmlns:a16="http://schemas.microsoft.com/office/drawing/2014/main" id="{1847DD7C-477D-13BD-7857-72F635E6564F}"/>
                    </a:ext>
                  </a:extLst>
                </p:cNvPr>
                <p:cNvSpPr txBox="1">
                  <a:spLocks noRot="1" noChangeAspect="1" noMove="1" noResize="1" noEditPoints="1" noAdjustHandles="1" noChangeArrowheads="1" noChangeShapeType="1" noTextEdit="1"/>
                </p:cNvSpPr>
                <p:nvPr/>
              </p:nvSpPr>
              <p:spPr>
                <a:xfrm>
                  <a:off x="5619134" y="2306131"/>
                  <a:ext cx="1243781" cy="2020874"/>
                </a:xfrm>
                <a:prstGeom prst="rect">
                  <a:avLst/>
                </a:prstGeom>
                <a:blipFill>
                  <a:blip r:embed="rId2"/>
                  <a:stretch>
                    <a:fillRect/>
                  </a:stretch>
                </a:blipFill>
              </p:spPr>
              <p:txBody>
                <a:bodyPr/>
                <a:lstStyle/>
                <a:p>
                  <a:r>
                    <a:rPr lang="pt-BR">
                      <a:noFill/>
                    </a:rPr>
                    <a:t> </a:t>
                  </a:r>
                </a:p>
              </p:txBody>
            </p:sp>
          </mc:Fallback>
        </mc:AlternateContent>
        <p:grpSp>
          <p:nvGrpSpPr>
            <p:cNvPr id="22" name="Agrupar 21">
              <a:extLst>
                <a:ext uri="{FF2B5EF4-FFF2-40B4-BE49-F238E27FC236}">
                  <a16:creationId xmlns:a16="http://schemas.microsoft.com/office/drawing/2014/main" id="{31D790AF-D7A5-6862-5BED-A6F6BBFD1A9A}"/>
                </a:ext>
              </a:extLst>
            </p:cNvPr>
            <p:cNvGrpSpPr/>
            <p:nvPr/>
          </p:nvGrpSpPr>
          <p:grpSpPr>
            <a:xfrm>
              <a:off x="3229897" y="2546550"/>
              <a:ext cx="1820194" cy="1583011"/>
              <a:chOff x="3624417" y="4409768"/>
              <a:chExt cx="1820194" cy="1583011"/>
            </a:xfrm>
          </p:grpSpPr>
          <p:sp>
            <p:nvSpPr>
              <p:cNvPr id="7" name="Retângulo 6">
                <a:extLst>
                  <a:ext uri="{FF2B5EF4-FFF2-40B4-BE49-F238E27FC236}">
                    <a16:creationId xmlns:a16="http://schemas.microsoft.com/office/drawing/2014/main" id="{303CF0CB-220A-5875-A130-0B72972B9D9B}"/>
                  </a:ext>
                </a:extLst>
              </p:cNvPr>
              <p:cNvSpPr/>
              <p:nvPr/>
            </p:nvSpPr>
            <p:spPr>
              <a:xfrm>
                <a:off x="3628103" y="4409768"/>
                <a:ext cx="1816508" cy="1583011"/>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mc:AlternateContent xmlns:mc="http://schemas.openxmlformats.org/markup-compatibility/2006" xmlns:a14="http://schemas.microsoft.com/office/drawing/2010/main">
            <mc:Choice Requires="a14">
              <p:sp>
                <p:nvSpPr>
                  <p:cNvPr id="8" name="CaixaDeTexto 7">
                    <a:extLst>
                      <a:ext uri="{FF2B5EF4-FFF2-40B4-BE49-F238E27FC236}">
                        <a16:creationId xmlns:a16="http://schemas.microsoft.com/office/drawing/2014/main" id="{4607DCF3-656F-5B3E-9FD4-3A9E08FFF13B}"/>
                      </a:ext>
                    </a:extLst>
                  </p:cNvPr>
                  <p:cNvSpPr txBox="1"/>
                  <p:nvPr/>
                </p:nvSpPr>
                <p:spPr>
                  <a:xfrm>
                    <a:off x="3624417" y="4579045"/>
                    <a:ext cx="1816508" cy="12111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pt-BR" sz="2800" b="0" i="1" smtClean="0">
                                  <a:latin typeface="Cambria Math" panose="02040503050406030204" pitchFamily="18" charset="0"/>
                                </a:rPr>
                              </m:ctrlPr>
                            </m:fPr>
                            <m:num>
                              <m:sSup>
                                <m:sSupPr>
                                  <m:ctrlPr>
                                    <a:rPr lang="pt-BR" sz="2800" i="1">
                                      <a:latin typeface="Cambria Math" panose="02040503050406030204" pitchFamily="18" charset="0"/>
                                    </a:rPr>
                                  </m:ctrlPr>
                                </m:sSupPr>
                                <m:e>
                                  <m:r>
                                    <a:rPr lang="pt-BR" sz="2800" i="1">
                                      <a:latin typeface="Cambria Math" panose="02040503050406030204" pitchFamily="18" charset="0"/>
                                    </a:rPr>
                                    <m:t>𝑒</m:t>
                                  </m:r>
                                </m:e>
                                <m:sup>
                                  <m:sSub>
                                    <m:sSubPr>
                                      <m:ctrlPr>
                                        <a:rPr lang="pt-BR" sz="2800" i="1">
                                          <a:latin typeface="Cambria Math" panose="02040503050406030204" pitchFamily="18" charset="0"/>
                                        </a:rPr>
                                      </m:ctrlPr>
                                    </m:sSubPr>
                                    <m:e>
                                      <m:r>
                                        <a:rPr lang="pt-BR" sz="2800" i="1">
                                          <a:latin typeface="Cambria Math" panose="02040503050406030204" pitchFamily="18" charset="0"/>
                                        </a:rPr>
                                        <m:t>𝑔</m:t>
                                      </m:r>
                                    </m:e>
                                    <m:sub>
                                      <m:r>
                                        <a:rPr lang="pt-BR" sz="2800" i="1">
                                          <a:latin typeface="Cambria Math" panose="02040503050406030204" pitchFamily="18" charset="0"/>
                                        </a:rPr>
                                        <m:t>𝑖</m:t>
                                      </m:r>
                                    </m:sub>
                                  </m:sSub>
                                  <m:r>
                                    <a:rPr lang="pt-BR" sz="2800" i="1">
                                      <a:latin typeface="Cambria Math" panose="02040503050406030204" pitchFamily="18" charset="0"/>
                                    </a:rPr>
                                    <m:t>(</m:t>
                                  </m:r>
                                  <m:r>
                                    <a:rPr lang="pt-BR" sz="2800" b="1" i="1">
                                      <a:latin typeface="Cambria Math" panose="02040503050406030204" pitchFamily="18" charset="0"/>
                                    </a:rPr>
                                    <m:t>𝒙</m:t>
                                  </m:r>
                                  <m:r>
                                    <a:rPr lang="pt-BR" sz="2800" i="1">
                                      <a:latin typeface="Cambria Math" panose="02040503050406030204" pitchFamily="18" charset="0"/>
                                    </a:rPr>
                                    <m:t>)</m:t>
                                  </m:r>
                                </m:sup>
                              </m:sSup>
                            </m:num>
                            <m:den>
                              <m:nary>
                                <m:naryPr>
                                  <m:chr m:val="∑"/>
                                  <m:limLoc m:val="subSup"/>
                                  <m:ctrlPr>
                                    <a:rPr lang="pt-BR" sz="2800" b="0" i="1" smtClean="0">
                                      <a:latin typeface="Cambria Math" panose="02040503050406030204" pitchFamily="18" charset="0"/>
                                    </a:rPr>
                                  </m:ctrlPr>
                                </m:naryPr>
                                <m:sub>
                                  <m:r>
                                    <m:rPr>
                                      <m:brk m:alnAt="25"/>
                                    </m:rPr>
                                    <a:rPr lang="pt-BR" sz="2800" b="0" i="1" smtClean="0">
                                      <a:latin typeface="Cambria Math" panose="02040503050406030204" pitchFamily="18" charset="0"/>
                                    </a:rPr>
                                    <m:t>𝑗</m:t>
                                  </m:r>
                                  <m:r>
                                    <a:rPr lang="pt-BR" sz="2800" b="0" i="1" smtClean="0">
                                      <a:latin typeface="Cambria Math" panose="02040503050406030204" pitchFamily="18" charset="0"/>
                                    </a:rPr>
                                    <m:t>=1</m:t>
                                  </m:r>
                                </m:sub>
                                <m:sup>
                                  <m:r>
                                    <a:rPr lang="pt-BR" sz="2800" b="0" i="1" smtClean="0">
                                      <a:latin typeface="Cambria Math" panose="02040503050406030204" pitchFamily="18" charset="0"/>
                                    </a:rPr>
                                    <m:t>𝑄</m:t>
                                  </m:r>
                                </m:sup>
                                <m:e>
                                  <m:sSup>
                                    <m:sSupPr>
                                      <m:ctrlPr>
                                        <a:rPr lang="pt-BR" sz="2800" i="1">
                                          <a:latin typeface="Cambria Math" panose="02040503050406030204" pitchFamily="18" charset="0"/>
                                        </a:rPr>
                                      </m:ctrlPr>
                                    </m:sSupPr>
                                    <m:e>
                                      <m:r>
                                        <a:rPr lang="pt-BR" sz="2800" i="1">
                                          <a:latin typeface="Cambria Math" panose="02040503050406030204" pitchFamily="18" charset="0"/>
                                        </a:rPr>
                                        <m:t>𝑒</m:t>
                                      </m:r>
                                    </m:e>
                                    <m:sup>
                                      <m:sSub>
                                        <m:sSubPr>
                                          <m:ctrlPr>
                                            <a:rPr lang="pt-BR" sz="2800" i="1">
                                              <a:latin typeface="Cambria Math" panose="02040503050406030204" pitchFamily="18" charset="0"/>
                                            </a:rPr>
                                          </m:ctrlPr>
                                        </m:sSubPr>
                                        <m:e>
                                          <m:r>
                                            <a:rPr lang="pt-BR" sz="2800" i="1">
                                              <a:latin typeface="Cambria Math" panose="02040503050406030204" pitchFamily="18" charset="0"/>
                                            </a:rPr>
                                            <m:t>𝑔</m:t>
                                          </m:r>
                                        </m:e>
                                        <m:sub>
                                          <m:r>
                                            <a:rPr lang="pt-BR" sz="2800" b="0" i="1" smtClean="0">
                                              <a:latin typeface="Cambria Math" panose="02040503050406030204" pitchFamily="18" charset="0"/>
                                            </a:rPr>
                                            <m:t>𝑗</m:t>
                                          </m:r>
                                        </m:sub>
                                      </m:sSub>
                                      <m:r>
                                        <a:rPr lang="pt-BR" sz="2800" i="1">
                                          <a:latin typeface="Cambria Math" panose="02040503050406030204" pitchFamily="18" charset="0"/>
                                        </a:rPr>
                                        <m:t>(</m:t>
                                      </m:r>
                                      <m:r>
                                        <a:rPr lang="pt-BR" sz="2800" b="1" i="1">
                                          <a:latin typeface="Cambria Math" panose="02040503050406030204" pitchFamily="18" charset="0"/>
                                        </a:rPr>
                                        <m:t>𝒙</m:t>
                                      </m:r>
                                      <m:r>
                                        <a:rPr lang="pt-BR" sz="2800" i="1">
                                          <a:latin typeface="Cambria Math" panose="02040503050406030204" pitchFamily="18" charset="0"/>
                                        </a:rPr>
                                        <m:t>)</m:t>
                                      </m:r>
                                    </m:sup>
                                  </m:sSup>
                                </m:e>
                              </m:nary>
                            </m:den>
                          </m:f>
                        </m:oMath>
                      </m:oMathPara>
                    </a14:m>
                    <a:endParaRPr lang="pt-BR" sz="2800" dirty="0"/>
                  </a:p>
                </p:txBody>
              </p:sp>
            </mc:Choice>
            <mc:Fallback xmlns="">
              <p:sp>
                <p:nvSpPr>
                  <p:cNvPr id="8" name="CaixaDeTexto 7">
                    <a:extLst>
                      <a:ext uri="{FF2B5EF4-FFF2-40B4-BE49-F238E27FC236}">
                        <a16:creationId xmlns:a16="http://schemas.microsoft.com/office/drawing/2014/main" id="{4607DCF3-656F-5B3E-9FD4-3A9E08FFF13B}"/>
                      </a:ext>
                    </a:extLst>
                  </p:cNvPr>
                  <p:cNvSpPr txBox="1">
                    <a:spLocks noRot="1" noChangeAspect="1" noMove="1" noResize="1" noEditPoints="1" noAdjustHandles="1" noChangeArrowheads="1" noChangeShapeType="1" noTextEdit="1"/>
                  </p:cNvSpPr>
                  <p:nvPr/>
                </p:nvSpPr>
                <p:spPr>
                  <a:xfrm>
                    <a:off x="3624417" y="4579045"/>
                    <a:ext cx="1816508" cy="1211165"/>
                  </a:xfrm>
                  <a:prstGeom prst="rect">
                    <a:avLst/>
                  </a:prstGeom>
                  <a:blipFill>
                    <a:blip r:embed="rId3"/>
                    <a:stretch>
                      <a:fillRect/>
                    </a:stretch>
                  </a:blipFill>
                </p:spPr>
                <p:txBody>
                  <a:bodyPr/>
                  <a:lstStyle/>
                  <a:p>
                    <a:r>
                      <a:rPr lang="pt-BR">
                        <a:noFill/>
                      </a:rPr>
                      <a:t> </a:t>
                    </a:r>
                  </a:p>
                </p:txBody>
              </p:sp>
            </mc:Fallback>
          </mc:AlternateContent>
        </p:grpSp>
        <p:sp>
          <p:nvSpPr>
            <p:cNvPr id="9" name="Seta: para a Direita 8">
              <a:extLst>
                <a:ext uri="{FF2B5EF4-FFF2-40B4-BE49-F238E27FC236}">
                  <a16:creationId xmlns:a16="http://schemas.microsoft.com/office/drawing/2014/main" id="{1E85496D-C1FE-54B1-E983-439473C3A8D6}"/>
                </a:ext>
              </a:extLst>
            </p:cNvPr>
            <p:cNvSpPr/>
            <p:nvPr/>
          </p:nvSpPr>
          <p:spPr>
            <a:xfrm>
              <a:off x="2539180" y="3254486"/>
              <a:ext cx="570271" cy="167140"/>
            </a:xfrm>
            <a:prstGeom prst="right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Seta: para a Direita 9">
              <a:extLst>
                <a:ext uri="{FF2B5EF4-FFF2-40B4-BE49-F238E27FC236}">
                  <a16:creationId xmlns:a16="http://schemas.microsoft.com/office/drawing/2014/main" id="{A891B8FF-179B-BBFA-07C0-A43751F1424D}"/>
                </a:ext>
              </a:extLst>
            </p:cNvPr>
            <p:cNvSpPr/>
            <p:nvPr/>
          </p:nvSpPr>
          <p:spPr>
            <a:xfrm>
              <a:off x="5166851" y="3254486"/>
              <a:ext cx="570271" cy="167140"/>
            </a:xfrm>
            <a:prstGeom prst="right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CaixaDeTexto 10">
              <a:extLst>
                <a:ext uri="{FF2B5EF4-FFF2-40B4-BE49-F238E27FC236}">
                  <a16:creationId xmlns:a16="http://schemas.microsoft.com/office/drawing/2014/main" id="{10A738E5-D791-6D44-149A-95A980134C24}"/>
                </a:ext>
              </a:extLst>
            </p:cNvPr>
            <p:cNvSpPr txBox="1"/>
            <p:nvPr/>
          </p:nvSpPr>
          <p:spPr>
            <a:xfrm>
              <a:off x="5338913" y="1939991"/>
              <a:ext cx="1804221" cy="307777"/>
            </a:xfrm>
            <a:prstGeom prst="rect">
              <a:avLst/>
            </a:prstGeom>
            <a:noFill/>
          </p:spPr>
          <p:txBody>
            <a:bodyPr wrap="square" rtlCol="0">
              <a:spAutoFit/>
            </a:bodyPr>
            <a:lstStyle/>
            <a:p>
              <a:pPr algn="ctr"/>
              <a:r>
                <a:rPr lang="pt-BR" sz="1400" dirty="0"/>
                <a:t>Probabilidades</a:t>
              </a:r>
            </a:p>
          </p:txBody>
        </p:sp>
        <p:sp>
          <p:nvSpPr>
            <p:cNvPr id="13" name="CaixaDeTexto 12">
              <a:extLst>
                <a:ext uri="{FF2B5EF4-FFF2-40B4-BE49-F238E27FC236}">
                  <a16:creationId xmlns:a16="http://schemas.microsoft.com/office/drawing/2014/main" id="{775B24D4-BDD2-EF11-DF27-D036E7CCB177}"/>
                </a:ext>
              </a:extLst>
            </p:cNvPr>
            <p:cNvSpPr txBox="1"/>
            <p:nvPr/>
          </p:nvSpPr>
          <p:spPr>
            <a:xfrm>
              <a:off x="3170903" y="1871346"/>
              <a:ext cx="1995948" cy="523220"/>
            </a:xfrm>
            <a:prstGeom prst="rect">
              <a:avLst/>
            </a:prstGeom>
            <a:noFill/>
          </p:spPr>
          <p:txBody>
            <a:bodyPr wrap="square" rtlCol="0">
              <a:spAutoFit/>
            </a:bodyPr>
            <a:lstStyle/>
            <a:p>
              <a:pPr algn="ctr"/>
              <a:r>
                <a:rPr lang="pt-BR" sz="1400" dirty="0"/>
                <a:t>Função de ativação </a:t>
              </a:r>
              <a:r>
                <a:rPr lang="pt-BR" sz="1400" i="1" dirty="0"/>
                <a:t>softmax</a:t>
              </a:r>
            </a:p>
          </p:txBody>
        </p:sp>
        <p:grpSp>
          <p:nvGrpSpPr>
            <p:cNvPr id="21" name="Agrupar 20">
              <a:extLst>
                <a:ext uri="{FF2B5EF4-FFF2-40B4-BE49-F238E27FC236}">
                  <a16:creationId xmlns:a16="http://schemas.microsoft.com/office/drawing/2014/main" id="{9C5D8E07-55D2-7505-BF43-79A6180CEE21}"/>
                </a:ext>
              </a:extLst>
            </p:cNvPr>
            <p:cNvGrpSpPr/>
            <p:nvPr/>
          </p:nvGrpSpPr>
          <p:grpSpPr>
            <a:xfrm>
              <a:off x="1027469" y="1832270"/>
              <a:ext cx="1837934" cy="2500006"/>
              <a:chOff x="1558411" y="3766630"/>
              <a:chExt cx="1837934" cy="2500006"/>
            </a:xfrm>
          </p:grpSpPr>
          <mc:AlternateContent xmlns:mc="http://schemas.openxmlformats.org/markup-compatibility/2006" xmlns:a14="http://schemas.microsoft.com/office/drawing/2010/main">
            <mc:Choice Requires="a14">
              <p:sp>
                <p:nvSpPr>
                  <p:cNvPr id="5" name="CaixaDeTexto 4">
                    <a:extLst>
                      <a:ext uri="{FF2B5EF4-FFF2-40B4-BE49-F238E27FC236}">
                        <a16:creationId xmlns:a16="http://schemas.microsoft.com/office/drawing/2014/main" id="{ECC8FEDC-452E-069A-74A0-6FE908CEF53B}"/>
                      </a:ext>
                    </a:extLst>
                  </p:cNvPr>
                  <p:cNvSpPr txBox="1"/>
                  <p:nvPr/>
                </p:nvSpPr>
                <p:spPr>
                  <a:xfrm>
                    <a:off x="2172929" y="4257368"/>
                    <a:ext cx="471948" cy="200926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pt-BR" sz="2800" i="1" smtClean="0">
                                  <a:latin typeface="Cambria Math" panose="02040503050406030204" pitchFamily="18" charset="0"/>
                                </a:rPr>
                              </m:ctrlPr>
                            </m:dPr>
                            <m:e>
                              <m:m>
                                <m:mPr>
                                  <m:mcs>
                                    <m:mc>
                                      <m:mcPr>
                                        <m:count m:val="1"/>
                                        <m:mcJc m:val="center"/>
                                      </m:mcPr>
                                    </m:mc>
                                  </m:mcs>
                                  <m:ctrlPr>
                                    <a:rPr lang="pt-BR" sz="2800" i="1" smtClean="0">
                                      <a:latin typeface="Cambria Math" panose="02040503050406030204" pitchFamily="18" charset="0"/>
                                    </a:rPr>
                                  </m:ctrlPr>
                                </m:mPr>
                                <m:mr>
                                  <m:e>
                                    <m:r>
                                      <m:rPr>
                                        <m:brk m:alnAt="7"/>
                                      </m:rPr>
                                      <a:rPr lang="pt-BR" sz="2800" b="0" i="1" smtClean="0">
                                        <a:latin typeface="Cambria Math" panose="02040503050406030204" pitchFamily="18" charset="0"/>
                                      </a:rPr>
                                      <m:t>1</m:t>
                                    </m:r>
                                    <m:r>
                                      <a:rPr lang="pt-BR" sz="2800" b="0" i="1" smtClean="0">
                                        <a:latin typeface="Cambria Math" panose="02040503050406030204" pitchFamily="18" charset="0"/>
                                      </a:rPr>
                                      <m:t>.3</m:t>
                                    </m:r>
                                  </m:e>
                                </m:mr>
                                <m:mr>
                                  <m:e>
                                    <m:r>
                                      <a:rPr lang="pt-BR" sz="2800" b="0" i="1" smtClean="0">
                                        <a:latin typeface="Cambria Math" panose="02040503050406030204" pitchFamily="18" charset="0"/>
                                      </a:rPr>
                                      <m:t>5.1</m:t>
                                    </m:r>
                                  </m:e>
                                </m:mr>
                                <m:mr>
                                  <m:e>
                                    <m:m>
                                      <m:mPr>
                                        <m:mcs>
                                          <m:mc>
                                            <m:mcPr>
                                              <m:count m:val="1"/>
                                              <m:mcJc m:val="center"/>
                                            </m:mcPr>
                                          </m:mc>
                                        </m:mcs>
                                        <m:ctrlPr>
                                          <a:rPr lang="pt-BR" sz="2800" i="1" smtClean="0">
                                            <a:latin typeface="Cambria Math" panose="02040503050406030204" pitchFamily="18" charset="0"/>
                                          </a:rPr>
                                        </m:ctrlPr>
                                      </m:mPr>
                                      <m:mr>
                                        <m:e>
                                          <m:r>
                                            <m:rPr>
                                              <m:brk m:alnAt="7"/>
                                            </m:rPr>
                                            <a:rPr lang="pt-BR" sz="2800" b="0" i="1" smtClean="0">
                                              <a:latin typeface="Cambria Math" panose="02040503050406030204" pitchFamily="18" charset="0"/>
                                            </a:rPr>
                                            <m:t>2</m:t>
                                          </m:r>
                                          <m:r>
                                            <a:rPr lang="pt-BR" sz="2800" b="0" i="1" smtClean="0">
                                              <a:latin typeface="Cambria Math" panose="02040503050406030204" pitchFamily="18" charset="0"/>
                                            </a:rPr>
                                            <m:t>.2</m:t>
                                          </m:r>
                                        </m:e>
                                      </m:mr>
                                      <m:mr>
                                        <m:e>
                                          <m:r>
                                            <a:rPr lang="pt-BR" sz="2800" b="0" i="1" smtClean="0">
                                              <a:latin typeface="Cambria Math" panose="02040503050406030204" pitchFamily="18" charset="0"/>
                                            </a:rPr>
                                            <m:t>0.7</m:t>
                                          </m:r>
                                        </m:e>
                                      </m:mr>
                                      <m:mr>
                                        <m:e>
                                          <m:r>
                                            <a:rPr lang="pt-BR" sz="2800" b="0" i="1" smtClean="0">
                                              <a:latin typeface="Cambria Math" panose="02040503050406030204" pitchFamily="18" charset="0"/>
                                            </a:rPr>
                                            <m:t>1.1</m:t>
                                          </m:r>
                                        </m:e>
                                      </m:mr>
                                    </m:m>
                                  </m:e>
                                </m:mr>
                              </m:m>
                            </m:e>
                          </m:d>
                        </m:oMath>
                      </m:oMathPara>
                    </a14:m>
                    <a:endParaRPr lang="pt-BR" sz="2800" dirty="0"/>
                  </a:p>
                </p:txBody>
              </p:sp>
            </mc:Choice>
            <mc:Fallback xmlns="">
              <p:sp>
                <p:nvSpPr>
                  <p:cNvPr id="5" name="CaixaDeTexto 4">
                    <a:extLst>
                      <a:ext uri="{FF2B5EF4-FFF2-40B4-BE49-F238E27FC236}">
                        <a16:creationId xmlns:a16="http://schemas.microsoft.com/office/drawing/2014/main" id="{ECC8FEDC-452E-069A-74A0-6FE908CEF53B}"/>
                      </a:ext>
                    </a:extLst>
                  </p:cNvPr>
                  <p:cNvSpPr txBox="1">
                    <a:spLocks noRot="1" noChangeAspect="1" noMove="1" noResize="1" noEditPoints="1" noAdjustHandles="1" noChangeArrowheads="1" noChangeShapeType="1" noTextEdit="1"/>
                  </p:cNvSpPr>
                  <p:nvPr/>
                </p:nvSpPr>
                <p:spPr>
                  <a:xfrm>
                    <a:off x="2172929" y="4257368"/>
                    <a:ext cx="471948" cy="2009268"/>
                  </a:xfrm>
                  <a:prstGeom prst="rect">
                    <a:avLst/>
                  </a:prstGeom>
                  <a:blipFill>
                    <a:blip r:embed="rId4"/>
                    <a:stretch>
                      <a:fillRect r="-67949"/>
                    </a:stretch>
                  </a:blipFill>
                </p:spPr>
                <p:txBody>
                  <a:bodyPr/>
                  <a:lstStyle/>
                  <a:p>
                    <a:r>
                      <a:rPr lang="pt-BR">
                        <a:noFill/>
                      </a:rPr>
                      <a:t> </a:t>
                    </a:r>
                  </a:p>
                </p:txBody>
              </p:sp>
            </mc:Fallback>
          </mc:AlternateContent>
          <p:sp>
            <p:nvSpPr>
              <p:cNvPr id="12" name="CaixaDeTexto 11">
                <a:extLst>
                  <a:ext uri="{FF2B5EF4-FFF2-40B4-BE49-F238E27FC236}">
                    <a16:creationId xmlns:a16="http://schemas.microsoft.com/office/drawing/2014/main" id="{CC68EDC2-06C9-75DC-A72F-B9A8DEB56E5A}"/>
                  </a:ext>
                </a:extLst>
              </p:cNvPr>
              <p:cNvSpPr txBox="1"/>
              <p:nvPr/>
            </p:nvSpPr>
            <p:spPr>
              <a:xfrm>
                <a:off x="1893409" y="3766630"/>
                <a:ext cx="1502936" cy="523220"/>
              </a:xfrm>
              <a:prstGeom prst="rect">
                <a:avLst/>
              </a:prstGeom>
              <a:noFill/>
            </p:spPr>
            <p:txBody>
              <a:bodyPr wrap="square" rtlCol="0">
                <a:spAutoFit/>
              </a:bodyPr>
              <a:lstStyle/>
              <a:p>
                <a:pPr algn="ctr"/>
                <a:r>
                  <a:rPr lang="pt-BR" sz="1400" dirty="0"/>
                  <a:t>Ativações da camada de saída</a:t>
                </a:r>
              </a:p>
            </p:txBody>
          </p:sp>
          <mc:AlternateContent xmlns:mc="http://schemas.openxmlformats.org/markup-compatibility/2006" xmlns:a14="http://schemas.microsoft.com/office/drawing/2010/main">
            <mc:Choice Requires="a14">
              <p:sp>
                <p:nvSpPr>
                  <p:cNvPr id="15" name="CaixaDeTexto 14">
                    <a:extLst>
                      <a:ext uri="{FF2B5EF4-FFF2-40B4-BE49-F238E27FC236}">
                        <a16:creationId xmlns:a16="http://schemas.microsoft.com/office/drawing/2014/main" id="{21996556-5E1C-0532-ED2B-D417F96263BF}"/>
                      </a:ext>
                    </a:extLst>
                  </p:cNvPr>
                  <p:cNvSpPr txBox="1"/>
                  <p:nvPr/>
                </p:nvSpPr>
                <p:spPr>
                  <a:xfrm>
                    <a:off x="1558411" y="4328926"/>
                    <a:ext cx="786581"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sz="1600" i="1" smtClean="0">
                                  <a:latin typeface="Cambria Math" panose="02040503050406030204" pitchFamily="18" charset="0"/>
                                </a:rPr>
                              </m:ctrlPr>
                            </m:sSubPr>
                            <m:e>
                              <m:r>
                                <a:rPr lang="pt-BR" sz="1600" i="1">
                                  <a:latin typeface="Cambria Math" panose="02040503050406030204" pitchFamily="18" charset="0"/>
                                </a:rPr>
                                <m:t>𝑔</m:t>
                              </m:r>
                            </m:e>
                            <m:sub>
                              <m:r>
                                <a:rPr lang="pt-BR" sz="1600" b="0" i="1" smtClean="0">
                                  <a:latin typeface="Cambria Math" panose="02040503050406030204" pitchFamily="18" charset="0"/>
                                </a:rPr>
                                <m:t>1</m:t>
                              </m:r>
                            </m:sub>
                          </m:sSub>
                          <m:r>
                            <a:rPr lang="pt-BR" sz="1600" i="1">
                              <a:latin typeface="Cambria Math" panose="02040503050406030204" pitchFamily="18" charset="0"/>
                            </a:rPr>
                            <m:t>(</m:t>
                          </m:r>
                          <m:r>
                            <a:rPr lang="pt-BR" sz="1600" b="1" i="1">
                              <a:latin typeface="Cambria Math" panose="02040503050406030204" pitchFamily="18" charset="0"/>
                            </a:rPr>
                            <m:t>𝒙</m:t>
                          </m:r>
                          <m:r>
                            <a:rPr lang="pt-BR" sz="1600" i="1">
                              <a:latin typeface="Cambria Math" panose="02040503050406030204" pitchFamily="18" charset="0"/>
                            </a:rPr>
                            <m:t>)</m:t>
                          </m:r>
                        </m:oMath>
                      </m:oMathPara>
                    </a14:m>
                    <a:endParaRPr lang="pt-BR" sz="1600" dirty="0"/>
                  </a:p>
                </p:txBody>
              </p:sp>
            </mc:Choice>
            <mc:Fallback xmlns="">
              <p:sp>
                <p:nvSpPr>
                  <p:cNvPr id="15" name="CaixaDeTexto 14">
                    <a:extLst>
                      <a:ext uri="{FF2B5EF4-FFF2-40B4-BE49-F238E27FC236}">
                        <a16:creationId xmlns:a16="http://schemas.microsoft.com/office/drawing/2014/main" id="{21996556-5E1C-0532-ED2B-D417F96263BF}"/>
                      </a:ext>
                    </a:extLst>
                  </p:cNvPr>
                  <p:cNvSpPr txBox="1">
                    <a:spLocks noRot="1" noChangeAspect="1" noMove="1" noResize="1" noEditPoints="1" noAdjustHandles="1" noChangeArrowheads="1" noChangeShapeType="1" noTextEdit="1"/>
                  </p:cNvSpPr>
                  <p:nvPr/>
                </p:nvSpPr>
                <p:spPr>
                  <a:xfrm>
                    <a:off x="1558411" y="4328926"/>
                    <a:ext cx="786581" cy="338554"/>
                  </a:xfrm>
                  <a:prstGeom prst="rect">
                    <a:avLst/>
                  </a:prstGeom>
                  <a:blipFill>
                    <a:blip r:embed="rId5"/>
                    <a:stretch>
                      <a:fillRect b="-10909"/>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6" name="CaixaDeTexto 15">
                    <a:extLst>
                      <a:ext uri="{FF2B5EF4-FFF2-40B4-BE49-F238E27FC236}">
                        <a16:creationId xmlns:a16="http://schemas.microsoft.com/office/drawing/2014/main" id="{56799DC0-EC54-BFAE-A5C1-F9419AAD72E7}"/>
                      </a:ext>
                    </a:extLst>
                  </p:cNvPr>
                  <p:cNvSpPr txBox="1"/>
                  <p:nvPr/>
                </p:nvSpPr>
                <p:spPr>
                  <a:xfrm>
                    <a:off x="1558411" y="4711915"/>
                    <a:ext cx="786581"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sz="1600" i="1" smtClean="0">
                                  <a:latin typeface="Cambria Math" panose="02040503050406030204" pitchFamily="18" charset="0"/>
                                </a:rPr>
                              </m:ctrlPr>
                            </m:sSubPr>
                            <m:e>
                              <m:r>
                                <a:rPr lang="pt-BR" sz="1600" i="1">
                                  <a:latin typeface="Cambria Math" panose="02040503050406030204" pitchFamily="18" charset="0"/>
                                </a:rPr>
                                <m:t>𝑔</m:t>
                              </m:r>
                            </m:e>
                            <m:sub>
                              <m:r>
                                <a:rPr lang="pt-BR" sz="1600" b="0" i="1" smtClean="0">
                                  <a:latin typeface="Cambria Math" panose="02040503050406030204" pitchFamily="18" charset="0"/>
                                </a:rPr>
                                <m:t>2</m:t>
                              </m:r>
                            </m:sub>
                          </m:sSub>
                          <m:r>
                            <a:rPr lang="pt-BR" sz="1600" i="1">
                              <a:latin typeface="Cambria Math" panose="02040503050406030204" pitchFamily="18" charset="0"/>
                            </a:rPr>
                            <m:t>(</m:t>
                          </m:r>
                          <m:r>
                            <a:rPr lang="pt-BR" sz="1600" b="1" i="1">
                              <a:latin typeface="Cambria Math" panose="02040503050406030204" pitchFamily="18" charset="0"/>
                            </a:rPr>
                            <m:t>𝒙</m:t>
                          </m:r>
                          <m:r>
                            <a:rPr lang="pt-BR" sz="1600" i="1">
                              <a:latin typeface="Cambria Math" panose="02040503050406030204" pitchFamily="18" charset="0"/>
                            </a:rPr>
                            <m:t>)</m:t>
                          </m:r>
                        </m:oMath>
                      </m:oMathPara>
                    </a14:m>
                    <a:endParaRPr lang="pt-BR" sz="1600" dirty="0"/>
                  </a:p>
                </p:txBody>
              </p:sp>
            </mc:Choice>
            <mc:Fallback xmlns="">
              <p:sp>
                <p:nvSpPr>
                  <p:cNvPr id="16" name="CaixaDeTexto 15">
                    <a:extLst>
                      <a:ext uri="{FF2B5EF4-FFF2-40B4-BE49-F238E27FC236}">
                        <a16:creationId xmlns:a16="http://schemas.microsoft.com/office/drawing/2014/main" id="{56799DC0-EC54-BFAE-A5C1-F9419AAD72E7}"/>
                      </a:ext>
                    </a:extLst>
                  </p:cNvPr>
                  <p:cNvSpPr txBox="1">
                    <a:spLocks noRot="1" noChangeAspect="1" noMove="1" noResize="1" noEditPoints="1" noAdjustHandles="1" noChangeArrowheads="1" noChangeShapeType="1" noTextEdit="1"/>
                  </p:cNvSpPr>
                  <p:nvPr/>
                </p:nvSpPr>
                <p:spPr>
                  <a:xfrm>
                    <a:off x="1558411" y="4711915"/>
                    <a:ext cx="786581" cy="338554"/>
                  </a:xfrm>
                  <a:prstGeom prst="rect">
                    <a:avLst/>
                  </a:prstGeom>
                  <a:blipFill>
                    <a:blip r:embed="rId6"/>
                    <a:stretch>
                      <a:fillRect b="-10909"/>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7" name="CaixaDeTexto 16">
                    <a:extLst>
                      <a:ext uri="{FF2B5EF4-FFF2-40B4-BE49-F238E27FC236}">
                        <a16:creationId xmlns:a16="http://schemas.microsoft.com/office/drawing/2014/main" id="{D260C477-09FF-3E43-480D-BA56F3E968FB}"/>
                      </a:ext>
                    </a:extLst>
                  </p:cNvPr>
                  <p:cNvSpPr txBox="1"/>
                  <p:nvPr/>
                </p:nvSpPr>
                <p:spPr>
                  <a:xfrm>
                    <a:off x="1558411" y="5081651"/>
                    <a:ext cx="786581"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sz="1600" i="1" smtClean="0">
                                  <a:latin typeface="Cambria Math" panose="02040503050406030204" pitchFamily="18" charset="0"/>
                                </a:rPr>
                              </m:ctrlPr>
                            </m:sSubPr>
                            <m:e>
                              <m:r>
                                <a:rPr lang="pt-BR" sz="1600" i="1">
                                  <a:latin typeface="Cambria Math" panose="02040503050406030204" pitchFamily="18" charset="0"/>
                                </a:rPr>
                                <m:t>𝑔</m:t>
                              </m:r>
                            </m:e>
                            <m:sub>
                              <m:r>
                                <a:rPr lang="pt-BR" sz="1600" b="0" i="1" smtClean="0">
                                  <a:latin typeface="Cambria Math" panose="02040503050406030204" pitchFamily="18" charset="0"/>
                                </a:rPr>
                                <m:t>3</m:t>
                              </m:r>
                            </m:sub>
                          </m:sSub>
                          <m:r>
                            <a:rPr lang="pt-BR" sz="1600" i="1">
                              <a:latin typeface="Cambria Math" panose="02040503050406030204" pitchFamily="18" charset="0"/>
                            </a:rPr>
                            <m:t>(</m:t>
                          </m:r>
                          <m:r>
                            <a:rPr lang="pt-BR" sz="1600" b="1" i="1">
                              <a:latin typeface="Cambria Math" panose="02040503050406030204" pitchFamily="18" charset="0"/>
                            </a:rPr>
                            <m:t>𝒙</m:t>
                          </m:r>
                          <m:r>
                            <a:rPr lang="pt-BR" sz="1600" i="1">
                              <a:latin typeface="Cambria Math" panose="02040503050406030204" pitchFamily="18" charset="0"/>
                            </a:rPr>
                            <m:t>)</m:t>
                          </m:r>
                        </m:oMath>
                      </m:oMathPara>
                    </a14:m>
                    <a:endParaRPr lang="pt-BR" sz="1600" dirty="0"/>
                  </a:p>
                </p:txBody>
              </p:sp>
            </mc:Choice>
            <mc:Fallback xmlns="">
              <p:sp>
                <p:nvSpPr>
                  <p:cNvPr id="17" name="CaixaDeTexto 16">
                    <a:extLst>
                      <a:ext uri="{FF2B5EF4-FFF2-40B4-BE49-F238E27FC236}">
                        <a16:creationId xmlns:a16="http://schemas.microsoft.com/office/drawing/2014/main" id="{D260C477-09FF-3E43-480D-BA56F3E968FB}"/>
                      </a:ext>
                    </a:extLst>
                  </p:cNvPr>
                  <p:cNvSpPr txBox="1">
                    <a:spLocks noRot="1" noChangeAspect="1" noMove="1" noResize="1" noEditPoints="1" noAdjustHandles="1" noChangeArrowheads="1" noChangeShapeType="1" noTextEdit="1"/>
                  </p:cNvSpPr>
                  <p:nvPr/>
                </p:nvSpPr>
                <p:spPr>
                  <a:xfrm>
                    <a:off x="1558411" y="5081651"/>
                    <a:ext cx="786581" cy="338554"/>
                  </a:xfrm>
                  <a:prstGeom prst="rect">
                    <a:avLst/>
                  </a:prstGeom>
                  <a:blipFill>
                    <a:blip r:embed="rId7"/>
                    <a:stretch>
                      <a:fillRect b="-8929"/>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8" name="CaixaDeTexto 17">
                    <a:extLst>
                      <a:ext uri="{FF2B5EF4-FFF2-40B4-BE49-F238E27FC236}">
                        <a16:creationId xmlns:a16="http://schemas.microsoft.com/office/drawing/2014/main" id="{D39B43A7-A1EB-24AB-D6A2-C63A54430649}"/>
                      </a:ext>
                    </a:extLst>
                  </p:cNvPr>
                  <p:cNvSpPr txBox="1"/>
                  <p:nvPr/>
                </p:nvSpPr>
                <p:spPr>
                  <a:xfrm>
                    <a:off x="1558412" y="5483258"/>
                    <a:ext cx="786581"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sz="1600" i="1" smtClean="0">
                                  <a:latin typeface="Cambria Math" panose="02040503050406030204" pitchFamily="18" charset="0"/>
                                </a:rPr>
                              </m:ctrlPr>
                            </m:sSubPr>
                            <m:e>
                              <m:r>
                                <a:rPr lang="pt-BR" sz="1600" i="1">
                                  <a:latin typeface="Cambria Math" panose="02040503050406030204" pitchFamily="18" charset="0"/>
                                </a:rPr>
                                <m:t>𝑔</m:t>
                              </m:r>
                            </m:e>
                            <m:sub>
                              <m:r>
                                <a:rPr lang="pt-BR" sz="1600" b="0" i="1" smtClean="0">
                                  <a:latin typeface="Cambria Math" panose="02040503050406030204" pitchFamily="18" charset="0"/>
                                </a:rPr>
                                <m:t>4</m:t>
                              </m:r>
                            </m:sub>
                          </m:sSub>
                          <m:r>
                            <a:rPr lang="pt-BR" sz="1600" i="1">
                              <a:latin typeface="Cambria Math" panose="02040503050406030204" pitchFamily="18" charset="0"/>
                            </a:rPr>
                            <m:t>(</m:t>
                          </m:r>
                          <m:r>
                            <a:rPr lang="pt-BR" sz="1600" b="1" i="1">
                              <a:latin typeface="Cambria Math" panose="02040503050406030204" pitchFamily="18" charset="0"/>
                            </a:rPr>
                            <m:t>𝒙</m:t>
                          </m:r>
                          <m:r>
                            <a:rPr lang="pt-BR" sz="1600" i="1">
                              <a:latin typeface="Cambria Math" panose="02040503050406030204" pitchFamily="18" charset="0"/>
                            </a:rPr>
                            <m:t>)</m:t>
                          </m:r>
                        </m:oMath>
                      </m:oMathPara>
                    </a14:m>
                    <a:endParaRPr lang="pt-BR" sz="1600" dirty="0"/>
                  </a:p>
                </p:txBody>
              </p:sp>
            </mc:Choice>
            <mc:Fallback xmlns="">
              <p:sp>
                <p:nvSpPr>
                  <p:cNvPr id="18" name="CaixaDeTexto 17">
                    <a:extLst>
                      <a:ext uri="{FF2B5EF4-FFF2-40B4-BE49-F238E27FC236}">
                        <a16:creationId xmlns:a16="http://schemas.microsoft.com/office/drawing/2014/main" id="{D39B43A7-A1EB-24AB-D6A2-C63A54430649}"/>
                      </a:ext>
                    </a:extLst>
                  </p:cNvPr>
                  <p:cNvSpPr txBox="1">
                    <a:spLocks noRot="1" noChangeAspect="1" noMove="1" noResize="1" noEditPoints="1" noAdjustHandles="1" noChangeArrowheads="1" noChangeShapeType="1" noTextEdit="1"/>
                  </p:cNvSpPr>
                  <p:nvPr/>
                </p:nvSpPr>
                <p:spPr>
                  <a:xfrm>
                    <a:off x="1558412" y="5483258"/>
                    <a:ext cx="786581" cy="338554"/>
                  </a:xfrm>
                  <a:prstGeom prst="rect">
                    <a:avLst/>
                  </a:prstGeom>
                  <a:blipFill>
                    <a:blip r:embed="rId8"/>
                    <a:stretch>
                      <a:fillRect b="-8929"/>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9" name="CaixaDeTexto 18">
                    <a:extLst>
                      <a:ext uri="{FF2B5EF4-FFF2-40B4-BE49-F238E27FC236}">
                        <a16:creationId xmlns:a16="http://schemas.microsoft.com/office/drawing/2014/main" id="{F4C19D8A-53B6-E387-20AE-D331C04A4541}"/>
                      </a:ext>
                    </a:extLst>
                  </p:cNvPr>
                  <p:cNvSpPr txBox="1"/>
                  <p:nvPr/>
                </p:nvSpPr>
                <p:spPr>
                  <a:xfrm>
                    <a:off x="1558411" y="5874947"/>
                    <a:ext cx="786581"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sz="1600" i="1" smtClean="0">
                                  <a:latin typeface="Cambria Math" panose="02040503050406030204" pitchFamily="18" charset="0"/>
                                </a:rPr>
                              </m:ctrlPr>
                            </m:sSubPr>
                            <m:e>
                              <m:r>
                                <a:rPr lang="pt-BR" sz="1600" i="1">
                                  <a:latin typeface="Cambria Math" panose="02040503050406030204" pitchFamily="18" charset="0"/>
                                </a:rPr>
                                <m:t>𝑔</m:t>
                              </m:r>
                            </m:e>
                            <m:sub>
                              <m:r>
                                <a:rPr lang="pt-BR" sz="1600" b="0" i="1" smtClean="0">
                                  <a:latin typeface="Cambria Math" panose="02040503050406030204" pitchFamily="18" charset="0"/>
                                </a:rPr>
                                <m:t>5</m:t>
                              </m:r>
                            </m:sub>
                          </m:sSub>
                          <m:r>
                            <a:rPr lang="pt-BR" sz="1600" i="1">
                              <a:latin typeface="Cambria Math" panose="02040503050406030204" pitchFamily="18" charset="0"/>
                            </a:rPr>
                            <m:t>(</m:t>
                          </m:r>
                          <m:r>
                            <a:rPr lang="pt-BR" sz="1600" b="1" i="1">
                              <a:latin typeface="Cambria Math" panose="02040503050406030204" pitchFamily="18" charset="0"/>
                            </a:rPr>
                            <m:t>𝒙</m:t>
                          </m:r>
                          <m:r>
                            <a:rPr lang="pt-BR" sz="1600" i="1">
                              <a:latin typeface="Cambria Math" panose="02040503050406030204" pitchFamily="18" charset="0"/>
                            </a:rPr>
                            <m:t>)</m:t>
                          </m:r>
                        </m:oMath>
                      </m:oMathPara>
                    </a14:m>
                    <a:endParaRPr lang="pt-BR" sz="1600" dirty="0"/>
                  </a:p>
                </p:txBody>
              </p:sp>
            </mc:Choice>
            <mc:Fallback xmlns="">
              <p:sp>
                <p:nvSpPr>
                  <p:cNvPr id="19" name="CaixaDeTexto 18">
                    <a:extLst>
                      <a:ext uri="{FF2B5EF4-FFF2-40B4-BE49-F238E27FC236}">
                        <a16:creationId xmlns:a16="http://schemas.microsoft.com/office/drawing/2014/main" id="{F4C19D8A-53B6-E387-20AE-D331C04A4541}"/>
                      </a:ext>
                    </a:extLst>
                  </p:cNvPr>
                  <p:cNvSpPr txBox="1">
                    <a:spLocks noRot="1" noChangeAspect="1" noMove="1" noResize="1" noEditPoints="1" noAdjustHandles="1" noChangeArrowheads="1" noChangeShapeType="1" noTextEdit="1"/>
                  </p:cNvSpPr>
                  <p:nvPr/>
                </p:nvSpPr>
                <p:spPr>
                  <a:xfrm>
                    <a:off x="1558411" y="5874947"/>
                    <a:ext cx="786581" cy="338554"/>
                  </a:xfrm>
                  <a:prstGeom prst="rect">
                    <a:avLst/>
                  </a:prstGeom>
                  <a:blipFill>
                    <a:blip r:embed="rId9"/>
                    <a:stretch>
                      <a:fillRect b="-8929"/>
                    </a:stretch>
                  </a:blipFill>
                </p:spPr>
                <p:txBody>
                  <a:bodyPr/>
                  <a:lstStyle/>
                  <a:p>
                    <a:r>
                      <a:rPr lang="pt-BR">
                        <a:noFill/>
                      </a:rPr>
                      <a:t> </a:t>
                    </a:r>
                  </a:p>
                </p:txBody>
              </p:sp>
            </mc:Fallback>
          </mc:AlternateContent>
        </p:grpSp>
      </p:grpSp>
    </p:spTree>
    <p:extLst>
      <p:ext uri="{BB962C8B-B14F-4D97-AF65-F5344CB8AC3E}">
        <p14:creationId xmlns:p14="http://schemas.microsoft.com/office/powerpoint/2010/main" val="33553970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0EC6F17-D937-6F98-FBB8-84DDFFC08586}"/>
              </a:ext>
            </a:extLst>
          </p:cNvPr>
          <p:cNvSpPr>
            <a:spLocks noGrp="1"/>
          </p:cNvSpPr>
          <p:nvPr>
            <p:ph type="title"/>
          </p:nvPr>
        </p:nvSpPr>
        <p:spPr/>
        <p:txBody>
          <a:bodyPr/>
          <a:lstStyle/>
          <a:p>
            <a:r>
              <a:rPr lang="pt-BR" dirty="0"/>
              <a:t>Classificação com neurônios</a:t>
            </a:r>
          </a:p>
        </p:txBody>
      </p:sp>
      <mc:AlternateContent xmlns:mc="http://schemas.openxmlformats.org/markup-compatibility/2006" xmlns:a14="http://schemas.microsoft.com/office/drawing/2010/main">
        <mc:Choice Requires="a14">
          <p:sp>
            <p:nvSpPr>
              <p:cNvPr id="50" name="Espaço Reservado para Conteúdo 2">
                <a:extLst>
                  <a:ext uri="{FF2B5EF4-FFF2-40B4-BE49-F238E27FC236}">
                    <a16:creationId xmlns:a16="http://schemas.microsoft.com/office/drawing/2014/main" id="{597A890C-2CD6-1984-4281-EE7140ACED32}"/>
                  </a:ext>
                </a:extLst>
              </p:cNvPr>
              <p:cNvSpPr>
                <a:spLocks noGrp="1"/>
              </p:cNvSpPr>
              <p:nvPr>
                <p:ph idx="1"/>
              </p:nvPr>
            </p:nvSpPr>
            <p:spPr>
              <a:xfrm>
                <a:off x="5722374" y="1825624"/>
                <a:ext cx="6279128" cy="5032375"/>
              </a:xfrm>
            </p:spPr>
            <p:txBody>
              <a:bodyPr>
                <a:normAutofit/>
              </a:bodyPr>
              <a:lstStyle/>
              <a:p>
                <a:r>
                  <a:rPr lang="pt-BR" dirty="0"/>
                  <a:t>Quando o neurônio opera como um </a:t>
                </a:r>
                <a:r>
                  <a:rPr lang="pt-BR" b="1" i="1" dirty="0">
                    <a:solidFill>
                      <a:srgbClr val="7030A0"/>
                    </a:solidFill>
                  </a:rPr>
                  <a:t>classificador binário</a:t>
                </a:r>
                <a:r>
                  <a:rPr lang="pt-BR" dirty="0"/>
                  <a:t>, a combinação linear definida por </a:t>
                </a:r>
                <a14:m>
                  <m:oMath xmlns:m="http://schemas.openxmlformats.org/officeDocument/2006/math">
                    <m:r>
                      <a:rPr lang="pt-BR" sz="2800" b="0" i="1" smtClean="0">
                        <a:latin typeface="Cambria Math" panose="02040503050406030204" pitchFamily="18" charset="0"/>
                      </a:rPr>
                      <m:t>𝑔</m:t>
                    </m:r>
                    <m:d>
                      <m:dPr>
                        <m:ctrlPr>
                          <a:rPr lang="pt-BR" sz="2800" b="0" i="1" smtClean="0">
                            <a:latin typeface="Cambria Math" panose="02040503050406030204" pitchFamily="18" charset="0"/>
                          </a:rPr>
                        </m:ctrlPr>
                      </m:dPr>
                      <m:e>
                        <m:r>
                          <a:rPr lang="pt-BR" sz="2800" b="1" i="1" smtClean="0">
                            <a:latin typeface="Cambria Math" panose="02040503050406030204" pitchFamily="18" charset="0"/>
                          </a:rPr>
                          <m:t>𝒙</m:t>
                        </m:r>
                      </m:e>
                    </m:d>
                  </m:oMath>
                </a14:m>
                <a:r>
                  <a:rPr lang="pt-BR" dirty="0"/>
                  <a:t>, define uma </a:t>
                </a:r>
                <a:r>
                  <a:rPr lang="pt-BR" b="1" i="1" dirty="0">
                    <a:solidFill>
                      <a:srgbClr val="00B050"/>
                    </a:solidFill>
                  </a:rPr>
                  <a:t>superfície de separação linear </a:t>
                </a:r>
                <a:r>
                  <a:rPr lang="pt-BR" dirty="0"/>
                  <a:t>entre </a:t>
                </a:r>
                <a:r>
                  <a:rPr lang="pt-BR" b="1" i="1" dirty="0">
                    <a:solidFill>
                      <a:srgbClr val="7030A0"/>
                    </a:solidFill>
                  </a:rPr>
                  <a:t>dois grupos </a:t>
                </a:r>
                <a:r>
                  <a:rPr lang="pt-BR" dirty="0"/>
                  <a:t>distintos de dados (i.e., classes), </a:t>
                </a:r>
                <a:r>
                  <a:rPr lang="pt-BR" b="1" i="1" dirty="0"/>
                  <a:t>ao invés de uma função que aproxima o comportamento dos dados</a:t>
                </a:r>
                <a:r>
                  <a:rPr lang="pt-BR" dirty="0"/>
                  <a:t>.</a:t>
                </a:r>
              </a:p>
            </p:txBody>
          </p:sp>
        </mc:Choice>
        <mc:Fallback xmlns="">
          <p:sp>
            <p:nvSpPr>
              <p:cNvPr id="50" name="Espaço Reservado para Conteúdo 2">
                <a:extLst>
                  <a:ext uri="{FF2B5EF4-FFF2-40B4-BE49-F238E27FC236}">
                    <a16:creationId xmlns:a16="http://schemas.microsoft.com/office/drawing/2014/main" id="{597A890C-2CD6-1984-4281-EE7140ACED32}"/>
                  </a:ext>
                </a:extLst>
              </p:cNvPr>
              <p:cNvSpPr>
                <a:spLocks noGrp="1" noRot="1" noChangeAspect="1" noMove="1" noResize="1" noEditPoints="1" noAdjustHandles="1" noChangeArrowheads="1" noChangeShapeType="1" noTextEdit="1"/>
              </p:cNvSpPr>
              <p:nvPr>
                <p:ph idx="1"/>
              </p:nvPr>
            </p:nvSpPr>
            <p:spPr>
              <a:xfrm>
                <a:off x="5722374" y="1825624"/>
                <a:ext cx="6279128" cy="5032375"/>
              </a:xfrm>
              <a:blipFill>
                <a:blip r:embed="rId3"/>
                <a:stretch>
                  <a:fillRect l="-1748" t="-1937" r="-777"/>
                </a:stretch>
              </a:blipFill>
            </p:spPr>
            <p:txBody>
              <a:bodyPr/>
              <a:lstStyle/>
              <a:p>
                <a:r>
                  <a:rPr lang="pt-BR">
                    <a:noFill/>
                  </a:rPr>
                  <a:t> </a:t>
                </a:r>
              </a:p>
            </p:txBody>
          </p:sp>
        </mc:Fallback>
      </mc:AlternateContent>
      <p:grpSp>
        <p:nvGrpSpPr>
          <p:cNvPr id="3" name="Group 29">
            <a:extLst>
              <a:ext uri="{FF2B5EF4-FFF2-40B4-BE49-F238E27FC236}">
                <a16:creationId xmlns:a16="http://schemas.microsoft.com/office/drawing/2014/main" id="{65EA9556-2B5B-200C-D0A8-DADFC30A7017}"/>
              </a:ext>
            </a:extLst>
          </p:cNvPr>
          <p:cNvGrpSpPr/>
          <p:nvPr/>
        </p:nvGrpSpPr>
        <p:grpSpPr>
          <a:xfrm>
            <a:off x="1145231" y="2314528"/>
            <a:ext cx="3955774" cy="2602233"/>
            <a:chOff x="3985525" y="1463116"/>
            <a:chExt cx="3955774" cy="2602233"/>
          </a:xfrm>
        </p:grpSpPr>
        <p:cxnSp>
          <p:nvCxnSpPr>
            <p:cNvPr id="17" name="Straight Arrow Connector 3">
              <a:extLst>
                <a:ext uri="{FF2B5EF4-FFF2-40B4-BE49-F238E27FC236}">
                  <a16:creationId xmlns:a16="http://schemas.microsoft.com/office/drawing/2014/main" id="{8EF80E62-3C8A-6082-1180-2C59B0E8FC07}"/>
                </a:ext>
              </a:extLst>
            </p:cNvPr>
            <p:cNvCxnSpPr/>
            <p:nvPr/>
          </p:nvCxnSpPr>
          <p:spPr>
            <a:xfrm flipV="1">
              <a:off x="4379225" y="1852013"/>
              <a:ext cx="0" cy="200910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4">
              <a:extLst>
                <a:ext uri="{FF2B5EF4-FFF2-40B4-BE49-F238E27FC236}">
                  <a16:creationId xmlns:a16="http://schemas.microsoft.com/office/drawing/2014/main" id="{C9B44658-4923-9572-385B-BF4A01DB82F0}"/>
                </a:ext>
              </a:extLst>
            </p:cNvPr>
            <p:cNvCxnSpPr/>
            <p:nvPr/>
          </p:nvCxnSpPr>
          <p:spPr>
            <a:xfrm>
              <a:off x="4366525" y="3861117"/>
              <a:ext cx="27720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Oval 5">
              <a:extLst>
                <a:ext uri="{FF2B5EF4-FFF2-40B4-BE49-F238E27FC236}">
                  <a16:creationId xmlns:a16="http://schemas.microsoft.com/office/drawing/2014/main" id="{34D34F60-47EA-0331-0649-12A328662241}"/>
                </a:ext>
              </a:extLst>
            </p:cNvPr>
            <p:cNvSpPr/>
            <p:nvPr/>
          </p:nvSpPr>
          <p:spPr>
            <a:xfrm>
              <a:off x="4646532" y="3408603"/>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6" name="Isosceles Triangle 6">
              <a:extLst>
                <a:ext uri="{FF2B5EF4-FFF2-40B4-BE49-F238E27FC236}">
                  <a16:creationId xmlns:a16="http://schemas.microsoft.com/office/drawing/2014/main" id="{4F48588C-9D49-F00D-E5BE-63C8DFF12409}"/>
                </a:ext>
              </a:extLst>
            </p:cNvPr>
            <p:cNvSpPr/>
            <p:nvPr/>
          </p:nvSpPr>
          <p:spPr>
            <a:xfrm>
              <a:off x="5701241" y="2211726"/>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27" name="Straight Connector 7">
              <a:extLst>
                <a:ext uri="{FF2B5EF4-FFF2-40B4-BE49-F238E27FC236}">
                  <a16:creationId xmlns:a16="http://schemas.microsoft.com/office/drawing/2014/main" id="{3C97C45B-91BE-5F0F-93EF-AFDDFD1FC020}"/>
                </a:ext>
              </a:extLst>
            </p:cNvPr>
            <p:cNvCxnSpPr/>
            <p:nvPr/>
          </p:nvCxnSpPr>
          <p:spPr>
            <a:xfrm>
              <a:off x="4378008" y="2052975"/>
              <a:ext cx="1929023" cy="1784267"/>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8" name="Oval 8">
              <a:extLst>
                <a:ext uri="{FF2B5EF4-FFF2-40B4-BE49-F238E27FC236}">
                  <a16:creationId xmlns:a16="http://schemas.microsoft.com/office/drawing/2014/main" id="{EF775D00-AF34-AA18-298C-F9DF5BCBE309}"/>
                </a:ext>
              </a:extLst>
            </p:cNvPr>
            <p:cNvSpPr/>
            <p:nvPr/>
          </p:nvSpPr>
          <p:spPr>
            <a:xfrm>
              <a:off x="4573149" y="3134479"/>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9" name="Oval 9">
              <a:extLst>
                <a:ext uri="{FF2B5EF4-FFF2-40B4-BE49-F238E27FC236}">
                  <a16:creationId xmlns:a16="http://schemas.microsoft.com/office/drawing/2014/main" id="{1B3885A9-5BBB-A41B-5340-ADE3143C67CE}"/>
                </a:ext>
              </a:extLst>
            </p:cNvPr>
            <p:cNvSpPr/>
            <p:nvPr/>
          </p:nvSpPr>
          <p:spPr>
            <a:xfrm>
              <a:off x="4875354" y="3211752"/>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0" name="Oval 10">
              <a:extLst>
                <a:ext uri="{FF2B5EF4-FFF2-40B4-BE49-F238E27FC236}">
                  <a16:creationId xmlns:a16="http://schemas.microsoft.com/office/drawing/2014/main" id="{D08C0B83-70EB-425D-58C7-882E4179BAC7}"/>
                </a:ext>
              </a:extLst>
            </p:cNvPr>
            <p:cNvSpPr/>
            <p:nvPr/>
          </p:nvSpPr>
          <p:spPr>
            <a:xfrm>
              <a:off x="5095502" y="3400018"/>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1" name="Oval 11">
              <a:extLst>
                <a:ext uri="{FF2B5EF4-FFF2-40B4-BE49-F238E27FC236}">
                  <a16:creationId xmlns:a16="http://schemas.microsoft.com/office/drawing/2014/main" id="{2190B286-97B6-2E12-D528-2F615A2E6756}"/>
                </a:ext>
              </a:extLst>
            </p:cNvPr>
            <p:cNvSpPr/>
            <p:nvPr/>
          </p:nvSpPr>
          <p:spPr>
            <a:xfrm>
              <a:off x="4896639" y="3524960"/>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2" name="Oval 12">
              <a:extLst>
                <a:ext uri="{FF2B5EF4-FFF2-40B4-BE49-F238E27FC236}">
                  <a16:creationId xmlns:a16="http://schemas.microsoft.com/office/drawing/2014/main" id="{FFB8D208-1149-D1CA-E05D-CAD4B6807B44}"/>
                </a:ext>
              </a:extLst>
            </p:cNvPr>
            <p:cNvSpPr/>
            <p:nvPr/>
          </p:nvSpPr>
          <p:spPr>
            <a:xfrm>
              <a:off x="4731982" y="2881373"/>
              <a:ext cx="152400"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3" name="Oval 13">
              <a:extLst>
                <a:ext uri="{FF2B5EF4-FFF2-40B4-BE49-F238E27FC236}">
                  <a16:creationId xmlns:a16="http://schemas.microsoft.com/office/drawing/2014/main" id="{7FCF396F-9B53-44FE-3F74-713C343723BF}"/>
                </a:ext>
              </a:extLst>
            </p:cNvPr>
            <p:cNvSpPr/>
            <p:nvPr/>
          </p:nvSpPr>
          <p:spPr>
            <a:xfrm>
              <a:off x="5037497" y="2950061"/>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5" name="Isosceles Triangle 14">
              <a:extLst>
                <a:ext uri="{FF2B5EF4-FFF2-40B4-BE49-F238E27FC236}">
                  <a16:creationId xmlns:a16="http://schemas.microsoft.com/office/drawing/2014/main" id="{F7AF9665-03E0-16DC-CB1C-AB334B015BF0}"/>
                </a:ext>
              </a:extLst>
            </p:cNvPr>
            <p:cNvSpPr/>
            <p:nvPr/>
          </p:nvSpPr>
          <p:spPr>
            <a:xfrm>
              <a:off x="5853641" y="2364126"/>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6" name="Isosceles Triangle 15">
              <a:extLst>
                <a:ext uri="{FF2B5EF4-FFF2-40B4-BE49-F238E27FC236}">
                  <a16:creationId xmlns:a16="http://schemas.microsoft.com/office/drawing/2014/main" id="{AE4931AF-2556-107D-A5F4-375AB3EB0909}"/>
                </a:ext>
              </a:extLst>
            </p:cNvPr>
            <p:cNvSpPr/>
            <p:nvPr/>
          </p:nvSpPr>
          <p:spPr>
            <a:xfrm>
              <a:off x="5567891" y="2446676"/>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7" name="Isosceles Triangle 16">
              <a:extLst>
                <a:ext uri="{FF2B5EF4-FFF2-40B4-BE49-F238E27FC236}">
                  <a16:creationId xmlns:a16="http://schemas.microsoft.com/office/drawing/2014/main" id="{81B04C10-EE33-3344-E812-903CD03AF3DE}"/>
                </a:ext>
              </a:extLst>
            </p:cNvPr>
            <p:cNvSpPr/>
            <p:nvPr/>
          </p:nvSpPr>
          <p:spPr>
            <a:xfrm>
              <a:off x="5786966" y="2685829"/>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Isosceles Triangle 17">
              <a:extLst>
                <a:ext uri="{FF2B5EF4-FFF2-40B4-BE49-F238E27FC236}">
                  <a16:creationId xmlns:a16="http://schemas.microsoft.com/office/drawing/2014/main" id="{07584924-7D33-A60A-183B-94F6D6E655D4}"/>
                </a:ext>
              </a:extLst>
            </p:cNvPr>
            <p:cNvSpPr/>
            <p:nvPr/>
          </p:nvSpPr>
          <p:spPr>
            <a:xfrm>
              <a:off x="5139397" y="2261453"/>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Isosceles Triangle 18">
              <a:extLst>
                <a:ext uri="{FF2B5EF4-FFF2-40B4-BE49-F238E27FC236}">
                  <a16:creationId xmlns:a16="http://schemas.microsoft.com/office/drawing/2014/main" id="{E9B6B256-6D2B-CEFC-4437-96661E36EFD8}"/>
                </a:ext>
              </a:extLst>
            </p:cNvPr>
            <p:cNvSpPr/>
            <p:nvPr/>
          </p:nvSpPr>
          <p:spPr>
            <a:xfrm>
              <a:off x="5392328" y="2046626"/>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0" name="Isosceles Triangle 19">
              <a:extLst>
                <a:ext uri="{FF2B5EF4-FFF2-40B4-BE49-F238E27FC236}">
                  <a16:creationId xmlns:a16="http://schemas.microsoft.com/office/drawing/2014/main" id="{736ECA87-C7AA-FC97-5304-9321CA03115A}"/>
                </a:ext>
              </a:extLst>
            </p:cNvPr>
            <p:cNvSpPr/>
            <p:nvPr/>
          </p:nvSpPr>
          <p:spPr>
            <a:xfrm>
              <a:off x="5305485" y="2520729"/>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1" name="Isosceles Triangle 20">
              <a:extLst>
                <a:ext uri="{FF2B5EF4-FFF2-40B4-BE49-F238E27FC236}">
                  <a16:creationId xmlns:a16="http://schemas.microsoft.com/office/drawing/2014/main" id="{4641A278-A636-94DC-71FE-38CAD542B92E}"/>
                </a:ext>
              </a:extLst>
            </p:cNvPr>
            <p:cNvSpPr/>
            <p:nvPr/>
          </p:nvSpPr>
          <p:spPr>
            <a:xfrm>
              <a:off x="6006041" y="2516526"/>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44" name="TextBox 23">
                  <a:extLst>
                    <a:ext uri="{FF2B5EF4-FFF2-40B4-BE49-F238E27FC236}">
                      <a16:creationId xmlns:a16="http://schemas.microsoft.com/office/drawing/2014/main" id="{165C9D64-F8A8-B8B6-8EFD-506A10B031E6}"/>
                    </a:ext>
                  </a:extLst>
                </p:cNvPr>
                <p:cNvSpPr txBox="1"/>
                <p:nvPr/>
              </p:nvSpPr>
              <p:spPr>
                <a:xfrm>
                  <a:off x="6938959" y="3696017"/>
                  <a:ext cx="7874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oMath>
                    </m:oMathPara>
                  </a14:m>
                  <a:endParaRPr lang="pt-BR" dirty="0"/>
                </a:p>
              </p:txBody>
            </p:sp>
          </mc:Choice>
          <mc:Fallback xmlns="">
            <p:sp>
              <p:nvSpPr>
                <p:cNvPr id="24" name="TextBox 23"/>
                <p:cNvSpPr txBox="1">
                  <a:spLocks noRot="1" noChangeAspect="1" noMove="1" noResize="1" noEditPoints="1" noAdjustHandles="1" noChangeArrowheads="1" noChangeShapeType="1" noTextEdit="1"/>
                </p:cNvSpPr>
                <p:nvPr/>
              </p:nvSpPr>
              <p:spPr>
                <a:xfrm>
                  <a:off x="6938959" y="3696017"/>
                  <a:ext cx="787400" cy="369332"/>
                </a:xfrm>
                <a:prstGeom prst="rect">
                  <a:avLst/>
                </a:prstGeom>
                <a:blipFill rotWithShape="0">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5" name="TextBox 24">
                  <a:extLst>
                    <a:ext uri="{FF2B5EF4-FFF2-40B4-BE49-F238E27FC236}">
                      <a16:creationId xmlns:a16="http://schemas.microsoft.com/office/drawing/2014/main" id="{CBB7F3F7-2363-B9D9-3C7D-DE6775051083}"/>
                    </a:ext>
                  </a:extLst>
                </p:cNvPr>
                <p:cNvSpPr txBox="1"/>
                <p:nvPr/>
              </p:nvSpPr>
              <p:spPr>
                <a:xfrm>
                  <a:off x="3985525" y="1463116"/>
                  <a:ext cx="7874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oMath>
                    </m:oMathPara>
                  </a14:m>
                  <a:endParaRPr lang="pt-BR" dirty="0"/>
                </a:p>
              </p:txBody>
            </p:sp>
          </mc:Choice>
          <mc:Fallback xmlns="">
            <p:sp>
              <p:nvSpPr>
                <p:cNvPr id="25" name="TextBox 24"/>
                <p:cNvSpPr txBox="1">
                  <a:spLocks noRot="1" noChangeAspect="1" noMove="1" noResize="1" noEditPoints="1" noAdjustHandles="1" noChangeArrowheads="1" noChangeShapeType="1" noTextEdit="1"/>
                </p:cNvSpPr>
                <p:nvPr/>
              </p:nvSpPr>
              <p:spPr>
                <a:xfrm>
                  <a:off x="3985525" y="1463116"/>
                  <a:ext cx="787400" cy="369332"/>
                </a:xfrm>
                <a:prstGeom prst="rect">
                  <a:avLst/>
                </a:prstGeom>
                <a:blipFill rotWithShape="0">
                  <a:blip r:embed="rId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8" name="Rectangle 27">
                  <a:extLst>
                    <a:ext uri="{FF2B5EF4-FFF2-40B4-BE49-F238E27FC236}">
                      <a16:creationId xmlns:a16="http://schemas.microsoft.com/office/drawing/2014/main" id="{F64132A5-193B-13C7-EF51-05C548E27762}"/>
                    </a:ext>
                  </a:extLst>
                </p:cNvPr>
                <p:cNvSpPr/>
                <p:nvPr/>
              </p:nvSpPr>
              <p:spPr>
                <a:xfrm>
                  <a:off x="6474620" y="2850929"/>
                  <a:ext cx="1466679" cy="646331"/>
                </a:xfrm>
                <a:prstGeom prst="rect">
                  <a:avLst/>
                </a:prstGeom>
              </p:spPr>
              <p:txBody>
                <a:bodyPr wrap="square">
                  <a:spAutoFit/>
                </a:bodyPr>
                <a:lstStyle/>
                <a:p>
                  <a:pPr algn="ctr"/>
                  <a:r>
                    <a:rPr lang="pt-BR" sz="1200" dirty="0"/>
                    <a:t>Superfície </a:t>
                  </a:r>
                  <a:r>
                    <a:rPr lang="pt-BR" sz="1200" b="0" dirty="0"/>
                    <a:t>de </a:t>
                  </a:r>
                  <a:r>
                    <a:rPr lang="pt-BR" sz="1200" dirty="0"/>
                    <a:t>separação ou função discriminante, </a:t>
                  </a:r>
                  <a14:m>
                    <m:oMath xmlns:m="http://schemas.openxmlformats.org/officeDocument/2006/math">
                      <m:r>
                        <a:rPr lang="pt-BR" sz="1200" b="0" i="1" smtClean="0">
                          <a:latin typeface="Cambria Math" panose="02040503050406030204" pitchFamily="18" charset="0"/>
                        </a:rPr>
                        <m:t>𝑔</m:t>
                      </m:r>
                      <m:d>
                        <m:dPr>
                          <m:ctrlPr>
                            <a:rPr lang="pt-BR" sz="1200" b="0" i="1" smtClean="0">
                              <a:latin typeface="Cambria Math" panose="02040503050406030204" pitchFamily="18" charset="0"/>
                            </a:rPr>
                          </m:ctrlPr>
                        </m:dPr>
                        <m:e>
                          <m:r>
                            <a:rPr lang="pt-BR" sz="1200" b="1" i="1" smtClean="0">
                              <a:latin typeface="Cambria Math" panose="02040503050406030204" pitchFamily="18" charset="0"/>
                            </a:rPr>
                            <m:t>𝒙</m:t>
                          </m:r>
                        </m:e>
                      </m:d>
                    </m:oMath>
                  </a14:m>
                  <a:r>
                    <a:rPr lang="pt-BR" sz="1200" b="0" dirty="0"/>
                    <a:t>.</a:t>
                  </a:r>
                </a:p>
              </p:txBody>
            </p:sp>
          </mc:Choice>
          <mc:Fallback xmlns="">
            <p:sp>
              <p:nvSpPr>
                <p:cNvPr id="48" name="Rectangle 27">
                  <a:extLst>
                    <a:ext uri="{FF2B5EF4-FFF2-40B4-BE49-F238E27FC236}">
                      <a16:creationId xmlns:a16="http://schemas.microsoft.com/office/drawing/2014/main" id="{F64132A5-193B-13C7-EF51-05C548E27762}"/>
                    </a:ext>
                  </a:extLst>
                </p:cNvPr>
                <p:cNvSpPr>
                  <a:spLocks noRot="1" noChangeAspect="1" noMove="1" noResize="1" noEditPoints="1" noAdjustHandles="1" noChangeArrowheads="1" noChangeShapeType="1" noTextEdit="1"/>
                </p:cNvSpPr>
                <p:nvPr/>
              </p:nvSpPr>
              <p:spPr>
                <a:xfrm>
                  <a:off x="6474620" y="2850929"/>
                  <a:ext cx="1466679" cy="646331"/>
                </a:xfrm>
                <a:prstGeom prst="rect">
                  <a:avLst/>
                </a:prstGeom>
                <a:blipFill>
                  <a:blip r:embed="rId6"/>
                  <a:stretch>
                    <a:fillRect l="-417" t="-943" b="-6604"/>
                  </a:stretch>
                </a:blipFill>
              </p:spPr>
              <p:txBody>
                <a:bodyPr/>
                <a:lstStyle/>
                <a:p>
                  <a:r>
                    <a:rPr lang="pt-BR">
                      <a:noFill/>
                    </a:rPr>
                    <a:t> </a:t>
                  </a:r>
                </a:p>
              </p:txBody>
            </p:sp>
          </mc:Fallback>
        </mc:AlternateContent>
        <p:cxnSp>
          <p:nvCxnSpPr>
            <p:cNvPr id="51" name="Curved Connector 28">
              <a:extLst>
                <a:ext uri="{FF2B5EF4-FFF2-40B4-BE49-F238E27FC236}">
                  <a16:creationId xmlns:a16="http://schemas.microsoft.com/office/drawing/2014/main" id="{8996FCE2-BB7A-69EA-3907-180088926964}"/>
                </a:ext>
              </a:extLst>
            </p:cNvPr>
            <p:cNvCxnSpPr>
              <a:cxnSpLocks/>
              <a:endCxn id="48" idx="2"/>
            </p:cNvCxnSpPr>
            <p:nvPr/>
          </p:nvCxnSpPr>
          <p:spPr>
            <a:xfrm flipV="1">
              <a:off x="6304208" y="3497260"/>
              <a:ext cx="903752" cy="258591"/>
            </a:xfrm>
            <a:prstGeom prst="curved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85" name="CaixaDeTexto 84">
            <a:extLst>
              <a:ext uri="{FF2B5EF4-FFF2-40B4-BE49-F238E27FC236}">
                <a16:creationId xmlns:a16="http://schemas.microsoft.com/office/drawing/2014/main" id="{06C108C4-1F89-6764-4515-32E87B14E74F}"/>
              </a:ext>
            </a:extLst>
          </p:cNvPr>
          <p:cNvSpPr txBox="1"/>
          <p:nvPr/>
        </p:nvSpPr>
        <p:spPr>
          <a:xfrm>
            <a:off x="1654989" y="5007167"/>
            <a:ext cx="3231075" cy="369332"/>
          </a:xfrm>
          <a:prstGeom prst="rect">
            <a:avLst/>
          </a:prstGeom>
          <a:noFill/>
        </p:spPr>
        <p:txBody>
          <a:bodyPr wrap="square" rtlCol="0">
            <a:spAutoFit/>
          </a:bodyPr>
          <a:lstStyle/>
          <a:p>
            <a:r>
              <a:rPr lang="pt-BR" dirty="0"/>
              <a:t>Classe 0 (Classe negativa)</a:t>
            </a:r>
          </a:p>
        </p:txBody>
      </p:sp>
      <p:sp>
        <p:nvSpPr>
          <p:cNvPr id="86" name="CaixaDeTexto 85">
            <a:extLst>
              <a:ext uri="{FF2B5EF4-FFF2-40B4-BE49-F238E27FC236}">
                <a16:creationId xmlns:a16="http://schemas.microsoft.com/office/drawing/2014/main" id="{551A1B5E-8188-B660-90F9-D402652586AF}"/>
              </a:ext>
            </a:extLst>
          </p:cNvPr>
          <p:cNvSpPr txBox="1"/>
          <p:nvPr/>
        </p:nvSpPr>
        <p:spPr>
          <a:xfrm>
            <a:off x="1654990" y="5321508"/>
            <a:ext cx="2972316" cy="369332"/>
          </a:xfrm>
          <a:prstGeom prst="rect">
            <a:avLst/>
          </a:prstGeom>
          <a:noFill/>
        </p:spPr>
        <p:txBody>
          <a:bodyPr wrap="square" rtlCol="0">
            <a:spAutoFit/>
          </a:bodyPr>
          <a:lstStyle/>
          <a:p>
            <a:r>
              <a:rPr lang="pt-BR" dirty="0"/>
              <a:t>Classe 1 (Classe positiva)</a:t>
            </a:r>
          </a:p>
        </p:txBody>
      </p:sp>
      <p:sp>
        <p:nvSpPr>
          <p:cNvPr id="87" name="Isosceles Triangle 18">
            <a:extLst>
              <a:ext uri="{FF2B5EF4-FFF2-40B4-BE49-F238E27FC236}">
                <a16:creationId xmlns:a16="http://schemas.microsoft.com/office/drawing/2014/main" id="{01F69C03-B1A3-B9C2-DFCE-14ACE30A642D}"/>
              </a:ext>
            </a:extLst>
          </p:cNvPr>
          <p:cNvSpPr/>
          <p:nvPr/>
        </p:nvSpPr>
        <p:spPr>
          <a:xfrm>
            <a:off x="2704434" y="3050438"/>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8" name="Isosceles Triangle 18">
            <a:extLst>
              <a:ext uri="{FF2B5EF4-FFF2-40B4-BE49-F238E27FC236}">
                <a16:creationId xmlns:a16="http://schemas.microsoft.com/office/drawing/2014/main" id="{97B1BC38-F7E9-5E53-D395-117A41411849}"/>
              </a:ext>
            </a:extLst>
          </p:cNvPr>
          <p:cNvSpPr/>
          <p:nvPr/>
        </p:nvSpPr>
        <p:spPr>
          <a:xfrm>
            <a:off x="2856834" y="3202838"/>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9" name="Isosceles Triangle 18">
            <a:extLst>
              <a:ext uri="{FF2B5EF4-FFF2-40B4-BE49-F238E27FC236}">
                <a16:creationId xmlns:a16="http://schemas.microsoft.com/office/drawing/2014/main" id="{E1E533B6-B5A6-BE22-790A-63DADC5FB087}"/>
              </a:ext>
            </a:extLst>
          </p:cNvPr>
          <p:cNvSpPr/>
          <p:nvPr/>
        </p:nvSpPr>
        <p:spPr>
          <a:xfrm>
            <a:off x="1538414" y="5081788"/>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0" name="Oval 11">
            <a:extLst>
              <a:ext uri="{FF2B5EF4-FFF2-40B4-BE49-F238E27FC236}">
                <a16:creationId xmlns:a16="http://schemas.microsoft.com/office/drawing/2014/main" id="{4D1D2DA2-9F0F-FC08-0853-33E64179CD66}"/>
              </a:ext>
            </a:extLst>
          </p:cNvPr>
          <p:cNvSpPr/>
          <p:nvPr/>
        </p:nvSpPr>
        <p:spPr>
          <a:xfrm>
            <a:off x="1531706" y="5442871"/>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6876118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0EC6F17-D937-6F98-FBB8-84DDFFC08586}"/>
              </a:ext>
            </a:extLst>
          </p:cNvPr>
          <p:cNvSpPr>
            <a:spLocks noGrp="1"/>
          </p:cNvSpPr>
          <p:nvPr>
            <p:ph type="title"/>
          </p:nvPr>
        </p:nvSpPr>
        <p:spPr/>
        <p:txBody>
          <a:bodyPr/>
          <a:lstStyle/>
          <a:p>
            <a:r>
              <a:rPr lang="pt-BR" dirty="0"/>
              <a:t>Classificação com neurônios</a:t>
            </a:r>
          </a:p>
        </p:txBody>
      </p:sp>
      <mc:AlternateContent xmlns:mc="http://schemas.openxmlformats.org/markup-compatibility/2006" xmlns:a14="http://schemas.microsoft.com/office/drawing/2010/main">
        <mc:Choice Requires="a14">
          <p:sp>
            <p:nvSpPr>
              <p:cNvPr id="50" name="Espaço Reservado para Conteúdo 2">
                <a:extLst>
                  <a:ext uri="{FF2B5EF4-FFF2-40B4-BE49-F238E27FC236}">
                    <a16:creationId xmlns:a16="http://schemas.microsoft.com/office/drawing/2014/main" id="{597A890C-2CD6-1984-4281-EE7140ACED32}"/>
                  </a:ext>
                </a:extLst>
              </p:cNvPr>
              <p:cNvSpPr>
                <a:spLocks noGrp="1"/>
              </p:cNvSpPr>
              <p:nvPr>
                <p:ph idx="1"/>
              </p:nvPr>
            </p:nvSpPr>
            <p:spPr>
              <a:xfrm>
                <a:off x="5938388" y="1825624"/>
                <a:ext cx="6063114" cy="5032375"/>
              </a:xfrm>
            </p:spPr>
            <p:txBody>
              <a:bodyPr>
                <a:normAutofit/>
              </a:bodyPr>
              <a:lstStyle/>
              <a:p>
                <a:r>
                  <a:rPr lang="pt-BR" dirty="0"/>
                  <a:t>O neurônio separa as classes usando </a:t>
                </a:r>
                <a:r>
                  <a:rPr lang="pt-BR" b="1" i="1" dirty="0">
                    <a:solidFill>
                      <a:srgbClr val="FF0000"/>
                    </a:solidFill>
                  </a:rPr>
                  <a:t>hiperplanos</a:t>
                </a:r>
                <a:r>
                  <a:rPr lang="pt-BR" dirty="0"/>
                  <a:t> (retas, planos, etc.).</a:t>
                </a:r>
              </a:p>
              <a:p>
                <a:r>
                  <a:rPr lang="pt-BR" dirty="0"/>
                  <a:t>Nesse contexto, a função </a:t>
                </a:r>
                <a14:m>
                  <m:oMath xmlns:m="http://schemas.openxmlformats.org/officeDocument/2006/math">
                    <m:r>
                      <a:rPr lang="pt-BR" sz="2800" b="0" i="1" smtClean="0">
                        <a:latin typeface="Cambria Math" panose="02040503050406030204" pitchFamily="18" charset="0"/>
                      </a:rPr>
                      <m:t>𝑔</m:t>
                    </m:r>
                    <m:d>
                      <m:dPr>
                        <m:ctrlPr>
                          <a:rPr lang="pt-BR" sz="2800" b="0" i="1" smtClean="0">
                            <a:latin typeface="Cambria Math" panose="02040503050406030204" pitchFamily="18" charset="0"/>
                          </a:rPr>
                        </m:ctrlPr>
                      </m:dPr>
                      <m:e>
                        <m:r>
                          <a:rPr lang="pt-BR" sz="2800" b="1" i="1" smtClean="0">
                            <a:latin typeface="Cambria Math" panose="02040503050406030204" pitchFamily="18" charset="0"/>
                          </a:rPr>
                          <m:t>𝒙</m:t>
                        </m:r>
                      </m:e>
                    </m:d>
                  </m:oMath>
                </a14:m>
                <a:r>
                  <a:rPr lang="pt-BR" dirty="0"/>
                  <a:t> é chamada também de </a:t>
                </a:r>
                <a:r>
                  <a:rPr lang="pt-BR" b="1" i="1" dirty="0">
                    <a:solidFill>
                      <a:srgbClr val="00B050"/>
                    </a:solidFill>
                  </a:rPr>
                  <a:t>função discriminante</a:t>
                </a:r>
                <a:r>
                  <a:rPr lang="pt-BR" dirty="0"/>
                  <a:t>, pois seus valores de saída são usados para separar as classes.</a:t>
                </a:r>
              </a:p>
            </p:txBody>
          </p:sp>
        </mc:Choice>
        <mc:Fallback xmlns="">
          <p:sp>
            <p:nvSpPr>
              <p:cNvPr id="50" name="Espaço Reservado para Conteúdo 2">
                <a:extLst>
                  <a:ext uri="{FF2B5EF4-FFF2-40B4-BE49-F238E27FC236}">
                    <a16:creationId xmlns:a16="http://schemas.microsoft.com/office/drawing/2014/main" id="{597A890C-2CD6-1984-4281-EE7140ACED32}"/>
                  </a:ext>
                </a:extLst>
              </p:cNvPr>
              <p:cNvSpPr>
                <a:spLocks noGrp="1" noRot="1" noChangeAspect="1" noMove="1" noResize="1" noEditPoints="1" noAdjustHandles="1" noChangeArrowheads="1" noChangeShapeType="1" noTextEdit="1"/>
              </p:cNvSpPr>
              <p:nvPr>
                <p:ph idx="1"/>
              </p:nvPr>
            </p:nvSpPr>
            <p:spPr>
              <a:xfrm>
                <a:off x="5938388" y="1825624"/>
                <a:ext cx="6063114" cy="5032375"/>
              </a:xfrm>
              <a:blipFill>
                <a:blip r:embed="rId3"/>
                <a:stretch>
                  <a:fillRect l="-1809" t="-1937"/>
                </a:stretch>
              </a:blipFill>
            </p:spPr>
            <p:txBody>
              <a:bodyPr/>
              <a:lstStyle/>
              <a:p>
                <a:r>
                  <a:rPr lang="pt-BR">
                    <a:noFill/>
                  </a:rPr>
                  <a:t> </a:t>
                </a:r>
              </a:p>
            </p:txBody>
          </p:sp>
        </mc:Fallback>
      </mc:AlternateContent>
      <p:grpSp>
        <p:nvGrpSpPr>
          <p:cNvPr id="4" name="Group 29">
            <a:extLst>
              <a:ext uri="{FF2B5EF4-FFF2-40B4-BE49-F238E27FC236}">
                <a16:creationId xmlns:a16="http://schemas.microsoft.com/office/drawing/2014/main" id="{8D92690D-7477-E9ED-D19C-052C3470E339}"/>
              </a:ext>
            </a:extLst>
          </p:cNvPr>
          <p:cNvGrpSpPr/>
          <p:nvPr/>
        </p:nvGrpSpPr>
        <p:grpSpPr>
          <a:xfrm>
            <a:off x="1145231" y="2314528"/>
            <a:ext cx="3955774" cy="2602233"/>
            <a:chOff x="3985525" y="1463116"/>
            <a:chExt cx="3955774" cy="2602233"/>
          </a:xfrm>
        </p:grpSpPr>
        <p:cxnSp>
          <p:nvCxnSpPr>
            <p:cNvPr id="5" name="Straight Arrow Connector 3">
              <a:extLst>
                <a:ext uri="{FF2B5EF4-FFF2-40B4-BE49-F238E27FC236}">
                  <a16:creationId xmlns:a16="http://schemas.microsoft.com/office/drawing/2014/main" id="{23B783E7-C59D-7665-8C38-2481E58903A7}"/>
                </a:ext>
              </a:extLst>
            </p:cNvPr>
            <p:cNvCxnSpPr/>
            <p:nvPr/>
          </p:nvCxnSpPr>
          <p:spPr>
            <a:xfrm flipV="1">
              <a:off x="4379225" y="1852013"/>
              <a:ext cx="0" cy="200910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4">
              <a:extLst>
                <a:ext uri="{FF2B5EF4-FFF2-40B4-BE49-F238E27FC236}">
                  <a16:creationId xmlns:a16="http://schemas.microsoft.com/office/drawing/2014/main" id="{6B0740F1-7CB0-F3C4-E3A5-FBD58738FA94}"/>
                </a:ext>
              </a:extLst>
            </p:cNvPr>
            <p:cNvCxnSpPr/>
            <p:nvPr/>
          </p:nvCxnSpPr>
          <p:spPr>
            <a:xfrm>
              <a:off x="4366525" y="3861117"/>
              <a:ext cx="27720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Oval 5">
              <a:extLst>
                <a:ext uri="{FF2B5EF4-FFF2-40B4-BE49-F238E27FC236}">
                  <a16:creationId xmlns:a16="http://schemas.microsoft.com/office/drawing/2014/main" id="{0957EBC2-1E0F-3673-CB52-EE23D9ECDFC6}"/>
                </a:ext>
              </a:extLst>
            </p:cNvPr>
            <p:cNvSpPr/>
            <p:nvPr/>
          </p:nvSpPr>
          <p:spPr>
            <a:xfrm>
              <a:off x="4646532" y="3408603"/>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Isosceles Triangle 6">
              <a:extLst>
                <a:ext uri="{FF2B5EF4-FFF2-40B4-BE49-F238E27FC236}">
                  <a16:creationId xmlns:a16="http://schemas.microsoft.com/office/drawing/2014/main" id="{C50D996B-E6D6-13C6-12A0-46F6AF32B9DC}"/>
                </a:ext>
              </a:extLst>
            </p:cNvPr>
            <p:cNvSpPr/>
            <p:nvPr/>
          </p:nvSpPr>
          <p:spPr>
            <a:xfrm>
              <a:off x="5701241" y="2211726"/>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9" name="Straight Connector 7">
              <a:extLst>
                <a:ext uri="{FF2B5EF4-FFF2-40B4-BE49-F238E27FC236}">
                  <a16:creationId xmlns:a16="http://schemas.microsoft.com/office/drawing/2014/main" id="{E2BAB04A-ED6D-C74E-DD02-B3FCF8551E5F}"/>
                </a:ext>
              </a:extLst>
            </p:cNvPr>
            <p:cNvCxnSpPr/>
            <p:nvPr/>
          </p:nvCxnSpPr>
          <p:spPr>
            <a:xfrm>
              <a:off x="4378008" y="2052975"/>
              <a:ext cx="1929023" cy="1784267"/>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0" name="Oval 8">
              <a:extLst>
                <a:ext uri="{FF2B5EF4-FFF2-40B4-BE49-F238E27FC236}">
                  <a16:creationId xmlns:a16="http://schemas.microsoft.com/office/drawing/2014/main" id="{F075417D-AFA7-A44C-7F7A-E47992A44251}"/>
                </a:ext>
              </a:extLst>
            </p:cNvPr>
            <p:cNvSpPr/>
            <p:nvPr/>
          </p:nvSpPr>
          <p:spPr>
            <a:xfrm>
              <a:off x="4573149" y="3134479"/>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Oval 9">
              <a:extLst>
                <a:ext uri="{FF2B5EF4-FFF2-40B4-BE49-F238E27FC236}">
                  <a16:creationId xmlns:a16="http://schemas.microsoft.com/office/drawing/2014/main" id="{8D980F83-1067-F3C3-514A-6B6E526F6E03}"/>
                </a:ext>
              </a:extLst>
            </p:cNvPr>
            <p:cNvSpPr/>
            <p:nvPr/>
          </p:nvSpPr>
          <p:spPr>
            <a:xfrm>
              <a:off x="4875354" y="3211752"/>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 name="Oval 10">
              <a:extLst>
                <a:ext uri="{FF2B5EF4-FFF2-40B4-BE49-F238E27FC236}">
                  <a16:creationId xmlns:a16="http://schemas.microsoft.com/office/drawing/2014/main" id="{365856AF-E742-D77C-C135-93808B892DC0}"/>
                </a:ext>
              </a:extLst>
            </p:cNvPr>
            <p:cNvSpPr/>
            <p:nvPr/>
          </p:nvSpPr>
          <p:spPr>
            <a:xfrm>
              <a:off x="5095502" y="3400018"/>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Oval 11">
              <a:extLst>
                <a:ext uri="{FF2B5EF4-FFF2-40B4-BE49-F238E27FC236}">
                  <a16:creationId xmlns:a16="http://schemas.microsoft.com/office/drawing/2014/main" id="{07AD2E88-9440-9509-69EB-FE1911B70523}"/>
                </a:ext>
              </a:extLst>
            </p:cNvPr>
            <p:cNvSpPr/>
            <p:nvPr/>
          </p:nvSpPr>
          <p:spPr>
            <a:xfrm>
              <a:off x="4896639" y="3524960"/>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Oval 12">
              <a:extLst>
                <a:ext uri="{FF2B5EF4-FFF2-40B4-BE49-F238E27FC236}">
                  <a16:creationId xmlns:a16="http://schemas.microsoft.com/office/drawing/2014/main" id="{14413CB8-17E7-FC01-AF4F-CE9C6A14E6FD}"/>
                </a:ext>
              </a:extLst>
            </p:cNvPr>
            <p:cNvSpPr/>
            <p:nvPr/>
          </p:nvSpPr>
          <p:spPr>
            <a:xfrm>
              <a:off x="4731982" y="2881373"/>
              <a:ext cx="152400"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 name="Oval 13">
              <a:extLst>
                <a:ext uri="{FF2B5EF4-FFF2-40B4-BE49-F238E27FC236}">
                  <a16:creationId xmlns:a16="http://schemas.microsoft.com/office/drawing/2014/main" id="{A2AD167C-2037-24C4-5B22-BB12E184F9B0}"/>
                </a:ext>
              </a:extLst>
            </p:cNvPr>
            <p:cNvSpPr/>
            <p:nvPr/>
          </p:nvSpPr>
          <p:spPr>
            <a:xfrm>
              <a:off x="5037497" y="2950061"/>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 name="Isosceles Triangle 14">
              <a:extLst>
                <a:ext uri="{FF2B5EF4-FFF2-40B4-BE49-F238E27FC236}">
                  <a16:creationId xmlns:a16="http://schemas.microsoft.com/office/drawing/2014/main" id="{38647B5C-508B-0178-07AA-A732FA913093}"/>
                </a:ext>
              </a:extLst>
            </p:cNvPr>
            <p:cNvSpPr/>
            <p:nvPr/>
          </p:nvSpPr>
          <p:spPr>
            <a:xfrm>
              <a:off x="5853641" y="2364126"/>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Isosceles Triangle 15">
              <a:extLst>
                <a:ext uri="{FF2B5EF4-FFF2-40B4-BE49-F238E27FC236}">
                  <a16:creationId xmlns:a16="http://schemas.microsoft.com/office/drawing/2014/main" id="{CA695D20-BA80-35C4-A92D-FB7C837711E0}"/>
                </a:ext>
              </a:extLst>
            </p:cNvPr>
            <p:cNvSpPr/>
            <p:nvPr/>
          </p:nvSpPr>
          <p:spPr>
            <a:xfrm>
              <a:off x="5567891" y="2446676"/>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 name="Isosceles Triangle 16">
              <a:extLst>
                <a:ext uri="{FF2B5EF4-FFF2-40B4-BE49-F238E27FC236}">
                  <a16:creationId xmlns:a16="http://schemas.microsoft.com/office/drawing/2014/main" id="{4F72C0B4-BBBC-683E-52B3-AF0B6E4307E3}"/>
                </a:ext>
              </a:extLst>
            </p:cNvPr>
            <p:cNvSpPr/>
            <p:nvPr/>
          </p:nvSpPr>
          <p:spPr>
            <a:xfrm>
              <a:off x="5786966" y="2685829"/>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0" name="Isosceles Triangle 17">
              <a:extLst>
                <a:ext uri="{FF2B5EF4-FFF2-40B4-BE49-F238E27FC236}">
                  <a16:creationId xmlns:a16="http://schemas.microsoft.com/office/drawing/2014/main" id="{42894A6B-3121-A997-FA4F-6B21A4586439}"/>
                </a:ext>
              </a:extLst>
            </p:cNvPr>
            <p:cNvSpPr/>
            <p:nvPr/>
          </p:nvSpPr>
          <p:spPr>
            <a:xfrm>
              <a:off x="5139397" y="2261453"/>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 name="Isosceles Triangle 18">
              <a:extLst>
                <a:ext uri="{FF2B5EF4-FFF2-40B4-BE49-F238E27FC236}">
                  <a16:creationId xmlns:a16="http://schemas.microsoft.com/office/drawing/2014/main" id="{E2B621D6-6AE7-15D2-789B-A8FB226D7F5A}"/>
                </a:ext>
              </a:extLst>
            </p:cNvPr>
            <p:cNvSpPr/>
            <p:nvPr/>
          </p:nvSpPr>
          <p:spPr>
            <a:xfrm>
              <a:off x="5392328" y="2046626"/>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4" name="Isosceles Triangle 19">
              <a:extLst>
                <a:ext uri="{FF2B5EF4-FFF2-40B4-BE49-F238E27FC236}">
                  <a16:creationId xmlns:a16="http://schemas.microsoft.com/office/drawing/2014/main" id="{D6806EE5-D5B8-499F-0A95-D80EF1F64F71}"/>
                </a:ext>
              </a:extLst>
            </p:cNvPr>
            <p:cNvSpPr/>
            <p:nvPr/>
          </p:nvSpPr>
          <p:spPr>
            <a:xfrm>
              <a:off x="5305485" y="2520729"/>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5" name="Isosceles Triangle 20">
              <a:extLst>
                <a:ext uri="{FF2B5EF4-FFF2-40B4-BE49-F238E27FC236}">
                  <a16:creationId xmlns:a16="http://schemas.microsoft.com/office/drawing/2014/main" id="{30B07AD3-11E3-94B9-34B6-12E7F6CAC4B6}"/>
                </a:ext>
              </a:extLst>
            </p:cNvPr>
            <p:cNvSpPr/>
            <p:nvPr/>
          </p:nvSpPr>
          <p:spPr>
            <a:xfrm>
              <a:off x="6006041" y="2516526"/>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34" name="TextBox 23">
                  <a:extLst>
                    <a:ext uri="{FF2B5EF4-FFF2-40B4-BE49-F238E27FC236}">
                      <a16:creationId xmlns:a16="http://schemas.microsoft.com/office/drawing/2014/main" id="{402D4498-5AB3-F19F-3C66-10A4AE1023FD}"/>
                    </a:ext>
                  </a:extLst>
                </p:cNvPr>
                <p:cNvSpPr txBox="1"/>
                <p:nvPr/>
              </p:nvSpPr>
              <p:spPr>
                <a:xfrm>
                  <a:off x="6938959" y="3696017"/>
                  <a:ext cx="7874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oMath>
                    </m:oMathPara>
                  </a14:m>
                  <a:endParaRPr lang="pt-BR" dirty="0"/>
                </a:p>
              </p:txBody>
            </p:sp>
          </mc:Choice>
          <mc:Fallback xmlns="">
            <p:sp>
              <p:nvSpPr>
                <p:cNvPr id="24" name="TextBox 23"/>
                <p:cNvSpPr txBox="1">
                  <a:spLocks noRot="1" noChangeAspect="1" noMove="1" noResize="1" noEditPoints="1" noAdjustHandles="1" noChangeArrowheads="1" noChangeShapeType="1" noTextEdit="1"/>
                </p:cNvSpPr>
                <p:nvPr/>
              </p:nvSpPr>
              <p:spPr>
                <a:xfrm>
                  <a:off x="6938959" y="3696017"/>
                  <a:ext cx="787400" cy="369332"/>
                </a:xfrm>
                <a:prstGeom prst="rect">
                  <a:avLst/>
                </a:prstGeom>
                <a:blipFill rotWithShape="0">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2" name="TextBox 24">
                  <a:extLst>
                    <a:ext uri="{FF2B5EF4-FFF2-40B4-BE49-F238E27FC236}">
                      <a16:creationId xmlns:a16="http://schemas.microsoft.com/office/drawing/2014/main" id="{8A544233-5DFF-1ED6-8A7B-F2A14EA61579}"/>
                    </a:ext>
                  </a:extLst>
                </p:cNvPr>
                <p:cNvSpPr txBox="1"/>
                <p:nvPr/>
              </p:nvSpPr>
              <p:spPr>
                <a:xfrm>
                  <a:off x="3985525" y="1463116"/>
                  <a:ext cx="7874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oMath>
                    </m:oMathPara>
                  </a14:m>
                  <a:endParaRPr lang="pt-BR" dirty="0"/>
                </a:p>
              </p:txBody>
            </p:sp>
          </mc:Choice>
          <mc:Fallback xmlns="">
            <p:sp>
              <p:nvSpPr>
                <p:cNvPr id="25" name="TextBox 24"/>
                <p:cNvSpPr txBox="1">
                  <a:spLocks noRot="1" noChangeAspect="1" noMove="1" noResize="1" noEditPoints="1" noAdjustHandles="1" noChangeArrowheads="1" noChangeShapeType="1" noTextEdit="1"/>
                </p:cNvSpPr>
                <p:nvPr/>
              </p:nvSpPr>
              <p:spPr>
                <a:xfrm>
                  <a:off x="3985525" y="1463116"/>
                  <a:ext cx="787400" cy="369332"/>
                </a:xfrm>
                <a:prstGeom prst="rect">
                  <a:avLst/>
                </a:prstGeom>
                <a:blipFill rotWithShape="0">
                  <a:blip r:embed="rId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3" name="Rectangle 27">
                  <a:extLst>
                    <a:ext uri="{FF2B5EF4-FFF2-40B4-BE49-F238E27FC236}">
                      <a16:creationId xmlns:a16="http://schemas.microsoft.com/office/drawing/2014/main" id="{4A08A82A-3755-0A3D-C30E-7FC21575BB72}"/>
                    </a:ext>
                  </a:extLst>
                </p:cNvPr>
                <p:cNvSpPr/>
                <p:nvPr/>
              </p:nvSpPr>
              <p:spPr>
                <a:xfrm>
                  <a:off x="6474620" y="2850929"/>
                  <a:ext cx="1466679" cy="646331"/>
                </a:xfrm>
                <a:prstGeom prst="rect">
                  <a:avLst/>
                </a:prstGeom>
              </p:spPr>
              <p:txBody>
                <a:bodyPr wrap="square">
                  <a:spAutoFit/>
                </a:bodyPr>
                <a:lstStyle/>
                <a:p>
                  <a:pPr algn="ctr"/>
                  <a:r>
                    <a:rPr lang="pt-BR" sz="1200" dirty="0"/>
                    <a:t>Superfície </a:t>
                  </a:r>
                  <a:r>
                    <a:rPr lang="pt-BR" sz="1200" b="0" dirty="0"/>
                    <a:t>de </a:t>
                  </a:r>
                  <a:r>
                    <a:rPr lang="pt-BR" sz="1200" dirty="0"/>
                    <a:t>separação ou função discriminante, </a:t>
                  </a:r>
                  <a14:m>
                    <m:oMath xmlns:m="http://schemas.openxmlformats.org/officeDocument/2006/math">
                      <m:r>
                        <a:rPr lang="pt-BR" sz="1200" b="0" i="1" smtClean="0">
                          <a:latin typeface="Cambria Math" panose="02040503050406030204" pitchFamily="18" charset="0"/>
                        </a:rPr>
                        <m:t>𝑔</m:t>
                      </m:r>
                      <m:d>
                        <m:dPr>
                          <m:ctrlPr>
                            <a:rPr lang="pt-BR" sz="1200" b="0" i="1" smtClean="0">
                              <a:latin typeface="Cambria Math" panose="02040503050406030204" pitchFamily="18" charset="0"/>
                            </a:rPr>
                          </m:ctrlPr>
                        </m:dPr>
                        <m:e>
                          <m:r>
                            <a:rPr lang="pt-BR" sz="1200" b="1" i="1" smtClean="0">
                              <a:latin typeface="Cambria Math" panose="02040503050406030204" pitchFamily="18" charset="0"/>
                            </a:rPr>
                            <m:t>𝒙</m:t>
                          </m:r>
                        </m:e>
                      </m:d>
                    </m:oMath>
                  </a14:m>
                  <a:r>
                    <a:rPr lang="pt-BR" sz="1200" b="0" dirty="0"/>
                    <a:t>.</a:t>
                  </a:r>
                </a:p>
              </p:txBody>
            </p:sp>
          </mc:Choice>
          <mc:Fallback xmlns="">
            <p:sp>
              <p:nvSpPr>
                <p:cNvPr id="48" name="Rectangle 27">
                  <a:extLst>
                    <a:ext uri="{FF2B5EF4-FFF2-40B4-BE49-F238E27FC236}">
                      <a16:creationId xmlns:a16="http://schemas.microsoft.com/office/drawing/2014/main" id="{F64132A5-193B-13C7-EF51-05C548E27762}"/>
                    </a:ext>
                  </a:extLst>
                </p:cNvPr>
                <p:cNvSpPr>
                  <a:spLocks noRot="1" noChangeAspect="1" noMove="1" noResize="1" noEditPoints="1" noAdjustHandles="1" noChangeArrowheads="1" noChangeShapeType="1" noTextEdit="1"/>
                </p:cNvSpPr>
                <p:nvPr/>
              </p:nvSpPr>
              <p:spPr>
                <a:xfrm>
                  <a:off x="6474620" y="2850929"/>
                  <a:ext cx="1466679" cy="646331"/>
                </a:xfrm>
                <a:prstGeom prst="rect">
                  <a:avLst/>
                </a:prstGeom>
                <a:blipFill>
                  <a:blip r:embed="rId6"/>
                  <a:stretch>
                    <a:fillRect l="-417" t="-943" b="-6604"/>
                  </a:stretch>
                </a:blipFill>
              </p:spPr>
              <p:txBody>
                <a:bodyPr/>
                <a:lstStyle/>
                <a:p>
                  <a:r>
                    <a:rPr lang="pt-BR">
                      <a:noFill/>
                    </a:rPr>
                    <a:t> </a:t>
                  </a:r>
                </a:p>
              </p:txBody>
            </p:sp>
          </mc:Fallback>
        </mc:AlternateContent>
        <p:cxnSp>
          <p:nvCxnSpPr>
            <p:cNvPr id="46" name="Curved Connector 28">
              <a:extLst>
                <a:ext uri="{FF2B5EF4-FFF2-40B4-BE49-F238E27FC236}">
                  <a16:creationId xmlns:a16="http://schemas.microsoft.com/office/drawing/2014/main" id="{338C8CD6-3E37-D8CA-571E-C114F910F8DA}"/>
                </a:ext>
              </a:extLst>
            </p:cNvPr>
            <p:cNvCxnSpPr>
              <a:cxnSpLocks/>
              <a:endCxn id="43" idx="2"/>
            </p:cNvCxnSpPr>
            <p:nvPr/>
          </p:nvCxnSpPr>
          <p:spPr>
            <a:xfrm flipV="1">
              <a:off x="6304208" y="3497260"/>
              <a:ext cx="903752" cy="258591"/>
            </a:xfrm>
            <a:prstGeom prst="curved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47" name="CaixaDeTexto 46">
            <a:extLst>
              <a:ext uri="{FF2B5EF4-FFF2-40B4-BE49-F238E27FC236}">
                <a16:creationId xmlns:a16="http://schemas.microsoft.com/office/drawing/2014/main" id="{4180690E-5438-4150-1585-54E029DAD6D2}"/>
              </a:ext>
            </a:extLst>
          </p:cNvPr>
          <p:cNvSpPr txBox="1"/>
          <p:nvPr/>
        </p:nvSpPr>
        <p:spPr>
          <a:xfrm>
            <a:off x="1654989" y="5007167"/>
            <a:ext cx="3231075" cy="369332"/>
          </a:xfrm>
          <a:prstGeom prst="rect">
            <a:avLst/>
          </a:prstGeom>
          <a:noFill/>
        </p:spPr>
        <p:txBody>
          <a:bodyPr wrap="square" rtlCol="0">
            <a:spAutoFit/>
          </a:bodyPr>
          <a:lstStyle/>
          <a:p>
            <a:r>
              <a:rPr lang="pt-BR" dirty="0"/>
              <a:t>Classe 0 (Classe negativa)</a:t>
            </a:r>
          </a:p>
        </p:txBody>
      </p:sp>
      <p:sp>
        <p:nvSpPr>
          <p:cNvPr id="49" name="CaixaDeTexto 48">
            <a:extLst>
              <a:ext uri="{FF2B5EF4-FFF2-40B4-BE49-F238E27FC236}">
                <a16:creationId xmlns:a16="http://schemas.microsoft.com/office/drawing/2014/main" id="{AB52FB6E-811E-07C5-F1F1-A62F8A77005F}"/>
              </a:ext>
            </a:extLst>
          </p:cNvPr>
          <p:cNvSpPr txBox="1"/>
          <p:nvPr/>
        </p:nvSpPr>
        <p:spPr>
          <a:xfrm>
            <a:off x="1654990" y="5321508"/>
            <a:ext cx="2972316" cy="369332"/>
          </a:xfrm>
          <a:prstGeom prst="rect">
            <a:avLst/>
          </a:prstGeom>
          <a:noFill/>
        </p:spPr>
        <p:txBody>
          <a:bodyPr wrap="square" rtlCol="0">
            <a:spAutoFit/>
          </a:bodyPr>
          <a:lstStyle/>
          <a:p>
            <a:r>
              <a:rPr lang="pt-BR" dirty="0"/>
              <a:t>Classe 1 (Classe positiva)</a:t>
            </a:r>
          </a:p>
        </p:txBody>
      </p:sp>
      <p:sp>
        <p:nvSpPr>
          <p:cNvPr id="52" name="Isosceles Triangle 18">
            <a:extLst>
              <a:ext uri="{FF2B5EF4-FFF2-40B4-BE49-F238E27FC236}">
                <a16:creationId xmlns:a16="http://schemas.microsoft.com/office/drawing/2014/main" id="{252DFA93-A719-C28C-3229-565D981CE4FA}"/>
              </a:ext>
            </a:extLst>
          </p:cNvPr>
          <p:cNvSpPr/>
          <p:nvPr/>
        </p:nvSpPr>
        <p:spPr>
          <a:xfrm>
            <a:off x="2704434" y="3050438"/>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3" name="Isosceles Triangle 18">
            <a:extLst>
              <a:ext uri="{FF2B5EF4-FFF2-40B4-BE49-F238E27FC236}">
                <a16:creationId xmlns:a16="http://schemas.microsoft.com/office/drawing/2014/main" id="{454AB639-6C2E-D85C-64E9-B9A0E4D690AF}"/>
              </a:ext>
            </a:extLst>
          </p:cNvPr>
          <p:cNvSpPr/>
          <p:nvPr/>
        </p:nvSpPr>
        <p:spPr>
          <a:xfrm>
            <a:off x="2856834" y="3202838"/>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4" name="Isosceles Triangle 18">
            <a:extLst>
              <a:ext uri="{FF2B5EF4-FFF2-40B4-BE49-F238E27FC236}">
                <a16:creationId xmlns:a16="http://schemas.microsoft.com/office/drawing/2014/main" id="{AA6B340B-F97C-0613-87D7-42636664678A}"/>
              </a:ext>
            </a:extLst>
          </p:cNvPr>
          <p:cNvSpPr/>
          <p:nvPr/>
        </p:nvSpPr>
        <p:spPr>
          <a:xfrm>
            <a:off x="1538414" y="5081788"/>
            <a:ext cx="133350" cy="1651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5" name="Oval 11">
            <a:extLst>
              <a:ext uri="{FF2B5EF4-FFF2-40B4-BE49-F238E27FC236}">
                <a16:creationId xmlns:a16="http://schemas.microsoft.com/office/drawing/2014/main" id="{0754F3C3-9874-4926-ADEE-B09E9E203ED2}"/>
              </a:ext>
            </a:extLst>
          </p:cNvPr>
          <p:cNvSpPr/>
          <p:nvPr/>
        </p:nvSpPr>
        <p:spPr>
          <a:xfrm>
            <a:off x="1531706" y="5442871"/>
            <a:ext cx="146765" cy="1545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39313636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ítulo 1">
                <a:extLst>
                  <a:ext uri="{FF2B5EF4-FFF2-40B4-BE49-F238E27FC236}">
                    <a16:creationId xmlns:a16="http://schemas.microsoft.com/office/drawing/2014/main" id="{A40DA219-5B1E-A50B-9F92-A49056A7DAF6}"/>
                  </a:ext>
                </a:extLst>
              </p:cNvPr>
              <p:cNvSpPr>
                <a:spLocks noGrp="1"/>
              </p:cNvSpPr>
              <p:nvPr>
                <p:ph type="title"/>
              </p:nvPr>
            </p:nvSpPr>
            <p:spPr/>
            <p:txBody>
              <a:bodyPr/>
              <a:lstStyle/>
              <a:p>
                <a:r>
                  <a:rPr lang="pt-BR" dirty="0"/>
                  <a:t>Função discriminante, </a:t>
                </a:r>
                <a14:m>
                  <m:oMath xmlns:m="http://schemas.openxmlformats.org/officeDocument/2006/math">
                    <m:r>
                      <a:rPr lang="pt-BR" b="0" i="1" smtClean="0">
                        <a:latin typeface="Cambria Math" panose="02040503050406030204" pitchFamily="18" charset="0"/>
                      </a:rPr>
                      <m:t>𝑔</m:t>
                    </m:r>
                    <m:r>
                      <a:rPr lang="pt-BR" b="0" i="1" smtClean="0">
                        <a:latin typeface="Cambria Math" panose="02040503050406030204" pitchFamily="18" charset="0"/>
                      </a:rPr>
                      <m:t>(</m:t>
                    </m:r>
                    <m:r>
                      <a:rPr lang="pt-BR" b="1" i="1" smtClean="0">
                        <a:latin typeface="Cambria Math" panose="02040503050406030204" pitchFamily="18" charset="0"/>
                      </a:rPr>
                      <m:t>𝒙</m:t>
                    </m:r>
                    <m:r>
                      <a:rPr lang="pt-BR" b="0" i="1" smtClean="0">
                        <a:latin typeface="Cambria Math" panose="02040503050406030204" pitchFamily="18" charset="0"/>
                      </a:rPr>
                      <m:t>)</m:t>
                    </m:r>
                  </m:oMath>
                </a14:m>
                <a:endParaRPr lang="pt-BR" dirty="0"/>
              </a:p>
            </p:txBody>
          </p:sp>
        </mc:Choice>
        <mc:Fallback>
          <p:sp>
            <p:nvSpPr>
              <p:cNvPr id="2" name="Título 1">
                <a:extLst>
                  <a:ext uri="{FF2B5EF4-FFF2-40B4-BE49-F238E27FC236}">
                    <a16:creationId xmlns:a16="http://schemas.microsoft.com/office/drawing/2014/main" id="{A40DA219-5B1E-A50B-9F92-A49056A7DAF6}"/>
                  </a:ext>
                </a:extLst>
              </p:cNvPr>
              <p:cNvSpPr>
                <a:spLocks noGrp="1" noRot="1" noChangeAspect="1" noMove="1" noResize="1" noEditPoints="1" noAdjustHandles="1" noChangeArrowheads="1" noChangeShapeType="1" noTextEdit="1"/>
              </p:cNvSpPr>
              <p:nvPr>
                <p:ph type="title"/>
              </p:nvPr>
            </p:nvSpPr>
            <p:spPr>
              <a:blipFill>
                <a:blip r:embed="rId2"/>
                <a:stretch>
                  <a:fillRect l="-2377"/>
                </a:stretch>
              </a:blipFill>
            </p:spPr>
            <p:txBody>
              <a:bodyPr/>
              <a:lstStyle/>
              <a:p>
                <a:r>
                  <a:rPr lang="pt-BR">
                    <a:noFill/>
                  </a:rPr>
                  <a:t> </a:t>
                </a:r>
              </a:p>
            </p:txBody>
          </p:sp>
        </mc:Fallback>
      </mc:AlternateContent>
      <mc:AlternateContent xmlns:mc="http://schemas.openxmlformats.org/markup-compatibility/2006">
        <mc:Choice xmlns:a14="http://schemas.microsoft.com/office/drawing/2010/main" Requires="a14">
          <p:sp>
            <p:nvSpPr>
              <p:cNvPr id="3" name="Espaço Reservado para Conteúdo 2">
                <a:extLst>
                  <a:ext uri="{FF2B5EF4-FFF2-40B4-BE49-F238E27FC236}">
                    <a16:creationId xmlns:a16="http://schemas.microsoft.com/office/drawing/2014/main" id="{0189DCC1-6DC0-06B7-ACB8-229783AC8FFC}"/>
                  </a:ext>
                </a:extLst>
              </p:cNvPr>
              <p:cNvSpPr>
                <a:spLocks noGrp="1"/>
              </p:cNvSpPr>
              <p:nvPr>
                <p:ph idx="1"/>
              </p:nvPr>
            </p:nvSpPr>
            <p:spPr>
              <a:xfrm>
                <a:off x="5923479" y="1825624"/>
                <a:ext cx="6125646" cy="5032375"/>
              </a:xfrm>
            </p:spPr>
            <p:txBody>
              <a:bodyPr>
                <a:normAutofit fontScale="92500" lnSpcReduction="10000"/>
              </a:bodyPr>
              <a:lstStyle/>
              <a:p>
                <a:r>
                  <a:rPr lang="pt-BR" dirty="0"/>
                  <a:t>Vamos supor a seguinte função discriminante: </a:t>
                </a:r>
                <a14:m>
                  <m:oMath xmlns:m="http://schemas.openxmlformats.org/officeDocument/2006/math">
                    <m:r>
                      <a:rPr lang="pt-BR" i="1" smtClean="0">
                        <a:latin typeface="Cambria Math" panose="02040503050406030204" pitchFamily="18" charset="0"/>
                      </a:rPr>
                      <m:t>𝑔</m:t>
                    </m:r>
                    <m:d>
                      <m:dPr>
                        <m:ctrlPr>
                          <a:rPr lang="pt-BR" i="1">
                            <a:latin typeface="Cambria Math" panose="02040503050406030204" pitchFamily="18" charset="0"/>
                          </a:rPr>
                        </m:ctrlPr>
                      </m:dPr>
                      <m:e>
                        <m:r>
                          <a:rPr lang="pt-BR" b="1" i="1">
                            <a:latin typeface="Cambria Math" panose="02040503050406030204" pitchFamily="18" charset="0"/>
                          </a:rPr>
                          <m:t>𝒙</m:t>
                        </m:r>
                      </m:e>
                    </m:d>
                    <m:r>
                      <a:rPr lang="pt-BR" i="1">
                        <a:latin typeface="Cambria Math" panose="02040503050406030204" pitchFamily="18" charset="0"/>
                      </a:rPr>
                      <m:t>=</m:t>
                    </m:r>
                    <m:r>
                      <a:rPr lang="pt-BR" b="0" i="1" smtClean="0">
                        <a:latin typeface="Cambria Math" panose="02040503050406030204" pitchFamily="18" charset="0"/>
                      </a:rPr>
                      <m:t>4−</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2</m:t>
                        </m:r>
                      </m:sub>
                    </m:sSub>
                  </m:oMath>
                </a14:m>
                <a:r>
                  <a:rPr lang="pt-BR" dirty="0"/>
                  <a:t>, a qual é mostrada na figura ao lado.</a:t>
                </a:r>
              </a:p>
              <a:p>
                <a:r>
                  <a:rPr lang="pt-BR" dirty="0"/>
                  <a:t>Agora vamos encontrar as </a:t>
                </a:r>
                <a:r>
                  <a:rPr lang="pt-BR" b="1" i="1" dirty="0"/>
                  <a:t>regiões de decisão </a:t>
                </a:r>
                <a:r>
                  <a:rPr lang="pt-BR" dirty="0"/>
                  <a:t>substituindo alguns valores nela.</a:t>
                </a:r>
              </a:p>
              <a:p>
                <a:pPr lvl="1">
                  <a:buFont typeface="Wingdings" panose="05000000000000000000" pitchFamily="2" charset="2"/>
                  <a:buChar char="§"/>
                </a:pPr>
                <a14:m>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b="0" i="0" smtClean="0">
                        <a:latin typeface="Cambria Math" panose="02040503050406030204" pitchFamily="18" charset="0"/>
                      </a:rPr>
                      <m:t>=1</m:t>
                    </m:r>
                  </m:oMath>
                </a14:m>
                <a:r>
                  <a:rPr lang="pt-BR" dirty="0"/>
                  <a:t> 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2</m:t>
                        </m:r>
                      </m:sub>
                    </m:sSub>
                    <m:r>
                      <a:rPr lang="pt-BR" b="0" i="1" smtClean="0">
                        <a:latin typeface="Cambria Math" panose="02040503050406030204" pitchFamily="18" charset="0"/>
                      </a:rPr>
                      <m:t>=1</m:t>
                    </m:r>
                  </m:oMath>
                </a14:m>
                <a:r>
                  <a:rPr lang="pt-BR" dirty="0"/>
                  <a:t> resulta em </a:t>
                </a:r>
                <a14:m>
                  <m:oMath xmlns:m="http://schemas.openxmlformats.org/officeDocument/2006/math">
                    <m:r>
                      <a:rPr lang="pt-BR" i="1">
                        <a:latin typeface="Cambria Math" panose="02040503050406030204" pitchFamily="18" charset="0"/>
                      </a:rPr>
                      <m:t>𝑔</m:t>
                    </m:r>
                    <m:d>
                      <m:dPr>
                        <m:ctrlPr>
                          <a:rPr lang="pt-BR" i="1">
                            <a:latin typeface="Cambria Math" panose="02040503050406030204" pitchFamily="18" charset="0"/>
                          </a:rPr>
                        </m:ctrlPr>
                      </m:dPr>
                      <m:e>
                        <m:r>
                          <a:rPr lang="pt-BR" b="1" i="1">
                            <a:latin typeface="Cambria Math" panose="02040503050406030204" pitchFamily="18" charset="0"/>
                          </a:rPr>
                          <m:t>𝒙</m:t>
                        </m:r>
                      </m:e>
                    </m:d>
                    <m:r>
                      <a:rPr lang="pt-BR" i="1">
                        <a:latin typeface="Cambria Math" panose="02040503050406030204" pitchFamily="18" charset="0"/>
                      </a:rPr>
                      <m:t>&gt;</m:t>
                    </m:r>
                    <m:r>
                      <a:rPr lang="pt-BR" i="1">
                        <a:latin typeface="Cambria Math" panose="02040503050406030204" pitchFamily="18" charset="0"/>
                        <a:ea typeface="Cambria Math" panose="02040503050406030204" pitchFamily="18" charset="0"/>
                      </a:rPr>
                      <m:t>0</m:t>
                    </m:r>
                  </m:oMath>
                </a14:m>
                <a:r>
                  <a:rPr lang="pt-BR" dirty="0"/>
                  <a:t>.</a:t>
                </a:r>
              </a:p>
              <a:p>
                <a:pPr lvl="2">
                  <a:buFont typeface="Wingdings" panose="05000000000000000000" pitchFamily="2" charset="2"/>
                  <a:buChar char="ü"/>
                </a:pPr>
                <a:r>
                  <a:rPr lang="pt-BR" dirty="0"/>
                  <a:t>Região da classe </a:t>
                </a:r>
                <a:r>
                  <a:rPr lang="pt-BR" b="1" i="1" dirty="0">
                    <a:solidFill>
                      <a:srgbClr val="00B0F0"/>
                    </a:solidFill>
                  </a:rPr>
                  <a:t>positiva</a:t>
                </a:r>
                <a:r>
                  <a:rPr lang="pt-BR" dirty="0"/>
                  <a:t>, </a:t>
                </a:r>
                <a14:m>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𝐶</m:t>
                        </m:r>
                      </m:e>
                      <m:sub>
                        <m:r>
                          <a:rPr lang="pt-BR" b="0" i="1" smtClean="0">
                            <a:latin typeface="Cambria Math" panose="02040503050406030204" pitchFamily="18" charset="0"/>
                          </a:rPr>
                          <m:t>2</m:t>
                        </m:r>
                      </m:sub>
                    </m:sSub>
                  </m:oMath>
                </a14:m>
                <a:r>
                  <a:rPr lang="pt-BR" dirty="0"/>
                  <a:t>.</a:t>
                </a:r>
              </a:p>
              <a:p>
                <a:pPr lvl="1">
                  <a:buFont typeface="Wingdings" panose="05000000000000000000" pitchFamily="2" charset="2"/>
                  <a:buChar char="§"/>
                </a:pPr>
                <a14:m>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b="0" i="0" smtClean="0">
                        <a:latin typeface="Cambria Math" panose="02040503050406030204" pitchFamily="18" charset="0"/>
                      </a:rPr>
                      <m:t>=</m:t>
                    </m:r>
                    <m:r>
                      <a:rPr lang="pt-BR" b="0" i="0" smtClean="0">
                        <a:latin typeface="Cambria Math" panose="02040503050406030204" pitchFamily="18" charset="0"/>
                      </a:rPr>
                      <m:t>3</m:t>
                    </m:r>
                  </m:oMath>
                </a14:m>
                <a:r>
                  <a:rPr lang="pt-BR" dirty="0"/>
                  <a:t> 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2</m:t>
                        </m:r>
                      </m:sub>
                    </m:sSub>
                    <m:r>
                      <a:rPr lang="pt-BR" b="0" i="1" smtClean="0">
                        <a:latin typeface="Cambria Math" panose="02040503050406030204" pitchFamily="18" charset="0"/>
                      </a:rPr>
                      <m:t>=3</m:t>
                    </m:r>
                  </m:oMath>
                </a14:m>
                <a:r>
                  <a:rPr lang="pt-BR" dirty="0"/>
                  <a:t> resulta em </a:t>
                </a:r>
                <a14:m>
                  <m:oMath xmlns:m="http://schemas.openxmlformats.org/officeDocument/2006/math">
                    <m:r>
                      <a:rPr lang="pt-BR" i="1">
                        <a:latin typeface="Cambria Math" panose="02040503050406030204" pitchFamily="18" charset="0"/>
                      </a:rPr>
                      <m:t>𝑔</m:t>
                    </m:r>
                    <m:d>
                      <m:dPr>
                        <m:ctrlPr>
                          <a:rPr lang="pt-BR" i="1">
                            <a:latin typeface="Cambria Math" panose="02040503050406030204" pitchFamily="18" charset="0"/>
                          </a:rPr>
                        </m:ctrlPr>
                      </m:dPr>
                      <m:e>
                        <m:r>
                          <a:rPr lang="pt-BR" b="1" i="1">
                            <a:latin typeface="Cambria Math" panose="02040503050406030204" pitchFamily="18" charset="0"/>
                          </a:rPr>
                          <m:t>𝒙</m:t>
                        </m:r>
                      </m:e>
                    </m:d>
                    <m:r>
                      <a:rPr lang="pt-BR" b="0" i="1" smtClean="0">
                        <a:latin typeface="Cambria Math" panose="02040503050406030204" pitchFamily="18" charset="0"/>
                      </a:rPr>
                      <m:t>&lt;</m:t>
                    </m:r>
                    <m:r>
                      <a:rPr lang="pt-BR" i="1">
                        <a:latin typeface="Cambria Math" panose="02040503050406030204" pitchFamily="18" charset="0"/>
                        <a:ea typeface="Cambria Math" panose="02040503050406030204" pitchFamily="18" charset="0"/>
                      </a:rPr>
                      <m:t>0</m:t>
                    </m:r>
                  </m:oMath>
                </a14:m>
                <a:r>
                  <a:rPr lang="pt-BR" dirty="0"/>
                  <a:t>.</a:t>
                </a:r>
              </a:p>
              <a:p>
                <a:pPr lvl="2">
                  <a:buFont typeface="Wingdings" panose="05000000000000000000" pitchFamily="2" charset="2"/>
                  <a:buChar char="ü"/>
                </a:pPr>
                <a:r>
                  <a:rPr lang="pt-BR" dirty="0"/>
                  <a:t>Região da classe </a:t>
                </a:r>
                <a:r>
                  <a:rPr lang="pt-BR" b="1" i="1" dirty="0">
                    <a:solidFill>
                      <a:srgbClr val="FF0000"/>
                    </a:solidFill>
                  </a:rPr>
                  <a:t>negativa</a:t>
                </a:r>
                <a:r>
                  <a:rPr lang="pt-BR" dirty="0"/>
                  <a:t>, </a:t>
                </a:r>
                <a14:m>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𝐶</m:t>
                        </m:r>
                      </m:e>
                      <m:sub>
                        <m:r>
                          <a:rPr lang="pt-BR" b="0" i="1" smtClean="0">
                            <a:latin typeface="Cambria Math" panose="02040503050406030204" pitchFamily="18" charset="0"/>
                          </a:rPr>
                          <m:t>1</m:t>
                        </m:r>
                      </m:sub>
                    </m:sSub>
                  </m:oMath>
                </a14:m>
                <a:r>
                  <a:rPr lang="pt-BR" dirty="0"/>
                  <a:t>.</a:t>
                </a:r>
              </a:p>
              <a:p>
                <a:pPr lvl="1">
                  <a:buFont typeface="Wingdings" panose="05000000000000000000" pitchFamily="2" charset="2"/>
                  <a:buChar char="§"/>
                </a:pPr>
                <a14:m>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r>
                      <a:rPr lang="pt-BR" b="0" i="0" smtClean="0">
                        <a:latin typeface="Cambria Math" panose="02040503050406030204" pitchFamily="18" charset="0"/>
                      </a:rPr>
                      <m:t>=1</m:t>
                    </m:r>
                  </m:oMath>
                </a14:m>
                <a:r>
                  <a:rPr lang="pt-BR" dirty="0"/>
                  <a:t> 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2</m:t>
                        </m:r>
                      </m:sub>
                    </m:sSub>
                    <m:r>
                      <a:rPr lang="pt-BR" b="0" i="1" smtClean="0">
                        <a:latin typeface="Cambria Math" panose="02040503050406030204" pitchFamily="18" charset="0"/>
                      </a:rPr>
                      <m:t>=</m:t>
                    </m:r>
                    <m:r>
                      <a:rPr lang="pt-BR" b="0" i="1" smtClean="0">
                        <a:latin typeface="Cambria Math" panose="02040503050406030204" pitchFamily="18" charset="0"/>
                      </a:rPr>
                      <m:t>3</m:t>
                    </m:r>
                  </m:oMath>
                </a14:m>
                <a:r>
                  <a:rPr lang="pt-BR" dirty="0"/>
                  <a:t> resulta em </a:t>
                </a:r>
                <a14:m>
                  <m:oMath xmlns:m="http://schemas.openxmlformats.org/officeDocument/2006/math">
                    <m:r>
                      <a:rPr lang="pt-BR" i="1">
                        <a:latin typeface="Cambria Math" panose="02040503050406030204" pitchFamily="18" charset="0"/>
                      </a:rPr>
                      <m:t>𝑔</m:t>
                    </m:r>
                    <m:d>
                      <m:dPr>
                        <m:ctrlPr>
                          <a:rPr lang="pt-BR" i="1">
                            <a:latin typeface="Cambria Math" panose="02040503050406030204" pitchFamily="18" charset="0"/>
                          </a:rPr>
                        </m:ctrlPr>
                      </m:dPr>
                      <m:e>
                        <m:r>
                          <a:rPr lang="pt-BR" b="1" i="1">
                            <a:latin typeface="Cambria Math" panose="02040503050406030204" pitchFamily="18" charset="0"/>
                          </a:rPr>
                          <m:t>𝒙</m:t>
                        </m:r>
                      </m:e>
                    </m:d>
                    <m:r>
                      <a:rPr lang="pt-BR" b="0" i="1" smtClean="0">
                        <a:latin typeface="Cambria Math" panose="02040503050406030204" pitchFamily="18" charset="0"/>
                      </a:rPr>
                      <m:t>=</m:t>
                    </m:r>
                    <m:r>
                      <a:rPr lang="pt-BR" i="1">
                        <a:latin typeface="Cambria Math" panose="02040503050406030204" pitchFamily="18" charset="0"/>
                        <a:ea typeface="Cambria Math" panose="02040503050406030204" pitchFamily="18" charset="0"/>
                      </a:rPr>
                      <m:t>0</m:t>
                    </m:r>
                  </m:oMath>
                </a14:m>
                <a:r>
                  <a:rPr lang="pt-BR" dirty="0"/>
                  <a:t>.</a:t>
                </a:r>
              </a:p>
              <a:p>
                <a:pPr lvl="2">
                  <a:buFont typeface="Wingdings" panose="05000000000000000000" pitchFamily="2" charset="2"/>
                  <a:buChar char="ü"/>
                </a:pPr>
                <a:r>
                  <a:rPr lang="pt-BR" b="1" i="1" dirty="0"/>
                  <a:t>Indeterminação</a:t>
                </a:r>
                <a:r>
                  <a:rPr lang="pt-BR" dirty="0"/>
                  <a:t>: não podemos afirmar a qual classe o exemplo pertence.</a:t>
                </a:r>
              </a:p>
              <a:p>
                <a:pPr lvl="2">
                  <a:buFont typeface="Wingdings" panose="05000000000000000000" pitchFamily="2" charset="2"/>
                  <a:buChar char="ü"/>
                </a:pPr>
                <a:r>
                  <a:rPr lang="pt-BR" dirty="0"/>
                  <a:t>Podemos atribuir arbitrariamente a uma das duas classes ou escolher a classe que possui maior número de exemplos.</a:t>
                </a:r>
              </a:p>
            </p:txBody>
          </p:sp>
        </mc:Choice>
        <mc:Fallback>
          <p:sp>
            <p:nvSpPr>
              <p:cNvPr id="3" name="Espaço Reservado para Conteúdo 2">
                <a:extLst>
                  <a:ext uri="{FF2B5EF4-FFF2-40B4-BE49-F238E27FC236}">
                    <a16:creationId xmlns:a16="http://schemas.microsoft.com/office/drawing/2014/main" id="{0189DCC1-6DC0-06B7-ACB8-229783AC8FFC}"/>
                  </a:ext>
                </a:extLst>
              </p:cNvPr>
              <p:cNvSpPr>
                <a:spLocks noGrp="1" noRot="1" noChangeAspect="1" noMove="1" noResize="1" noEditPoints="1" noAdjustHandles="1" noChangeArrowheads="1" noChangeShapeType="1" noTextEdit="1"/>
              </p:cNvSpPr>
              <p:nvPr>
                <p:ph idx="1"/>
              </p:nvPr>
            </p:nvSpPr>
            <p:spPr>
              <a:xfrm>
                <a:off x="5923479" y="1825624"/>
                <a:ext cx="6125646" cy="5032375"/>
              </a:xfrm>
              <a:blipFill>
                <a:blip r:embed="rId3"/>
                <a:stretch>
                  <a:fillRect l="-1592" t="-2421" r="-2289"/>
                </a:stretch>
              </a:blipFill>
            </p:spPr>
            <p:txBody>
              <a:bodyPr/>
              <a:lstStyle/>
              <a:p>
                <a:r>
                  <a:rPr lang="pt-BR">
                    <a:noFill/>
                  </a:rPr>
                  <a:t> </a:t>
                </a:r>
              </a:p>
            </p:txBody>
          </p:sp>
        </mc:Fallback>
      </mc:AlternateContent>
      <p:grpSp>
        <p:nvGrpSpPr>
          <p:cNvPr id="4" name="Group 191">
            <a:extLst>
              <a:ext uri="{FF2B5EF4-FFF2-40B4-BE49-F238E27FC236}">
                <a16:creationId xmlns:a16="http://schemas.microsoft.com/office/drawing/2014/main" id="{131D70C2-43D2-4494-632F-3ADF1223E31B}"/>
              </a:ext>
            </a:extLst>
          </p:cNvPr>
          <p:cNvGrpSpPr/>
          <p:nvPr/>
        </p:nvGrpSpPr>
        <p:grpSpPr>
          <a:xfrm>
            <a:off x="838200" y="2354795"/>
            <a:ext cx="3747280" cy="3315291"/>
            <a:chOff x="4781484" y="1471556"/>
            <a:chExt cx="3747280" cy="3315291"/>
          </a:xfrm>
        </p:grpSpPr>
        <p:sp>
          <p:nvSpPr>
            <p:cNvPr id="5" name="Oval 192">
              <a:extLst>
                <a:ext uri="{FF2B5EF4-FFF2-40B4-BE49-F238E27FC236}">
                  <a16:creationId xmlns:a16="http://schemas.microsoft.com/office/drawing/2014/main" id="{951BDBB1-C287-D4C4-208F-D6F0F62EDA62}"/>
                </a:ext>
              </a:extLst>
            </p:cNvPr>
            <p:cNvSpPr/>
            <p:nvPr/>
          </p:nvSpPr>
          <p:spPr>
            <a:xfrm>
              <a:off x="5615257" y="3180549"/>
              <a:ext cx="186609" cy="195445"/>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Isosceles Triangle 193">
              <a:extLst>
                <a:ext uri="{FF2B5EF4-FFF2-40B4-BE49-F238E27FC236}">
                  <a16:creationId xmlns:a16="http://schemas.microsoft.com/office/drawing/2014/main" id="{4D2D75C5-D280-1FE2-0A7E-76CE08ABE7A6}"/>
                </a:ext>
              </a:extLst>
            </p:cNvPr>
            <p:cNvSpPr/>
            <p:nvPr/>
          </p:nvSpPr>
          <p:spPr>
            <a:xfrm>
              <a:off x="6475659" y="2759416"/>
              <a:ext cx="169552" cy="208791"/>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Oval 194">
              <a:extLst>
                <a:ext uri="{FF2B5EF4-FFF2-40B4-BE49-F238E27FC236}">
                  <a16:creationId xmlns:a16="http://schemas.microsoft.com/office/drawing/2014/main" id="{2821FDC5-FCF9-C641-ECCA-7918C60AC58D}"/>
                </a:ext>
              </a:extLst>
            </p:cNvPr>
            <p:cNvSpPr/>
            <p:nvPr/>
          </p:nvSpPr>
          <p:spPr>
            <a:xfrm>
              <a:off x="5438105" y="2774443"/>
              <a:ext cx="186609" cy="195445"/>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Oval 195">
              <a:extLst>
                <a:ext uri="{FF2B5EF4-FFF2-40B4-BE49-F238E27FC236}">
                  <a16:creationId xmlns:a16="http://schemas.microsoft.com/office/drawing/2014/main" id="{5CC2CA3D-1370-9945-FAE0-9B6EE7C2A0B2}"/>
                </a:ext>
              </a:extLst>
            </p:cNvPr>
            <p:cNvSpPr/>
            <p:nvPr/>
          </p:nvSpPr>
          <p:spPr>
            <a:xfrm>
              <a:off x="5264279" y="4004736"/>
              <a:ext cx="186609" cy="195445"/>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Oval 196">
              <a:extLst>
                <a:ext uri="{FF2B5EF4-FFF2-40B4-BE49-F238E27FC236}">
                  <a16:creationId xmlns:a16="http://schemas.microsoft.com/office/drawing/2014/main" id="{7A08A5AF-DA38-F554-D909-215BEA7A1DA5}"/>
                </a:ext>
              </a:extLst>
            </p:cNvPr>
            <p:cNvSpPr/>
            <p:nvPr/>
          </p:nvSpPr>
          <p:spPr>
            <a:xfrm>
              <a:off x="6151198" y="3290515"/>
              <a:ext cx="186609" cy="195445"/>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Oval 197">
              <a:extLst>
                <a:ext uri="{FF2B5EF4-FFF2-40B4-BE49-F238E27FC236}">
                  <a16:creationId xmlns:a16="http://schemas.microsoft.com/office/drawing/2014/main" id="{0A2FF774-5547-1518-D571-D13D52ED6A08}"/>
                </a:ext>
              </a:extLst>
            </p:cNvPr>
            <p:cNvSpPr/>
            <p:nvPr/>
          </p:nvSpPr>
          <p:spPr>
            <a:xfrm>
              <a:off x="5461446" y="3450170"/>
              <a:ext cx="193774" cy="195445"/>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Oval 198">
              <a:extLst>
                <a:ext uri="{FF2B5EF4-FFF2-40B4-BE49-F238E27FC236}">
                  <a16:creationId xmlns:a16="http://schemas.microsoft.com/office/drawing/2014/main" id="{0495D267-CDD7-56C4-DCFD-DD2E3D63FA14}"/>
                </a:ext>
              </a:extLst>
            </p:cNvPr>
            <p:cNvSpPr/>
            <p:nvPr/>
          </p:nvSpPr>
          <p:spPr>
            <a:xfrm>
              <a:off x="5875956" y="3369780"/>
              <a:ext cx="186609" cy="195445"/>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 name="Isosceles Triangle 199">
              <a:extLst>
                <a:ext uri="{FF2B5EF4-FFF2-40B4-BE49-F238E27FC236}">
                  <a16:creationId xmlns:a16="http://schemas.microsoft.com/office/drawing/2014/main" id="{92314B82-FBE5-26C9-6E2B-5C7068513951}"/>
                </a:ext>
              </a:extLst>
            </p:cNvPr>
            <p:cNvSpPr/>
            <p:nvPr/>
          </p:nvSpPr>
          <p:spPr>
            <a:xfrm>
              <a:off x="7232343" y="2159519"/>
              <a:ext cx="169552" cy="208791"/>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Isosceles Triangle 200">
              <a:extLst>
                <a:ext uri="{FF2B5EF4-FFF2-40B4-BE49-F238E27FC236}">
                  <a16:creationId xmlns:a16="http://schemas.microsoft.com/office/drawing/2014/main" id="{073242D9-C223-0CA5-3AB8-98AF3A4DA8D5}"/>
                </a:ext>
              </a:extLst>
            </p:cNvPr>
            <p:cNvSpPr/>
            <p:nvPr/>
          </p:nvSpPr>
          <p:spPr>
            <a:xfrm>
              <a:off x="7068503" y="3249549"/>
              <a:ext cx="169552" cy="208791"/>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 name="Isosceles Triangle 202">
              <a:extLst>
                <a:ext uri="{FF2B5EF4-FFF2-40B4-BE49-F238E27FC236}">
                  <a16:creationId xmlns:a16="http://schemas.microsoft.com/office/drawing/2014/main" id="{5D4668CE-3CC0-A625-7137-D42520E376C9}"/>
                </a:ext>
              </a:extLst>
            </p:cNvPr>
            <p:cNvSpPr/>
            <p:nvPr/>
          </p:nvSpPr>
          <p:spPr>
            <a:xfrm>
              <a:off x="6943068" y="3009831"/>
              <a:ext cx="169552" cy="208791"/>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 name="Isosceles Triangle 203">
              <a:extLst>
                <a:ext uri="{FF2B5EF4-FFF2-40B4-BE49-F238E27FC236}">
                  <a16:creationId xmlns:a16="http://schemas.microsoft.com/office/drawing/2014/main" id="{65DB8952-5A20-B441-22B9-08189B5F79D7}"/>
                </a:ext>
              </a:extLst>
            </p:cNvPr>
            <p:cNvSpPr/>
            <p:nvPr/>
          </p:nvSpPr>
          <p:spPr>
            <a:xfrm>
              <a:off x="6107998" y="2667655"/>
              <a:ext cx="169552" cy="208791"/>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 name="Isosceles Triangle 204">
              <a:extLst>
                <a:ext uri="{FF2B5EF4-FFF2-40B4-BE49-F238E27FC236}">
                  <a16:creationId xmlns:a16="http://schemas.microsoft.com/office/drawing/2014/main" id="{3A0AF3DE-C6E1-B01F-AA6A-B8F344293C03}"/>
                </a:ext>
              </a:extLst>
            </p:cNvPr>
            <p:cNvSpPr/>
            <p:nvPr/>
          </p:nvSpPr>
          <p:spPr>
            <a:xfrm>
              <a:off x="6424007" y="2159519"/>
              <a:ext cx="169552" cy="208791"/>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Isosceles Triangle 205">
              <a:extLst>
                <a:ext uri="{FF2B5EF4-FFF2-40B4-BE49-F238E27FC236}">
                  <a16:creationId xmlns:a16="http://schemas.microsoft.com/office/drawing/2014/main" id="{965376A3-404D-EE15-324D-4E198BDA31B4}"/>
                </a:ext>
              </a:extLst>
            </p:cNvPr>
            <p:cNvSpPr/>
            <p:nvPr/>
          </p:nvSpPr>
          <p:spPr>
            <a:xfrm>
              <a:off x="6920054" y="2244819"/>
              <a:ext cx="169552" cy="208791"/>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mc:Choice xmlns:a14="http://schemas.microsoft.com/office/drawing/2010/main" Requires="a14">
            <p:sp>
              <p:nvSpPr>
                <p:cNvPr id="19" name="Rectangle 206">
                  <a:extLst>
                    <a:ext uri="{FF2B5EF4-FFF2-40B4-BE49-F238E27FC236}">
                      <a16:creationId xmlns:a16="http://schemas.microsoft.com/office/drawing/2014/main" id="{0A64D676-718C-F540-0291-CD2C158E4EDF}"/>
                    </a:ext>
                  </a:extLst>
                </p:cNvPr>
                <p:cNvSpPr/>
                <p:nvPr/>
              </p:nvSpPr>
              <p:spPr>
                <a:xfrm>
                  <a:off x="5627799" y="4417515"/>
                  <a:ext cx="148707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𝑅</m:t>
                            </m:r>
                          </m:e>
                          <m:sub>
                            <m:r>
                              <a:rPr lang="pt-BR" b="0" i="1" smtClean="0">
                                <a:latin typeface="Cambria Math" panose="02040503050406030204" pitchFamily="18" charset="0"/>
                              </a:rPr>
                              <m:t>2</m:t>
                            </m:r>
                          </m:sub>
                        </m:sSub>
                        <m:r>
                          <a:rPr lang="pt-BR" b="0" i="1" smtClean="0">
                            <a:latin typeface="Cambria Math" panose="02040503050406030204" pitchFamily="18" charset="0"/>
                          </a:rPr>
                          <m:t>:</m:t>
                        </m:r>
                        <m:r>
                          <a:rPr lang="pt-BR" i="1">
                            <a:latin typeface="Cambria Math" panose="02040503050406030204" pitchFamily="18" charset="0"/>
                          </a:rPr>
                          <m:t>𝑔</m:t>
                        </m:r>
                        <m:d>
                          <m:dPr>
                            <m:ctrlPr>
                              <a:rPr lang="pt-BR" i="1">
                                <a:latin typeface="Cambria Math" panose="02040503050406030204" pitchFamily="18" charset="0"/>
                              </a:rPr>
                            </m:ctrlPr>
                          </m:dPr>
                          <m:e>
                            <m:r>
                              <a:rPr lang="pt-BR" b="1" i="1">
                                <a:latin typeface="Cambria Math" panose="02040503050406030204" pitchFamily="18" charset="0"/>
                              </a:rPr>
                              <m:t>𝒙</m:t>
                            </m:r>
                          </m:e>
                        </m:d>
                        <m:r>
                          <a:rPr lang="pt-BR" b="0" i="1" smtClean="0">
                            <a:latin typeface="Cambria Math" panose="02040503050406030204" pitchFamily="18" charset="0"/>
                          </a:rPr>
                          <m:t>&gt;</m:t>
                        </m:r>
                        <m:r>
                          <a:rPr lang="pt-BR" i="1">
                            <a:latin typeface="Cambria Math" panose="02040503050406030204" pitchFamily="18" charset="0"/>
                            <a:ea typeface="Cambria Math" panose="02040503050406030204" pitchFamily="18" charset="0"/>
                          </a:rPr>
                          <m:t>0</m:t>
                        </m:r>
                      </m:oMath>
                    </m:oMathPara>
                  </a14:m>
                  <a:endParaRPr lang="pt-BR" dirty="0"/>
                </a:p>
              </p:txBody>
            </p:sp>
          </mc:Choice>
          <mc:Fallback>
            <p:sp>
              <p:nvSpPr>
                <p:cNvPr id="19" name="Rectangle 206">
                  <a:extLst>
                    <a:ext uri="{FF2B5EF4-FFF2-40B4-BE49-F238E27FC236}">
                      <a16:creationId xmlns:a16="http://schemas.microsoft.com/office/drawing/2014/main" id="{0A64D676-718C-F540-0291-CD2C158E4EDF}"/>
                    </a:ext>
                  </a:extLst>
                </p:cNvPr>
                <p:cNvSpPr>
                  <a:spLocks noRot="1" noChangeAspect="1" noMove="1" noResize="1" noEditPoints="1" noAdjustHandles="1" noChangeArrowheads="1" noChangeShapeType="1" noTextEdit="1"/>
                </p:cNvSpPr>
                <p:nvPr/>
              </p:nvSpPr>
              <p:spPr>
                <a:xfrm>
                  <a:off x="5627799" y="4417515"/>
                  <a:ext cx="1487074" cy="369332"/>
                </a:xfrm>
                <a:prstGeom prst="rect">
                  <a:avLst/>
                </a:prstGeom>
                <a:blipFill>
                  <a:blip r:embed="rId4"/>
                  <a:stretch>
                    <a:fillRect b="-6667"/>
                  </a:stretch>
                </a:blipFill>
              </p:spPr>
              <p:txBody>
                <a:bodyPr/>
                <a:lstStyle/>
                <a:p>
                  <a:r>
                    <a:rPr lang="pt-BR">
                      <a:noFill/>
                    </a:rPr>
                    <a:t> </a:t>
                  </a:r>
                </a:p>
              </p:txBody>
            </p:sp>
          </mc:Fallback>
        </mc:AlternateContent>
        <mc:AlternateContent xmlns:mc="http://schemas.openxmlformats.org/markup-compatibility/2006">
          <mc:Choice xmlns:a14="http://schemas.microsoft.com/office/drawing/2010/main" Requires="a14">
            <p:sp>
              <p:nvSpPr>
                <p:cNvPr id="20" name="Rectangle 207">
                  <a:extLst>
                    <a:ext uri="{FF2B5EF4-FFF2-40B4-BE49-F238E27FC236}">
                      <a16:creationId xmlns:a16="http://schemas.microsoft.com/office/drawing/2014/main" id="{7207C552-CE63-D630-382A-C51AEBF2BF7F}"/>
                    </a:ext>
                  </a:extLst>
                </p:cNvPr>
                <p:cNvSpPr/>
                <p:nvPr/>
              </p:nvSpPr>
              <p:spPr>
                <a:xfrm>
                  <a:off x="5730675" y="1606220"/>
                  <a:ext cx="148175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𝑅</m:t>
                            </m:r>
                          </m:e>
                          <m:sub>
                            <m:r>
                              <a:rPr lang="pt-BR" b="0" i="1" smtClean="0">
                                <a:latin typeface="Cambria Math" panose="02040503050406030204" pitchFamily="18" charset="0"/>
                              </a:rPr>
                              <m:t>1</m:t>
                            </m:r>
                          </m:sub>
                        </m:sSub>
                        <m:r>
                          <a:rPr lang="pt-BR" b="0" i="1" smtClean="0">
                            <a:latin typeface="Cambria Math" panose="02040503050406030204" pitchFamily="18" charset="0"/>
                          </a:rPr>
                          <m:t>:</m:t>
                        </m:r>
                        <m:r>
                          <a:rPr lang="pt-BR" i="1">
                            <a:latin typeface="Cambria Math" panose="02040503050406030204" pitchFamily="18" charset="0"/>
                          </a:rPr>
                          <m:t>𝑔</m:t>
                        </m:r>
                        <m:d>
                          <m:dPr>
                            <m:ctrlPr>
                              <a:rPr lang="pt-BR" i="1">
                                <a:latin typeface="Cambria Math" panose="02040503050406030204" pitchFamily="18" charset="0"/>
                              </a:rPr>
                            </m:ctrlPr>
                          </m:dPr>
                          <m:e>
                            <m:r>
                              <a:rPr lang="pt-BR" b="1" i="1">
                                <a:latin typeface="Cambria Math" panose="02040503050406030204" pitchFamily="18" charset="0"/>
                              </a:rPr>
                              <m:t>𝒙</m:t>
                            </m:r>
                          </m:e>
                        </m:d>
                        <m:r>
                          <a:rPr lang="pt-BR" b="0" i="1" smtClean="0">
                            <a:latin typeface="Cambria Math" panose="02040503050406030204" pitchFamily="18" charset="0"/>
                          </a:rPr>
                          <m:t>&lt;</m:t>
                        </m:r>
                        <m:r>
                          <a:rPr lang="pt-BR" i="1">
                            <a:latin typeface="Cambria Math" panose="02040503050406030204" pitchFamily="18" charset="0"/>
                            <a:ea typeface="Cambria Math" panose="02040503050406030204" pitchFamily="18" charset="0"/>
                          </a:rPr>
                          <m:t>0</m:t>
                        </m:r>
                      </m:oMath>
                    </m:oMathPara>
                  </a14:m>
                  <a:endParaRPr lang="pt-BR" dirty="0"/>
                </a:p>
              </p:txBody>
            </p:sp>
          </mc:Choice>
          <mc:Fallback>
            <p:sp>
              <p:nvSpPr>
                <p:cNvPr id="20" name="Rectangle 207">
                  <a:extLst>
                    <a:ext uri="{FF2B5EF4-FFF2-40B4-BE49-F238E27FC236}">
                      <a16:creationId xmlns:a16="http://schemas.microsoft.com/office/drawing/2014/main" id="{7207C552-CE63-D630-382A-C51AEBF2BF7F}"/>
                    </a:ext>
                  </a:extLst>
                </p:cNvPr>
                <p:cNvSpPr>
                  <a:spLocks noRot="1" noChangeAspect="1" noMove="1" noResize="1" noEditPoints="1" noAdjustHandles="1" noChangeArrowheads="1" noChangeShapeType="1" noTextEdit="1"/>
                </p:cNvSpPr>
                <p:nvPr/>
              </p:nvSpPr>
              <p:spPr>
                <a:xfrm>
                  <a:off x="5730675" y="1606220"/>
                  <a:ext cx="1481752" cy="369332"/>
                </a:xfrm>
                <a:prstGeom prst="rect">
                  <a:avLst/>
                </a:prstGeom>
                <a:blipFill>
                  <a:blip r:embed="rId5"/>
                  <a:stretch>
                    <a:fillRect b="-655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1" name="TextBox 208">
                  <a:extLst>
                    <a:ext uri="{FF2B5EF4-FFF2-40B4-BE49-F238E27FC236}">
                      <a16:creationId xmlns:a16="http://schemas.microsoft.com/office/drawing/2014/main" id="{A543A807-C3C8-BD51-8597-1EBB58C84893}"/>
                    </a:ext>
                  </a:extLst>
                </p:cNvPr>
                <p:cNvSpPr txBox="1"/>
                <p:nvPr/>
              </p:nvSpPr>
              <p:spPr>
                <a:xfrm>
                  <a:off x="7360168" y="4019497"/>
                  <a:ext cx="1001167" cy="46707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oMath>
                    </m:oMathPara>
                  </a14:m>
                  <a:endParaRPr lang="pt-BR" dirty="0"/>
                </a:p>
              </p:txBody>
            </p:sp>
          </mc:Choice>
          <mc:Fallback xmlns="">
            <p:sp>
              <p:nvSpPr>
                <p:cNvPr id="24" name="TextBox 23"/>
                <p:cNvSpPr txBox="1">
                  <a:spLocks noRot="1" noChangeAspect="1" noMove="1" noResize="1" noEditPoints="1" noAdjustHandles="1" noChangeArrowheads="1" noChangeShapeType="1" noTextEdit="1"/>
                </p:cNvSpPr>
                <p:nvPr/>
              </p:nvSpPr>
              <p:spPr>
                <a:xfrm>
                  <a:off x="7360168" y="4019497"/>
                  <a:ext cx="1001167" cy="467070"/>
                </a:xfrm>
                <a:prstGeom prst="rect">
                  <a:avLst/>
                </a:prstGeom>
                <a:blipFill rotWithShape="0">
                  <a:blip r:embed="rId8"/>
                  <a:stretch>
                    <a:fillRect/>
                  </a:stretch>
                </a:blipFill>
              </p:spPr>
              <p:txBody>
                <a:bodyPr/>
                <a:lstStyle/>
                <a:p>
                  <a:r>
                    <a:rPr lang="pt-BR">
                      <a:noFill/>
                    </a:rPr>
                    <a:t> </a:t>
                  </a:r>
                </a:p>
              </p:txBody>
            </p:sp>
          </mc:Fallback>
        </mc:AlternateContent>
        <p:sp>
          <p:nvSpPr>
            <p:cNvPr id="22" name="Rectangle 209">
              <a:extLst>
                <a:ext uri="{FF2B5EF4-FFF2-40B4-BE49-F238E27FC236}">
                  <a16:creationId xmlns:a16="http://schemas.microsoft.com/office/drawing/2014/main" id="{3C9EC24F-2E75-EBF6-8409-4B406FE8885F}"/>
                </a:ext>
              </a:extLst>
            </p:cNvPr>
            <p:cNvSpPr/>
            <p:nvPr/>
          </p:nvSpPr>
          <p:spPr>
            <a:xfrm>
              <a:off x="6140461" y="1526710"/>
              <a:ext cx="184731" cy="369332"/>
            </a:xfrm>
            <a:prstGeom prst="rect">
              <a:avLst/>
            </a:prstGeom>
          </p:spPr>
          <p:txBody>
            <a:bodyPr wrap="none">
              <a:spAutoFit/>
            </a:bodyPr>
            <a:lstStyle/>
            <a:p>
              <a:endParaRPr lang="pt-BR" dirty="0"/>
            </a:p>
          </p:txBody>
        </p:sp>
        <p:sp>
          <p:nvSpPr>
            <p:cNvPr id="23" name="Rectangle 210">
              <a:extLst>
                <a:ext uri="{FF2B5EF4-FFF2-40B4-BE49-F238E27FC236}">
                  <a16:creationId xmlns:a16="http://schemas.microsoft.com/office/drawing/2014/main" id="{613B01BE-7AFB-14BD-8B16-F3B017BD300E}"/>
                </a:ext>
              </a:extLst>
            </p:cNvPr>
            <p:cNvSpPr/>
            <p:nvPr/>
          </p:nvSpPr>
          <p:spPr>
            <a:xfrm rot="5400000">
              <a:off x="5250191" y="3686716"/>
              <a:ext cx="540000" cy="540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24" name="Straight Arrow Connector 211">
              <a:extLst>
                <a:ext uri="{FF2B5EF4-FFF2-40B4-BE49-F238E27FC236}">
                  <a16:creationId xmlns:a16="http://schemas.microsoft.com/office/drawing/2014/main" id="{A94D67DE-D359-015C-7A5F-F22C1603B4D4}"/>
                </a:ext>
              </a:extLst>
            </p:cNvPr>
            <p:cNvCxnSpPr/>
            <p:nvPr/>
          </p:nvCxnSpPr>
          <p:spPr>
            <a:xfrm>
              <a:off x="5252394" y="4227065"/>
              <a:ext cx="2412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12">
              <a:extLst>
                <a:ext uri="{FF2B5EF4-FFF2-40B4-BE49-F238E27FC236}">
                  <a16:creationId xmlns:a16="http://schemas.microsoft.com/office/drawing/2014/main" id="{3B3FF642-CFA5-D5DD-BCCF-4813E8B92E49}"/>
                </a:ext>
              </a:extLst>
            </p:cNvPr>
            <p:cNvCxnSpPr/>
            <p:nvPr/>
          </p:nvCxnSpPr>
          <p:spPr>
            <a:xfrm flipV="1">
              <a:off x="5252394" y="1827380"/>
              <a:ext cx="0" cy="24120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TextBox 213">
                  <a:extLst>
                    <a:ext uri="{FF2B5EF4-FFF2-40B4-BE49-F238E27FC236}">
                      <a16:creationId xmlns:a16="http://schemas.microsoft.com/office/drawing/2014/main" id="{C302097C-EB4F-859A-F2CE-7956A62F9AEE}"/>
                    </a:ext>
                  </a:extLst>
                </p:cNvPr>
                <p:cNvSpPr txBox="1"/>
                <p:nvPr/>
              </p:nvSpPr>
              <p:spPr>
                <a:xfrm>
                  <a:off x="4781484" y="1471556"/>
                  <a:ext cx="1001167" cy="46707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oMath>
                    </m:oMathPara>
                  </a14:m>
                  <a:endParaRPr lang="pt-BR" dirty="0"/>
                </a:p>
              </p:txBody>
            </p:sp>
          </mc:Choice>
          <mc:Fallback xmlns="">
            <p:sp>
              <p:nvSpPr>
                <p:cNvPr id="45" name="TextBox 44"/>
                <p:cNvSpPr txBox="1">
                  <a:spLocks noRot="1" noChangeAspect="1" noMove="1" noResize="1" noEditPoints="1" noAdjustHandles="1" noChangeArrowheads="1" noChangeShapeType="1" noTextEdit="1"/>
                </p:cNvSpPr>
                <p:nvPr/>
              </p:nvSpPr>
              <p:spPr>
                <a:xfrm>
                  <a:off x="4781484" y="1471556"/>
                  <a:ext cx="1001167" cy="467070"/>
                </a:xfrm>
                <a:prstGeom prst="rect">
                  <a:avLst/>
                </a:prstGeom>
                <a:blipFill rotWithShape="0">
                  <a:blip r:embed="rId9"/>
                  <a:stretch>
                    <a:fillRect/>
                  </a:stretch>
                </a:blipFill>
              </p:spPr>
              <p:txBody>
                <a:bodyPr/>
                <a:lstStyle/>
                <a:p>
                  <a:r>
                    <a:rPr lang="pt-BR">
                      <a:noFill/>
                    </a:rPr>
                    <a:t> </a:t>
                  </a:r>
                </a:p>
              </p:txBody>
            </p:sp>
          </mc:Fallback>
        </mc:AlternateContent>
        <p:cxnSp>
          <p:nvCxnSpPr>
            <p:cNvPr id="27" name="Straight Connector 214">
              <a:extLst>
                <a:ext uri="{FF2B5EF4-FFF2-40B4-BE49-F238E27FC236}">
                  <a16:creationId xmlns:a16="http://schemas.microsoft.com/office/drawing/2014/main" id="{5129EE84-529E-28A1-4C57-590CCA417322}"/>
                </a:ext>
              </a:extLst>
            </p:cNvPr>
            <p:cNvCxnSpPr>
              <a:cxnSpLocks/>
            </p:cNvCxnSpPr>
            <p:nvPr/>
          </p:nvCxnSpPr>
          <p:spPr>
            <a:xfrm>
              <a:off x="5250191" y="2066200"/>
              <a:ext cx="2166331" cy="2160516"/>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sp>
          <p:nvSpPr>
            <p:cNvPr id="28" name="TextBox 215">
              <a:extLst>
                <a:ext uri="{FF2B5EF4-FFF2-40B4-BE49-F238E27FC236}">
                  <a16:creationId xmlns:a16="http://schemas.microsoft.com/office/drawing/2014/main" id="{419C4EF9-84E4-F619-BD46-C934DDBF20B3}"/>
                </a:ext>
              </a:extLst>
            </p:cNvPr>
            <p:cNvSpPr txBox="1"/>
            <p:nvPr/>
          </p:nvSpPr>
          <p:spPr>
            <a:xfrm>
              <a:off x="5074370" y="4180493"/>
              <a:ext cx="334672" cy="350302"/>
            </a:xfrm>
            <a:prstGeom prst="rect">
              <a:avLst/>
            </a:prstGeom>
            <a:noFill/>
          </p:spPr>
          <p:txBody>
            <a:bodyPr wrap="none" rtlCol="0">
              <a:spAutoFit/>
            </a:bodyPr>
            <a:lstStyle/>
            <a:p>
              <a:r>
                <a:rPr lang="pt-BR" sz="1200" dirty="0"/>
                <a:t>0</a:t>
              </a:r>
            </a:p>
          </p:txBody>
        </p:sp>
        <p:sp>
          <p:nvSpPr>
            <p:cNvPr id="29" name="TextBox 216">
              <a:extLst>
                <a:ext uri="{FF2B5EF4-FFF2-40B4-BE49-F238E27FC236}">
                  <a16:creationId xmlns:a16="http://schemas.microsoft.com/office/drawing/2014/main" id="{B49C8A19-C5D3-CB8A-1FFE-C838096537D7}"/>
                </a:ext>
              </a:extLst>
            </p:cNvPr>
            <p:cNvSpPr txBox="1"/>
            <p:nvPr/>
          </p:nvSpPr>
          <p:spPr>
            <a:xfrm>
              <a:off x="5024915" y="3544589"/>
              <a:ext cx="334672" cy="350302"/>
            </a:xfrm>
            <a:prstGeom prst="rect">
              <a:avLst/>
            </a:prstGeom>
            <a:noFill/>
          </p:spPr>
          <p:txBody>
            <a:bodyPr wrap="none" rtlCol="0">
              <a:spAutoFit/>
            </a:bodyPr>
            <a:lstStyle/>
            <a:p>
              <a:r>
                <a:rPr lang="pt-BR" sz="1200" dirty="0"/>
                <a:t>1</a:t>
              </a:r>
            </a:p>
          </p:txBody>
        </p:sp>
        <p:sp>
          <p:nvSpPr>
            <p:cNvPr id="30" name="TextBox 217">
              <a:extLst>
                <a:ext uri="{FF2B5EF4-FFF2-40B4-BE49-F238E27FC236}">
                  <a16:creationId xmlns:a16="http://schemas.microsoft.com/office/drawing/2014/main" id="{8B5444C1-4835-4DC9-95D4-2D797009FE88}"/>
                </a:ext>
              </a:extLst>
            </p:cNvPr>
            <p:cNvSpPr txBox="1"/>
            <p:nvPr/>
          </p:nvSpPr>
          <p:spPr>
            <a:xfrm>
              <a:off x="5024915" y="3009222"/>
              <a:ext cx="334672" cy="350302"/>
            </a:xfrm>
            <a:prstGeom prst="rect">
              <a:avLst/>
            </a:prstGeom>
            <a:noFill/>
          </p:spPr>
          <p:txBody>
            <a:bodyPr wrap="none" rtlCol="0">
              <a:spAutoFit/>
            </a:bodyPr>
            <a:lstStyle/>
            <a:p>
              <a:r>
                <a:rPr lang="pt-BR" sz="1200" dirty="0"/>
                <a:t>2</a:t>
              </a:r>
            </a:p>
          </p:txBody>
        </p:sp>
        <p:sp>
          <p:nvSpPr>
            <p:cNvPr id="31" name="TextBox 218">
              <a:extLst>
                <a:ext uri="{FF2B5EF4-FFF2-40B4-BE49-F238E27FC236}">
                  <a16:creationId xmlns:a16="http://schemas.microsoft.com/office/drawing/2014/main" id="{8F598DA6-57EC-689B-4B3B-03A30C599C71}"/>
                </a:ext>
              </a:extLst>
            </p:cNvPr>
            <p:cNvSpPr txBox="1"/>
            <p:nvPr/>
          </p:nvSpPr>
          <p:spPr>
            <a:xfrm>
              <a:off x="5024915" y="2469685"/>
              <a:ext cx="334672" cy="350302"/>
            </a:xfrm>
            <a:prstGeom prst="rect">
              <a:avLst/>
            </a:prstGeom>
            <a:noFill/>
          </p:spPr>
          <p:txBody>
            <a:bodyPr wrap="none" rtlCol="0">
              <a:spAutoFit/>
            </a:bodyPr>
            <a:lstStyle/>
            <a:p>
              <a:r>
                <a:rPr lang="pt-BR" sz="1200" dirty="0"/>
                <a:t>3</a:t>
              </a:r>
            </a:p>
          </p:txBody>
        </p:sp>
        <p:sp>
          <p:nvSpPr>
            <p:cNvPr id="32" name="TextBox 219">
              <a:extLst>
                <a:ext uri="{FF2B5EF4-FFF2-40B4-BE49-F238E27FC236}">
                  <a16:creationId xmlns:a16="http://schemas.microsoft.com/office/drawing/2014/main" id="{5AFC2D2C-2E35-799B-7530-20318FD4C3FD}"/>
                </a:ext>
              </a:extLst>
            </p:cNvPr>
            <p:cNvSpPr txBox="1"/>
            <p:nvPr/>
          </p:nvSpPr>
          <p:spPr>
            <a:xfrm>
              <a:off x="5025998" y="1946408"/>
              <a:ext cx="334672" cy="350302"/>
            </a:xfrm>
            <a:prstGeom prst="rect">
              <a:avLst/>
            </a:prstGeom>
            <a:noFill/>
          </p:spPr>
          <p:txBody>
            <a:bodyPr wrap="none" rtlCol="0">
              <a:spAutoFit/>
            </a:bodyPr>
            <a:lstStyle/>
            <a:p>
              <a:r>
                <a:rPr lang="pt-BR" sz="1200" dirty="0"/>
                <a:t>4</a:t>
              </a:r>
            </a:p>
          </p:txBody>
        </p:sp>
        <p:sp>
          <p:nvSpPr>
            <p:cNvPr id="33" name="TextBox 220">
              <a:extLst>
                <a:ext uri="{FF2B5EF4-FFF2-40B4-BE49-F238E27FC236}">
                  <a16:creationId xmlns:a16="http://schemas.microsoft.com/office/drawing/2014/main" id="{72E7FCAD-8086-DA86-9D1A-01CD8D297D6D}"/>
                </a:ext>
              </a:extLst>
            </p:cNvPr>
            <p:cNvSpPr txBox="1"/>
            <p:nvPr/>
          </p:nvSpPr>
          <p:spPr>
            <a:xfrm>
              <a:off x="5663911" y="4194402"/>
              <a:ext cx="334672" cy="350302"/>
            </a:xfrm>
            <a:prstGeom prst="rect">
              <a:avLst/>
            </a:prstGeom>
            <a:noFill/>
          </p:spPr>
          <p:txBody>
            <a:bodyPr wrap="none" rtlCol="0">
              <a:spAutoFit/>
            </a:bodyPr>
            <a:lstStyle/>
            <a:p>
              <a:r>
                <a:rPr lang="pt-BR" sz="1200" dirty="0"/>
                <a:t>1</a:t>
              </a:r>
            </a:p>
          </p:txBody>
        </p:sp>
        <p:sp>
          <p:nvSpPr>
            <p:cNvPr id="34" name="TextBox 221">
              <a:extLst>
                <a:ext uri="{FF2B5EF4-FFF2-40B4-BE49-F238E27FC236}">
                  <a16:creationId xmlns:a16="http://schemas.microsoft.com/office/drawing/2014/main" id="{67985B3B-35C0-A256-F177-DABD146D355D}"/>
                </a:ext>
              </a:extLst>
            </p:cNvPr>
            <p:cNvSpPr txBox="1"/>
            <p:nvPr/>
          </p:nvSpPr>
          <p:spPr>
            <a:xfrm>
              <a:off x="6204000" y="4193465"/>
              <a:ext cx="334672" cy="350302"/>
            </a:xfrm>
            <a:prstGeom prst="rect">
              <a:avLst/>
            </a:prstGeom>
            <a:noFill/>
          </p:spPr>
          <p:txBody>
            <a:bodyPr wrap="none" rtlCol="0">
              <a:spAutoFit/>
            </a:bodyPr>
            <a:lstStyle/>
            <a:p>
              <a:r>
                <a:rPr lang="pt-BR" sz="1200" dirty="0"/>
                <a:t>2</a:t>
              </a:r>
            </a:p>
          </p:txBody>
        </p:sp>
        <p:sp>
          <p:nvSpPr>
            <p:cNvPr id="35" name="TextBox 222">
              <a:extLst>
                <a:ext uri="{FF2B5EF4-FFF2-40B4-BE49-F238E27FC236}">
                  <a16:creationId xmlns:a16="http://schemas.microsoft.com/office/drawing/2014/main" id="{1082F9D4-ED49-B699-3054-2512297442F3}"/>
                </a:ext>
              </a:extLst>
            </p:cNvPr>
            <p:cNvSpPr txBox="1"/>
            <p:nvPr/>
          </p:nvSpPr>
          <p:spPr>
            <a:xfrm>
              <a:off x="6754934" y="4193807"/>
              <a:ext cx="334672" cy="350302"/>
            </a:xfrm>
            <a:prstGeom prst="rect">
              <a:avLst/>
            </a:prstGeom>
            <a:noFill/>
          </p:spPr>
          <p:txBody>
            <a:bodyPr wrap="none" rtlCol="0">
              <a:spAutoFit/>
            </a:bodyPr>
            <a:lstStyle/>
            <a:p>
              <a:r>
                <a:rPr lang="pt-BR" sz="1200" dirty="0"/>
                <a:t>3</a:t>
              </a:r>
            </a:p>
          </p:txBody>
        </p:sp>
        <p:sp>
          <p:nvSpPr>
            <p:cNvPr id="36" name="TextBox 223">
              <a:extLst>
                <a:ext uri="{FF2B5EF4-FFF2-40B4-BE49-F238E27FC236}">
                  <a16:creationId xmlns:a16="http://schemas.microsoft.com/office/drawing/2014/main" id="{B12FE238-DCF7-C2AA-53CA-BD857DDAD2CA}"/>
                </a:ext>
              </a:extLst>
            </p:cNvPr>
            <p:cNvSpPr txBox="1"/>
            <p:nvPr/>
          </p:nvSpPr>
          <p:spPr>
            <a:xfrm>
              <a:off x="7277932" y="4193465"/>
              <a:ext cx="334672" cy="350302"/>
            </a:xfrm>
            <a:prstGeom prst="rect">
              <a:avLst/>
            </a:prstGeom>
            <a:noFill/>
          </p:spPr>
          <p:txBody>
            <a:bodyPr wrap="none" rtlCol="0">
              <a:spAutoFit/>
            </a:bodyPr>
            <a:lstStyle/>
            <a:p>
              <a:r>
                <a:rPr lang="pt-BR" sz="1200" dirty="0"/>
                <a:t>4</a:t>
              </a:r>
            </a:p>
          </p:txBody>
        </p:sp>
        <p:sp>
          <p:nvSpPr>
            <p:cNvPr id="37" name="Rectangle 224">
              <a:extLst>
                <a:ext uri="{FF2B5EF4-FFF2-40B4-BE49-F238E27FC236}">
                  <a16:creationId xmlns:a16="http://schemas.microsoft.com/office/drawing/2014/main" id="{BE3C4AB5-520D-C097-9298-A5857B904614}"/>
                </a:ext>
              </a:extLst>
            </p:cNvPr>
            <p:cNvSpPr/>
            <p:nvPr/>
          </p:nvSpPr>
          <p:spPr>
            <a:xfrm rot="5400000">
              <a:off x="5794458" y="3690349"/>
              <a:ext cx="540000" cy="540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Rectangle 225">
              <a:extLst>
                <a:ext uri="{FF2B5EF4-FFF2-40B4-BE49-F238E27FC236}">
                  <a16:creationId xmlns:a16="http://schemas.microsoft.com/office/drawing/2014/main" id="{25CE2C4D-01F0-5CAF-47B3-F308830F6DA0}"/>
                </a:ext>
              </a:extLst>
            </p:cNvPr>
            <p:cNvSpPr/>
            <p:nvPr/>
          </p:nvSpPr>
          <p:spPr>
            <a:xfrm rot="5400000">
              <a:off x="6337913" y="3690349"/>
              <a:ext cx="540000" cy="540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ctangle 226">
              <a:extLst>
                <a:ext uri="{FF2B5EF4-FFF2-40B4-BE49-F238E27FC236}">
                  <a16:creationId xmlns:a16="http://schemas.microsoft.com/office/drawing/2014/main" id="{524F2839-63B5-E0B8-E4B3-12A7B9331786}"/>
                </a:ext>
              </a:extLst>
            </p:cNvPr>
            <p:cNvSpPr/>
            <p:nvPr/>
          </p:nvSpPr>
          <p:spPr>
            <a:xfrm rot="5400000">
              <a:off x="6879325" y="3690349"/>
              <a:ext cx="540000" cy="540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0" name="Rectangle 227">
              <a:extLst>
                <a:ext uri="{FF2B5EF4-FFF2-40B4-BE49-F238E27FC236}">
                  <a16:creationId xmlns:a16="http://schemas.microsoft.com/office/drawing/2014/main" id="{18A9C2BE-6A76-22CC-779F-19FF0B5C6019}"/>
                </a:ext>
              </a:extLst>
            </p:cNvPr>
            <p:cNvSpPr/>
            <p:nvPr/>
          </p:nvSpPr>
          <p:spPr>
            <a:xfrm rot="5400000">
              <a:off x="5253990" y="3147473"/>
              <a:ext cx="540000" cy="540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1" name="Rectangle 228">
              <a:extLst>
                <a:ext uri="{FF2B5EF4-FFF2-40B4-BE49-F238E27FC236}">
                  <a16:creationId xmlns:a16="http://schemas.microsoft.com/office/drawing/2014/main" id="{4809BEB6-301C-24A2-4452-4371B42601F3}"/>
                </a:ext>
              </a:extLst>
            </p:cNvPr>
            <p:cNvSpPr/>
            <p:nvPr/>
          </p:nvSpPr>
          <p:spPr>
            <a:xfrm rot="5400000">
              <a:off x="5795508" y="3147473"/>
              <a:ext cx="540000" cy="540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2" name="Rectangle 229">
              <a:extLst>
                <a:ext uri="{FF2B5EF4-FFF2-40B4-BE49-F238E27FC236}">
                  <a16:creationId xmlns:a16="http://schemas.microsoft.com/office/drawing/2014/main" id="{55F9D93A-7C15-8DF8-23D0-7AB98387F308}"/>
                </a:ext>
              </a:extLst>
            </p:cNvPr>
            <p:cNvSpPr/>
            <p:nvPr/>
          </p:nvSpPr>
          <p:spPr>
            <a:xfrm rot="5400000">
              <a:off x="6337913" y="3147473"/>
              <a:ext cx="540000" cy="540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3" name="Rectangle 230">
              <a:extLst>
                <a:ext uri="{FF2B5EF4-FFF2-40B4-BE49-F238E27FC236}">
                  <a16:creationId xmlns:a16="http://schemas.microsoft.com/office/drawing/2014/main" id="{1FD7C302-B512-2F79-7717-AE1CC46D169D}"/>
                </a:ext>
              </a:extLst>
            </p:cNvPr>
            <p:cNvSpPr/>
            <p:nvPr/>
          </p:nvSpPr>
          <p:spPr>
            <a:xfrm rot="5400000">
              <a:off x="6879325" y="3145780"/>
              <a:ext cx="540000" cy="540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4" name="Rectangle 231">
              <a:extLst>
                <a:ext uri="{FF2B5EF4-FFF2-40B4-BE49-F238E27FC236}">
                  <a16:creationId xmlns:a16="http://schemas.microsoft.com/office/drawing/2014/main" id="{F105126A-C062-5E16-EBAB-2793FBB4C5E5}"/>
                </a:ext>
              </a:extLst>
            </p:cNvPr>
            <p:cNvSpPr/>
            <p:nvPr/>
          </p:nvSpPr>
          <p:spPr>
            <a:xfrm rot="5400000">
              <a:off x="5252850" y="2605657"/>
              <a:ext cx="540000" cy="540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5" name="Rectangle 232">
              <a:extLst>
                <a:ext uri="{FF2B5EF4-FFF2-40B4-BE49-F238E27FC236}">
                  <a16:creationId xmlns:a16="http://schemas.microsoft.com/office/drawing/2014/main" id="{27054C75-3F57-C464-7E18-413CDA753AAB}"/>
                </a:ext>
              </a:extLst>
            </p:cNvPr>
            <p:cNvSpPr/>
            <p:nvPr/>
          </p:nvSpPr>
          <p:spPr>
            <a:xfrm rot="5400000">
              <a:off x="5794739" y="2605571"/>
              <a:ext cx="540000" cy="540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6" name="Rectangle 233">
              <a:extLst>
                <a:ext uri="{FF2B5EF4-FFF2-40B4-BE49-F238E27FC236}">
                  <a16:creationId xmlns:a16="http://schemas.microsoft.com/office/drawing/2014/main" id="{6C5A7B3A-2D2B-BFE7-E8E3-C21547E926D4}"/>
                </a:ext>
              </a:extLst>
            </p:cNvPr>
            <p:cNvSpPr/>
            <p:nvPr/>
          </p:nvSpPr>
          <p:spPr>
            <a:xfrm rot="5400000">
              <a:off x="6337913" y="2605213"/>
              <a:ext cx="540000" cy="540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7" name="Rectangle 234">
              <a:extLst>
                <a:ext uri="{FF2B5EF4-FFF2-40B4-BE49-F238E27FC236}">
                  <a16:creationId xmlns:a16="http://schemas.microsoft.com/office/drawing/2014/main" id="{600541E6-B9E5-4369-A503-DE197CCE88EE}"/>
                </a:ext>
              </a:extLst>
            </p:cNvPr>
            <p:cNvSpPr/>
            <p:nvPr/>
          </p:nvSpPr>
          <p:spPr>
            <a:xfrm rot="5400000">
              <a:off x="6876584" y="2606810"/>
              <a:ext cx="540000" cy="540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8" name="Rectangle 235">
              <a:extLst>
                <a:ext uri="{FF2B5EF4-FFF2-40B4-BE49-F238E27FC236}">
                  <a16:creationId xmlns:a16="http://schemas.microsoft.com/office/drawing/2014/main" id="{BFE2F29F-99DA-0057-8182-0601BA2352A8}"/>
                </a:ext>
              </a:extLst>
            </p:cNvPr>
            <p:cNvSpPr/>
            <p:nvPr/>
          </p:nvSpPr>
          <p:spPr>
            <a:xfrm rot="5400000">
              <a:off x="5255448" y="2066200"/>
              <a:ext cx="540000" cy="540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9" name="Rectangle 236">
              <a:extLst>
                <a:ext uri="{FF2B5EF4-FFF2-40B4-BE49-F238E27FC236}">
                  <a16:creationId xmlns:a16="http://schemas.microsoft.com/office/drawing/2014/main" id="{6A9C1E84-7EFB-9996-390A-F7D573E5BDE5}"/>
                </a:ext>
              </a:extLst>
            </p:cNvPr>
            <p:cNvSpPr/>
            <p:nvPr/>
          </p:nvSpPr>
          <p:spPr>
            <a:xfrm rot="5400000">
              <a:off x="5797975" y="2067041"/>
              <a:ext cx="540000" cy="540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0" name="Rectangle 237">
              <a:extLst>
                <a:ext uri="{FF2B5EF4-FFF2-40B4-BE49-F238E27FC236}">
                  <a16:creationId xmlns:a16="http://schemas.microsoft.com/office/drawing/2014/main" id="{FFEC69C1-8AE0-25B2-0DC8-0EB94E8A6620}"/>
                </a:ext>
              </a:extLst>
            </p:cNvPr>
            <p:cNvSpPr/>
            <p:nvPr/>
          </p:nvSpPr>
          <p:spPr>
            <a:xfrm rot="5400000">
              <a:off x="6336382" y="2067619"/>
              <a:ext cx="540000" cy="540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1" name="Rectangle 238">
              <a:extLst>
                <a:ext uri="{FF2B5EF4-FFF2-40B4-BE49-F238E27FC236}">
                  <a16:creationId xmlns:a16="http://schemas.microsoft.com/office/drawing/2014/main" id="{AF5BFC24-A1A6-F4F4-27C8-A1C75FB4ACA7}"/>
                </a:ext>
              </a:extLst>
            </p:cNvPr>
            <p:cNvSpPr/>
            <p:nvPr/>
          </p:nvSpPr>
          <p:spPr>
            <a:xfrm rot="5400000">
              <a:off x="6877913" y="2066200"/>
              <a:ext cx="540000" cy="540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3" name="Isosceles Triangle 240">
              <a:extLst>
                <a:ext uri="{FF2B5EF4-FFF2-40B4-BE49-F238E27FC236}">
                  <a16:creationId xmlns:a16="http://schemas.microsoft.com/office/drawing/2014/main" id="{7FEF68A4-E379-3019-4460-F040608CABBC}"/>
                </a:ext>
              </a:extLst>
            </p:cNvPr>
            <p:cNvSpPr/>
            <p:nvPr/>
          </p:nvSpPr>
          <p:spPr>
            <a:xfrm>
              <a:off x="6594489" y="3181056"/>
              <a:ext cx="169552" cy="208791"/>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4" name="Isosceles Triangle 241">
              <a:extLst>
                <a:ext uri="{FF2B5EF4-FFF2-40B4-BE49-F238E27FC236}">
                  <a16:creationId xmlns:a16="http://schemas.microsoft.com/office/drawing/2014/main" id="{40A76D57-0831-B181-48A0-EE3B8D2DDDCB}"/>
                </a:ext>
              </a:extLst>
            </p:cNvPr>
            <p:cNvSpPr/>
            <p:nvPr/>
          </p:nvSpPr>
          <p:spPr>
            <a:xfrm>
              <a:off x="6993083" y="2692118"/>
              <a:ext cx="169552" cy="208791"/>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6" name="Isosceles Triangle 243">
              <a:extLst>
                <a:ext uri="{FF2B5EF4-FFF2-40B4-BE49-F238E27FC236}">
                  <a16:creationId xmlns:a16="http://schemas.microsoft.com/office/drawing/2014/main" id="{7B813541-A5A8-369C-40D8-01AEDDD90FAB}"/>
                </a:ext>
              </a:extLst>
            </p:cNvPr>
            <p:cNvSpPr/>
            <p:nvPr/>
          </p:nvSpPr>
          <p:spPr>
            <a:xfrm>
              <a:off x="6680555" y="2380414"/>
              <a:ext cx="169552" cy="208791"/>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7" name="Oval 244">
              <a:extLst>
                <a:ext uri="{FF2B5EF4-FFF2-40B4-BE49-F238E27FC236}">
                  <a16:creationId xmlns:a16="http://schemas.microsoft.com/office/drawing/2014/main" id="{B64B1456-7B54-BB8B-E249-DA12E016EB63}"/>
                </a:ext>
              </a:extLst>
            </p:cNvPr>
            <p:cNvSpPr/>
            <p:nvPr/>
          </p:nvSpPr>
          <p:spPr>
            <a:xfrm>
              <a:off x="6504757" y="3854035"/>
              <a:ext cx="186609" cy="195445"/>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mc:Choice xmlns:a14="http://schemas.microsoft.com/office/drawing/2010/main" Requires="a14">
            <p:sp>
              <p:nvSpPr>
                <p:cNvPr id="58" name="Rectangle 245">
                  <a:extLst>
                    <a:ext uri="{FF2B5EF4-FFF2-40B4-BE49-F238E27FC236}">
                      <a16:creationId xmlns:a16="http://schemas.microsoft.com/office/drawing/2014/main" id="{B1ECE845-B3C2-A718-00AA-95A5F2CEBF75}"/>
                    </a:ext>
                  </a:extLst>
                </p:cNvPr>
                <p:cNvSpPr/>
                <p:nvPr/>
              </p:nvSpPr>
              <p:spPr>
                <a:xfrm>
                  <a:off x="7391914" y="3240051"/>
                  <a:ext cx="113685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𝑔</m:t>
                        </m:r>
                        <m:d>
                          <m:dPr>
                            <m:ctrlPr>
                              <a:rPr lang="pt-BR" b="0" i="1" smtClean="0">
                                <a:latin typeface="Cambria Math" panose="02040503050406030204" pitchFamily="18" charset="0"/>
                              </a:rPr>
                            </m:ctrlPr>
                          </m:dPr>
                          <m:e>
                            <m:r>
                              <a:rPr lang="pt-BR" b="1" i="1" smtClean="0">
                                <a:latin typeface="Cambria Math" panose="02040503050406030204" pitchFamily="18" charset="0"/>
                              </a:rPr>
                              <m:t>𝒙</m:t>
                            </m:r>
                          </m:e>
                        </m:d>
                        <m:r>
                          <a:rPr lang="pt-BR" b="0" i="0" smtClean="0">
                            <a:latin typeface="Cambria Math" panose="02040503050406030204" pitchFamily="18" charset="0"/>
                          </a:rPr>
                          <m:t>=0</m:t>
                        </m:r>
                      </m:oMath>
                    </m:oMathPara>
                  </a14:m>
                  <a:endParaRPr lang="pt-BR" dirty="0"/>
                </a:p>
              </p:txBody>
            </p:sp>
          </mc:Choice>
          <mc:Fallback>
            <p:sp>
              <p:nvSpPr>
                <p:cNvPr id="58" name="Rectangle 245">
                  <a:extLst>
                    <a:ext uri="{FF2B5EF4-FFF2-40B4-BE49-F238E27FC236}">
                      <a16:creationId xmlns:a16="http://schemas.microsoft.com/office/drawing/2014/main" id="{B1ECE845-B3C2-A718-00AA-95A5F2CEBF75}"/>
                    </a:ext>
                  </a:extLst>
                </p:cNvPr>
                <p:cNvSpPr>
                  <a:spLocks noRot="1" noChangeAspect="1" noMove="1" noResize="1" noEditPoints="1" noAdjustHandles="1" noChangeArrowheads="1" noChangeShapeType="1" noTextEdit="1"/>
                </p:cNvSpPr>
                <p:nvPr/>
              </p:nvSpPr>
              <p:spPr>
                <a:xfrm>
                  <a:off x="7391914" y="3240051"/>
                  <a:ext cx="1136850" cy="369332"/>
                </a:xfrm>
                <a:prstGeom prst="rect">
                  <a:avLst/>
                </a:prstGeom>
                <a:blipFill>
                  <a:blip r:embed="rId10"/>
                  <a:stretch>
                    <a:fillRect b="-6557"/>
                  </a:stretch>
                </a:blipFill>
              </p:spPr>
              <p:txBody>
                <a:bodyPr/>
                <a:lstStyle/>
                <a:p>
                  <a:r>
                    <a:rPr lang="pt-BR">
                      <a:noFill/>
                    </a:rPr>
                    <a:t> </a:t>
                  </a:r>
                </a:p>
              </p:txBody>
            </p:sp>
          </mc:Fallback>
        </mc:AlternateContent>
        <p:sp>
          <p:nvSpPr>
            <p:cNvPr id="59" name="Freeform 246">
              <a:extLst>
                <a:ext uri="{FF2B5EF4-FFF2-40B4-BE49-F238E27FC236}">
                  <a16:creationId xmlns:a16="http://schemas.microsoft.com/office/drawing/2014/main" id="{F0E4220D-D436-A312-4B38-08EEBB8CA41B}"/>
                </a:ext>
              </a:extLst>
            </p:cNvPr>
            <p:cNvSpPr/>
            <p:nvPr/>
          </p:nvSpPr>
          <p:spPr>
            <a:xfrm>
              <a:off x="7193096" y="3620073"/>
              <a:ext cx="399247" cy="369332"/>
            </a:xfrm>
            <a:custGeom>
              <a:avLst/>
              <a:gdLst>
                <a:gd name="connsiteX0" fmla="*/ 0 w 751114"/>
                <a:gd name="connsiteY0" fmla="*/ 212271 h 212271"/>
                <a:gd name="connsiteX1" fmla="*/ 751114 w 751114"/>
                <a:gd name="connsiteY1" fmla="*/ 0 h 212271"/>
              </a:gdLst>
              <a:ahLst/>
              <a:cxnLst>
                <a:cxn ang="0">
                  <a:pos x="connsiteX0" y="connsiteY0"/>
                </a:cxn>
                <a:cxn ang="0">
                  <a:pos x="connsiteX1" y="connsiteY1"/>
                </a:cxn>
              </a:cxnLst>
              <a:rect l="l" t="t" r="r" b="b"/>
              <a:pathLst>
                <a:path w="751114" h="212271">
                  <a:moveTo>
                    <a:pt x="0" y="212271"/>
                  </a:moveTo>
                  <a:cubicBezTo>
                    <a:pt x="269421" y="131989"/>
                    <a:pt x="538843" y="51707"/>
                    <a:pt x="751114" y="0"/>
                  </a:cubicBezTo>
                </a:path>
              </a:pathLst>
            </a:custGeom>
            <a:noFill/>
            <a:ln>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63" name="Oval 194">
            <a:extLst>
              <a:ext uri="{FF2B5EF4-FFF2-40B4-BE49-F238E27FC236}">
                <a16:creationId xmlns:a16="http://schemas.microsoft.com/office/drawing/2014/main" id="{3BA16F13-CB34-2114-6B67-DBF3B6480C6C}"/>
              </a:ext>
            </a:extLst>
          </p:cNvPr>
          <p:cNvSpPr/>
          <p:nvPr/>
        </p:nvSpPr>
        <p:spPr>
          <a:xfrm>
            <a:off x="2055299" y="4646970"/>
            <a:ext cx="186609" cy="195445"/>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4" name="Oval 194">
            <a:extLst>
              <a:ext uri="{FF2B5EF4-FFF2-40B4-BE49-F238E27FC236}">
                <a16:creationId xmlns:a16="http://schemas.microsoft.com/office/drawing/2014/main" id="{BDCFE137-FEBD-F6C6-6F07-B7C45F7F09DC}"/>
              </a:ext>
            </a:extLst>
          </p:cNvPr>
          <p:cNvSpPr/>
          <p:nvPr/>
        </p:nvSpPr>
        <p:spPr>
          <a:xfrm>
            <a:off x="1618424" y="4691108"/>
            <a:ext cx="186609" cy="195445"/>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5" name="Oval 194">
            <a:extLst>
              <a:ext uri="{FF2B5EF4-FFF2-40B4-BE49-F238E27FC236}">
                <a16:creationId xmlns:a16="http://schemas.microsoft.com/office/drawing/2014/main" id="{5B476219-04CC-2CB5-F653-107F5FFB012A}"/>
              </a:ext>
            </a:extLst>
          </p:cNvPr>
          <p:cNvSpPr/>
          <p:nvPr/>
        </p:nvSpPr>
        <p:spPr>
          <a:xfrm>
            <a:off x="2488833" y="4463885"/>
            <a:ext cx="186609" cy="195445"/>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3279261443"/>
      </p:ext>
    </p:extLst>
  </p:cSld>
  <p:clrMapOvr>
    <a:masterClrMapping/>
  </p:clrMapOvr>
</p:sld>
</file>

<file path=ppt/theme/theme1.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12101</TotalTime>
  <Words>7641</Words>
  <Application>Microsoft Office PowerPoint</Application>
  <PresentationFormat>Widescreen</PresentationFormat>
  <Paragraphs>764</Paragraphs>
  <Slides>67</Slides>
  <Notes>37</Notes>
  <HiddenSlides>0</HiddenSlides>
  <MMClips>0</MMClips>
  <ScaleCrop>false</ScaleCrop>
  <HeadingPairs>
    <vt:vector size="6" baseType="variant">
      <vt:variant>
        <vt:lpstr>Fontes usadas</vt:lpstr>
      </vt:variant>
      <vt:variant>
        <vt:i4>8</vt:i4>
      </vt:variant>
      <vt:variant>
        <vt:lpstr>Tema</vt:lpstr>
      </vt:variant>
      <vt:variant>
        <vt:i4>1</vt:i4>
      </vt:variant>
      <vt:variant>
        <vt:lpstr>Títulos de slides</vt:lpstr>
      </vt:variant>
      <vt:variant>
        <vt:i4>67</vt:i4>
      </vt:variant>
    </vt:vector>
  </HeadingPairs>
  <TitlesOfParts>
    <vt:vector size="76" baseType="lpstr">
      <vt:lpstr>-apple-system</vt:lpstr>
      <vt:lpstr>Arial</vt:lpstr>
      <vt:lpstr>Calibri</vt:lpstr>
      <vt:lpstr>Calibri Light</vt:lpstr>
      <vt:lpstr>Cambria Math</vt:lpstr>
      <vt:lpstr>inherit</vt:lpstr>
      <vt:lpstr>Söhne</vt:lpstr>
      <vt:lpstr>Wingdings</vt:lpstr>
      <vt:lpstr>Tema do Office</vt:lpstr>
      <vt:lpstr>TP557 - Tópicos avançados em IoT e Machine Learning: Classificação com DNNs</vt:lpstr>
      <vt:lpstr>O que vamos ver?</vt:lpstr>
      <vt:lpstr>Classificação</vt:lpstr>
      <vt:lpstr>Classificação com redes neurais</vt:lpstr>
      <vt:lpstr>Classificação com neurônios</vt:lpstr>
      <vt:lpstr>Classificação com neurônios</vt:lpstr>
      <vt:lpstr>Classificação com neurônios</vt:lpstr>
      <vt:lpstr>Classificação com neurônios</vt:lpstr>
      <vt:lpstr>Função discriminante, g(x)</vt:lpstr>
      <vt:lpstr>Classificação com neurônios</vt:lpstr>
      <vt:lpstr>Classificação com neurônios</vt:lpstr>
      <vt:lpstr>Classificação com neurônios</vt:lpstr>
      <vt:lpstr>Classificação com neurônios</vt:lpstr>
      <vt:lpstr>Apresentação do PowerPoint</vt:lpstr>
      <vt:lpstr>Classificação com redes neurais</vt:lpstr>
      <vt:lpstr>Classificação com redes neurais</vt:lpstr>
      <vt:lpstr>Classificação com redes neurais</vt:lpstr>
      <vt:lpstr>Classificação com redes neurais</vt:lpstr>
      <vt:lpstr>Classificação com redes neurais</vt:lpstr>
      <vt:lpstr>Classificação com redes neurais</vt:lpstr>
      <vt:lpstr>Classificação com redes neurais</vt:lpstr>
      <vt:lpstr>Classificação com redes neurais</vt:lpstr>
      <vt:lpstr>A base de dados</vt:lpstr>
      <vt:lpstr>A base de dados</vt:lpstr>
      <vt:lpstr>A base de dados</vt:lpstr>
      <vt:lpstr>Normalização dos dados</vt:lpstr>
      <vt:lpstr>Definindo a rede neural</vt:lpstr>
      <vt:lpstr>Definindo a rede neural</vt:lpstr>
      <vt:lpstr>Camada de achatamento</vt:lpstr>
      <vt:lpstr>Por que achatamos as imagens?</vt:lpstr>
      <vt:lpstr>Camada de achatamento</vt:lpstr>
      <vt:lpstr>Camada oculta</vt:lpstr>
      <vt:lpstr>Camada oculta</vt:lpstr>
      <vt:lpstr>Camada de saída</vt:lpstr>
      <vt:lpstr>A rede neural</vt:lpstr>
      <vt:lpstr>A rede neural</vt:lpstr>
      <vt:lpstr>Funções de ativação: ReLU</vt:lpstr>
      <vt:lpstr>Funções de ativação: ReLU</vt:lpstr>
      <vt:lpstr>Funções de ativação: ReLU</vt:lpstr>
      <vt:lpstr>Funções de ativação: Softmax</vt:lpstr>
      <vt:lpstr>Funções de ativação: Softmax</vt:lpstr>
      <vt:lpstr>Funções de ativação: Softmax</vt:lpstr>
      <vt:lpstr>Compilando o modelo</vt:lpstr>
      <vt:lpstr>Compilando o modelo</vt:lpstr>
      <vt:lpstr>Compilando o modelo</vt:lpstr>
      <vt:lpstr>Entropia cruzada categórica</vt:lpstr>
      <vt:lpstr>Entropia cruzada categórica</vt:lpstr>
      <vt:lpstr>Entropia cruzada categórica esparsa</vt:lpstr>
      <vt:lpstr>Entropia cruzada categórica esparsa</vt:lpstr>
      <vt:lpstr>Compilando o modelo</vt:lpstr>
      <vt:lpstr>Treinando o modelo</vt:lpstr>
      <vt:lpstr>Avaliando o modelo</vt:lpstr>
      <vt:lpstr>Realizando inferências</vt:lpstr>
      <vt:lpstr>Classificação binária</vt:lpstr>
      <vt:lpstr>Classificação binária</vt:lpstr>
      <vt:lpstr>Exemplo</vt:lpstr>
      <vt:lpstr>Atividades</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TP555 - Inteligência Artificial e Machine Learning</dc:title>
  <dc:creator>Felipe Augusto Pereira de Figueiredo</dc:creator>
  <cp:lastModifiedBy>Felipe Augusto Pereira de Figueiredo</cp:lastModifiedBy>
  <cp:revision>2233</cp:revision>
  <dcterms:created xsi:type="dcterms:W3CDTF">2020-01-20T13:50:05Z</dcterms:created>
  <dcterms:modified xsi:type="dcterms:W3CDTF">2023-09-14T01:42:53Z</dcterms:modified>
</cp:coreProperties>
</file>